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324" r:id="rId2"/>
    <p:sldId id="323" r:id="rId3"/>
    <p:sldId id="257" r:id="rId4"/>
    <p:sldId id="285" r:id="rId5"/>
    <p:sldId id="320" r:id="rId6"/>
    <p:sldId id="286" r:id="rId7"/>
    <p:sldId id="294" r:id="rId8"/>
    <p:sldId id="321" r:id="rId9"/>
    <p:sldId id="322" r:id="rId10"/>
    <p:sldId id="300" r:id="rId11"/>
    <p:sldId id="301" r:id="rId12"/>
    <p:sldId id="3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91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13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275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26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12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19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71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20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13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9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74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81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8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3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66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6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79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8547" y="1987714"/>
            <a:ext cx="11022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ARAŞTIRMA-NİTEL </a:t>
            </a:r>
            <a:r>
              <a:rPr lang="en-US" sz="4000" dirty="0"/>
              <a:t>ARAŞTIRMA </a:t>
            </a:r>
            <a:endParaRPr lang="tr-TR" sz="4000" dirty="0"/>
          </a:p>
          <a:p>
            <a:pPr algn="ctr"/>
            <a:r>
              <a:rPr lang="en-US" sz="4000" dirty="0"/>
              <a:t>HAYRİYE ERBAŞ</a:t>
            </a:r>
          </a:p>
        </p:txBody>
      </p:sp>
    </p:spTree>
    <p:extLst>
      <p:ext uri="{BB962C8B-B14F-4D97-AF65-F5344CB8AC3E}">
        <p14:creationId xmlns:p14="http://schemas.microsoft.com/office/powerpoint/2010/main" val="15965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/ odak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0883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Bir</a:t>
                      </a:r>
                      <a:r>
                        <a:rPr lang="tr-TR" b="0" dirty="0" smtClean="0"/>
                        <a:t> bireyin hayatı, bir yerin/şeyin tarihini ortaya koyma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Deneyimin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özü</a:t>
                      </a:r>
                      <a:r>
                        <a:rPr lang="tr-TR" dirty="0" smtClean="0"/>
                        <a:t>nü ortaya</a:t>
                      </a:r>
                      <a:r>
                        <a:rPr lang="tr-TR" baseline="0" dirty="0" smtClean="0"/>
                        <a:t>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Verilerde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gömülü kuram</a:t>
                      </a:r>
                      <a:r>
                        <a:rPr lang="tr-TR" dirty="0" smtClean="0"/>
                        <a:t>ı</a:t>
                      </a:r>
                      <a:r>
                        <a:rPr lang="tr-TR" baseline="0" dirty="0" smtClean="0"/>
                        <a:t> ortaya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Aynı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kültür</a:t>
                      </a:r>
                      <a:r>
                        <a:rPr lang="tr-TR" dirty="0" smtClean="0"/>
                        <a:t>ü paylaşan bir grubu</a:t>
                      </a:r>
                      <a:r>
                        <a:rPr lang="tr-TR" baseline="0" dirty="0" smtClean="0"/>
                        <a:t>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durum</a:t>
                      </a:r>
                      <a:r>
                        <a:rPr lang="tr-TR" dirty="0" smtClean="0"/>
                        <a:t>, biricik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vaka</a:t>
                      </a:r>
                      <a:r>
                        <a:rPr lang="tr-TR" baseline="0" dirty="0" smtClean="0"/>
                        <a:t>ya dair derinlemesine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toplama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2298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 ve dokümanlar.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Doküman,</a:t>
                      </a:r>
                      <a:r>
                        <a:rPr lang="tr-TR" baseline="0" dirty="0" smtClean="0"/>
                        <a:t> gözlem, sanat eseri göz önünde bulundurulabilir ancak öncelikli veri kaynağı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mülakatlardır.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ve genellikle 20-60 kişi ile yapılan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gözlem ve mülakatlar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Bu sırada çevrede geçirilen uzun süre içinde farklı kaynaklar da toplanır.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Öncelikli olarak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mülakat,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 gözlem, doküman ve insan ürünü diğer eserler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analiz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565244" y="2470245"/>
          <a:ext cx="8005550" cy="39272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8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714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Öykülerin analizi. Yeniden hikayeleme. Temalar geliştirme. Kronoloji kullanma</a:t>
                      </a:r>
                      <a:r>
                        <a:rPr lang="tr-TR" b="0" baseline="0" dirty="0" smtClean="0"/>
                        <a:t> 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Önemli ifadeler.</a:t>
                      </a:r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 Anlamlı birimler. İçerikteki öz 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Açık, </a:t>
                      </a:r>
                      <a:r>
                        <a:rPr lang="tr-TR" dirty="0" err="1" smtClean="0"/>
                        <a:t>eksenel</a:t>
                      </a:r>
                      <a:r>
                        <a:rPr lang="tr-TR" dirty="0" smtClean="0"/>
                        <a:t> ve seçici kodlama. Kavram geliştirme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38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Grubun</a:t>
                      </a:r>
                      <a:r>
                        <a:rPr lang="tr-TR" baseline="0" dirty="0" smtClean="0"/>
                        <a:t> ve kültürün betimlenmesi ve yorumlanması. Çapraz ilişkiler ve temalar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39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Durumun betimlenmesi ve yorumlanması. Çapraz ilişkiler ve temalar</a:t>
                      </a:r>
                      <a:r>
                        <a:rPr lang="tr-TR" baseline="0" dirty="0" smtClean="0"/>
                        <a:t>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8884693" y="2470244"/>
            <a:ext cx="2743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err="1" smtClean="0">
                <a:solidFill>
                  <a:prstClr val="black"/>
                </a:solidFill>
              </a:rPr>
              <a:t>Creswell’in</a:t>
            </a:r>
            <a:r>
              <a:rPr lang="tr-TR" dirty="0" smtClean="0">
                <a:solidFill>
                  <a:prstClr val="black"/>
                </a:solidFill>
              </a:rPr>
              <a:t> kitabı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Tek bir biçim/reçete yok. 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Doğrusu sizin ne anladığınız</a:t>
            </a:r>
          </a:p>
          <a:p>
            <a:pPr marL="285750" indent="-285750">
              <a:buFontTx/>
              <a:buChar char="-"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Creswell’in</a:t>
            </a:r>
            <a:r>
              <a:rPr lang="tr-TR" dirty="0" smtClean="0"/>
              <a:t> Beş Nitel Geleneği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sz="2800" dirty="0" smtClean="0"/>
              <a:t>Örnek Olay İncelemesi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312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39924" cy="706964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tr-TR" dirty="0" smtClean="0"/>
              <a:t>Beş Nitel Gelenek/Yöntem 		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John </a:t>
            </a:r>
            <a:r>
              <a:rPr lang="tr-TR" sz="1800" cap="all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W. 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Creswell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463004" cy="3416300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Anlatı Araştırması (Biyografi / Yaşam öyküsü)</a:t>
            </a:r>
          </a:p>
          <a:p>
            <a:r>
              <a:rPr lang="tr-TR" sz="3000" dirty="0" smtClean="0"/>
              <a:t>Fenomenoloji</a:t>
            </a:r>
          </a:p>
          <a:p>
            <a:r>
              <a:rPr lang="tr-TR" sz="3000" dirty="0" smtClean="0"/>
              <a:t>Kuram Oluşturma (Temellendirilmiş Kuram / </a:t>
            </a:r>
            <a:r>
              <a:rPr lang="tr-TR" sz="3000" dirty="0" err="1" smtClean="0"/>
              <a:t>Grounded</a:t>
            </a:r>
            <a:r>
              <a:rPr lang="tr-TR" sz="3000" dirty="0" smtClean="0"/>
              <a:t> </a:t>
            </a:r>
            <a:r>
              <a:rPr lang="tr-TR" sz="3000" dirty="0" err="1" smtClean="0"/>
              <a:t>Theory</a:t>
            </a:r>
            <a:r>
              <a:rPr lang="tr-TR" sz="3000" dirty="0" smtClean="0"/>
              <a:t>)</a:t>
            </a:r>
          </a:p>
          <a:p>
            <a:r>
              <a:rPr lang="tr-TR" sz="3000" dirty="0" err="1" smtClean="0"/>
              <a:t>Etnografi</a:t>
            </a:r>
            <a:endParaRPr lang="tr-TR" sz="3000" dirty="0" smtClean="0"/>
          </a:p>
          <a:p>
            <a:r>
              <a:rPr lang="tr-TR" sz="3000" dirty="0" smtClean="0">
                <a:solidFill>
                  <a:schemeClr val="accent2"/>
                </a:solidFill>
              </a:rPr>
              <a:t>Örnek Olay İncelemesi / Case </a:t>
            </a:r>
            <a:r>
              <a:rPr lang="tr-TR" sz="3000" dirty="0" err="1" smtClean="0">
                <a:solidFill>
                  <a:schemeClr val="accent2"/>
                </a:solidFill>
              </a:rPr>
              <a:t>Study</a:t>
            </a:r>
            <a:r>
              <a:rPr lang="tr-TR" sz="3000" dirty="0" smtClean="0">
                <a:solidFill>
                  <a:schemeClr val="accent2"/>
                </a:solidFill>
              </a:rPr>
              <a:t>)</a:t>
            </a:r>
            <a:endParaRPr lang="tr-TR" sz="3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 (Case </a:t>
            </a:r>
            <a:r>
              <a:rPr lang="tr-TR" dirty="0" err="1" smtClean="0"/>
              <a:t>Study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715491"/>
            <a:ext cx="10590663" cy="3658013"/>
          </a:xfrm>
        </p:spPr>
        <p:txBody>
          <a:bodyPr>
            <a:normAutofit fontScale="32500" lnSpcReduction="20000"/>
          </a:bodyPr>
          <a:lstStyle/>
          <a:p>
            <a:r>
              <a:rPr lang="tr-TR" sz="9500" dirty="0" smtClean="0"/>
              <a:t>Örnek olay incelemesi de denir.</a:t>
            </a:r>
          </a:p>
          <a:p>
            <a:r>
              <a:rPr lang="tr-TR" sz="9500" dirty="0" smtClean="0"/>
              <a:t>Durum </a:t>
            </a:r>
            <a:r>
              <a:rPr lang="tr-TR" sz="9500" dirty="0"/>
              <a:t>çalışması araştırması özel bir durumun belirlenmesiyle başlar. Bu durum bir </a:t>
            </a:r>
            <a:r>
              <a:rPr lang="tr-TR" sz="9500" dirty="0" smtClean="0"/>
              <a:t>mekan, </a:t>
            </a:r>
            <a:r>
              <a:rPr lang="tr-TR" sz="9500" dirty="0"/>
              <a:t>küçük bir grup, bir </a:t>
            </a:r>
            <a:r>
              <a:rPr lang="tr-TR" sz="9500" dirty="0" smtClean="0"/>
              <a:t>kuruluş, bir ortaklık, bir proje, bir ilişki, bir dershane ya da okul olabilir. </a:t>
            </a:r>
          </a:p>
          <a:p>
            <a:r>
              <a:rPr lang="tr-TR" sz="9500" dirty="0" smtClean="0"/>
              <a:t>Sınırlandırılmalı.</a:t>
            </a:r>
          </a:p>
          <a:p>
            <a:r>
              <a:rPr lang="tr-TR" sz="9500" dirty="0" smtClean="0"/>
              <a:t>Durum ya da durumlar olabilir.</a:t>
            </a:r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219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 (Case </a:t>
            </a:r>
            <a:r>
              <a:rPr lang="tr-TR" dirty="0" err="1" smtClean="0"/>
              <a:t>Study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333767"/>
            <a:ext cx="10590663" cy="403973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Benzer bir durumun bir örneği ya da benzersiz biricik bir durum üzerine olabilir.</a:t>
            </a:r>
          </a:p>
          <a:p>
            <a:r>
              <a:rPr lang="tr-TR" sz="3200" dirty="0" smtClean="0"/>
              <a:t>Amacı: belli bir konuyu, durumu, hali, alanı, meseleyi vb. anlamaya ve anlatmaya çalışmak. </a:t>
            </a:r>
          </a:p>
          <a:p>
            <a:r>
              <a:rPr lang="tr-TR" sz="3200" dirty="0" smtClean="0"/>
              <a:t>Her şey olabilir.</a:t>
            </a:r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006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İncelemesi- veri toplama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333767"/>
            <a:ext cx="9503947" cy="4039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Durumu anlamak için birden fazla veri kaynağından veri toplarız.</a:t>
            </a:r>
          </a:p>
          <a:p>
            <a:r>
              <a:rPr lang="tr-TR" sz="2800" dirty="0" smtClean="0"/>
              <a:t>Örneğin bir </a:t>
            </a:r>
            <a:r>
              <a:rPr lang="tr-TR" sz="2800" dirty="0" err="1" smtClean="0"/>
              <a:t>AVM’yi</a:t>
            </a:r>
            <a:r>
              <a:rPr lang="tr-TR" sz="2800" dirty="0" smtClean="0"/>
              <a:t> analiz alanımız olarak seçtiysek hem müşteriler, hem yöneticiler, hem dükkan sahipleri ve çalışanları ile mülakatlar yapabiliriz.</a:t>
            </a:r>
          </a:p>
          <a:p>
            <a:r>
              <a:rPr lang="tr-TR" sz="2800" dirty="0" smtClean="0"/>
              <a:t>Başka kaynaklara ulaşmaya çalışabiliriz (</a:t>
            </a:r>
            <a:r>
              <a:rPr lang="tr-TR" sz="2800" dirty="0" err="1" smtClean="0"/>
              <a:t>örn</a:t>
            </a:r>
            <a:r>
              <a:rPr lang="tr-TR" sz="2800" dirty="0" smtClean="0"/>
              <a:t>. </a:t>
            </a:r>
            <a:r>
              <a:rPr lang="tr-TR" sz="2800" dirty="0" err="1" smtClean="0"/>
              <a:t>AVM’nin</a:t>
            </a:r>
            <a:r>
              <a:rPr lang="tr-TR" sz="2800" dirty="0" smtClean="0"/>
              <a:t> kampanya katalogları, afişler, etkinlik haberleri, web sitesi vb.)</a:t>
            </a:r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59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 –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729345"/>
            <a:ext cx="10590663" cy="3889819"/>
          </a:xfrm>
        </p:spPr>
        <p:txBody>
          <a:bodyPr>
            <a:normAutofit/>
          </a:bodyPr>
          <a:lstStyle/>
          <a:p>
            <a:r>
              <a:rPr lang="tr-TR" sz="3200" dirty="0"/>
              <a:t>Sonra tüm bu verileri bir arada temalar çerçevesinde yorumlayarak sunarız.</a:t>
            </a:r>
          </a:p>
          <a:p>
            <a:r>
              <a:rPr lang="tr-TR" sz="3200" dirty="0" smtClean="0"/>
              <a:t>Mülakatları tekrar tekrar okuruz.</a:t>
            </a:r>
          </a:p>
          <a:p>
            <a:r>
              <a:rPr lang="tr-TR" sz="3200" dirty="0"/>
              <a:t>Durumu hangi başlıklar altında anlatabileceğimizi düşünürüz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542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 –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333767"/>
            <a:ext cx="10590663" cy="4285397"/>
          </a:xfrm>
        </p:spPr>
        <p:txBody>
          <a:bodyPr>
            <a:normAutofit/>
          </a:bodyPr>
          <a:lstStyle/>
          <a:p>
            <a:r>
              <a:rPr lang="tr-TR" sz="3000" dirty="0" smtClean="0"/>
              <a:t>Veriler hakkında düşünerek yeni bağlantılar, yorumlar yakalamaya çalışırız.</a:t>
            </a:r>
          </a:p>
          <a:p>
            <a:r>
              <a:rPr lang="tr-TR" sz="3000" dirty="0" smtClean="0"/>
              <a:t>Önemli ifadelerin altını çizeriz.</a:t>
            </a:r>
          </a:p>
          <a:p>
            <a:r>
              <a:rPr lang="tr-TR" sz="3000" dirty="0" smtClean="0"/>
              <a:t>Sayfanın yanına küçük notlar alarak kodlama yaparız.</a:t>
            </a:r>
          </a:p>
          <a:p>
            <a:r>
              <a:rPr lang="tr-TR" sz="3000" dirty="0" smtClean="0"/>
              <a:t>Sonra benzer kodlamaları bir arada akıcı bir şekilde yorumlayarak sunarız.</a:t>
            </a:r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24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İncelemesi –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2333767"/>
            <a:ext cx="10590663" cy="4285397"/>
          </a:xfrm>
        </p:spPr>
        <p:txBody>
          <a:bodyPr>
            <a:normAutofit/>
          </a:bodyPr>
          <a:lstStyle/>
          <a:p>
            <a:r>
              <a:rPr lang="tr-TR" sz="3000" dirty="0" smtClean="0"/>
              <a:t>Hangi şekilde yaptığınız değil, verilerinizi o durumu anlatmak için ne kadar etkili bir şekilde değerlendirdiğiniz önemli.</a:t>
            </a:r>
          </a:p>
          <a:p>
            <a:r>
              <a:rPr lang="tr-TR" sz="3000" dirty="0" smtClean="0"/>
              <a:t>İstersek şekil, tablo, benzetme, resim, fotoğraf kullanabiliriz. Yaratıcı bir sunuş yapmaktan çekinmeyin, her konuda özgürsünüz </a:t>
            </a:r>
            <a:r>
              <a:rPr lang="tr-TR" sz="3000" dirty="0" smtClean="0">
                <a:sym typeface="Wingdings" panose="05000000000000000000" pitchFamily="2" charset="2"/>
              </a:rPr>
              <a:t></a:t>
            </a:r>
            <a:endParaRPr lang="tr-TR" sz="3000" dirty="0" smtClean="0"/>
          </a:p>
          <a:p>
            <a:pPr marL="0" indent="0">
              <a:buNone/>
            </a:pPr>
            <a:endParaRPr lang="tr-TR" sz="2100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456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1993</TotalTime>
  <Words>505</Words>
  <Application>Microsoft Office PowerPoint</Application>
  <PresentationFormat>Geniş ekran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Duman</vt:lpstr>
      <vt:lpstr>PowerPoint Sunusu</vt:lpstr>
      <vt:lpstr>Creswell’in Beş Nitel Geleneği</vt:lpstr>
      <vt:lpstr>Beş Nitel Gelenek/Yöntem   John W. Creswell</vt:lpstr>
      <vt:lpstr>Örnek Olay İncelemesi (Case Study)</vt:lpstr>
      <vt:lpstr>Örnek Olay İncelemesi (Case Study)</vt:lpstr>
      <vt:lpstr>Örnek Olay İncelemesi- veri toplama</vt:lpstr>
      <vt:lpstr>Örnek Olay İncelemesi – Analiz</vt:lpstr>
      <vt:lpstr>Örnek Olay İncelemesi – Analiz</vt:lpstr>
      <vt:lpstr>Örnek Olay İncelemesi – Analiz</vt:lpstr>
      <vt:lpstr>Amaç / odak</vt:lpstr>
      <vt:lpstr>Veri toplama biçimleri</vt:lpstr>
      <vt:lpstr>Veri analiz biçimleri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Araştırmalarda Beş Gelenek</dc:title>
  <cp:lastModifiedBy>Kullanıcı</cp:lastModifiedBy>
  <cp:revision>63</cp:revision>
  <dcterms:created xsi:type="dcterms:W3CDTF">2016-10-05T22:41:29Z</dcterms:created>
  <dcterms:modified xsi:type="dcterms:W3CDTF">2018-08-02T07:36:48Z</dcterms:modified>
</cp:coreProperties>
</file>