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2" r:id="rId1"/>
  </p:sldMasterIdLst>
  <p:sldIdLst>
    <p:sldId id="324" r:id="rId2"/>
    <p:sldId id="323" r:id="rId3"/>
    <p:sldId id="257" r:id="rId4"/>
    <p:sldId id="285" r:id="rId5"/>
    <p:sldId id="320" r:id="rId6"/>
    <p:sldId id="286" r:id="rId7"/>
    <p:sldId id="294" r:id="rId8"/>
    <p:sldId id="321" r:id="rId9"/>
    <p:sldId id="322" r:id="rId10"/>
    <p:sldId id="300" r:id="rId11"/>
    <p:sldId id="301" r:id="rId12"/>
    <p:sldId id="302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Açık Stil 3 - Vurgu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Orta Stil 4 - Vurgu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66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17FB6-A5C5-40B3-A059-10FCAD948644}" type="datetimeFigureOut">
              <a:rPr lang="tr-TR" smtClean="0"/>
              <a:t>02.08.2018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B1A1240D-99DF-45F4-B184-3D0B7BA8D3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29164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17FB6-A5C5-40B3-A059-10FCAD948644}" type="datetimeFigureOut">
              <a:rPr lang="tr-TR" smtClean="0"/>
              <a:t>02.08.2018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1A1240D-99DF-45F4-B184-3D0B7BA8D3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57135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17FB6-A5C5-40B3-A059-10FCAD948644}" type="datetimeFigureOut">
              <a:rPr lang="tr-TR" smtClean="0"/>
              <a:t>02.08.2018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1A1240D-99DF-45F4-B184-3D0B7BA8D36C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327524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17FB6-A5C5-40B3-A059-10FCAD948644}" type="datetimeFigureOut">
              <a:rPr lang="tr-TR" smtClean="0"/>
              <a:t>02.08.2018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1A1240D-99DF-45F4-B184-3D0B7BA8D3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99265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17FB6-A5C5-40B3-A059-10FCAD948644}" type="datetimeFigureOut">
              <a:rPr lang="tr-TR" smtClean="0"/>
              <a:t>02.08.2018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1A1240D-99DF-45F4-B184-3D0B7BA8D36C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371235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17FB6-A5C5-40B3-A059-10FCAD948644}" type="datetimeFigureOut">
              <a:rPr lang="tr-TR" smtClean="0"/>
              <a:t>02.08.2018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1A1240D-99DF-45F4-B184-3D0B7BA8D3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0199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17FB6-A5C5-40B3-A059-10FCAD948644}" type="datetimeFigureOut">
              <a:rPr lang="tr-TR" smtClean="0"/>
              <a:t>02.08.2018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1240D-99DF-45F4-B184-3D0B7BA8D3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37187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17FB6-A5C5-40B3-A059-10FCAD948644}" type="datetimeFigureOut">
              <a:rPr lang="tr-TR" smtClean="0"/>
              <a:t>02.08.2018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1240D-99DF-45F4-B184-3D0B7BA8D3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3202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17FB6-A5C5-40B3-A059-10FCAD948644}" type="datetimeFigureOut">
              <a:rPr lang="tr-TR" smtClean="0"/>
              <a:t>02.08.2018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1240D-99DF-45F4-B184-3D0B7BA8D3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6137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17FB6-A5C5-40B3-A059-10FCAD948644}" type="datetimeFigureOut">
              <a:rPr lang="tr-TR" smtClean="0"/>
              <a:t>02.08.2018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1A1240D-99DF-45F4-B184-3D0B7BA8D3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59377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17FB6-A5C5-40B3-A059-10FCAD948644}" type="datetimeFigureOut">
              <a:rPr lang="tr-TR" smtClean="0"/>
              <a:t>02.08.2018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1A1240D-99DF-45F4-B184-3D0B7BA8D3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50744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17FB6-A5C5-40B3-A059-10FCAD948644}" type="datetimeFigureOut">
              <a:rPr lang="tr-TR" smtClean="0"/>
              <a:t>02.08.2018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1A1240D-99DF-45F4-B184-3D0B7BA8D3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7817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17FB6-A5C5-40B3-A059-10FCAD948644}" type="datetimeFigureOut">
              <a:rPr lang="tr-TR" smtClean="0"/>
              <a:t>02.08.2018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1240D-99DF-45F4-B184-3D0B7BA8D3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6875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17FB6-A5C5-40B3-A059-10FCAD948644}" type="datetimeFigureOut">
              <a:rPr lang="tr-TR" smtClean="0"/>
              <a:t>02.08.2018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1240D-99DF-45F4-B184-3D0B7BA8D3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13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17FB6-A5C5-40B3-A059-10FCAD948644}" type="datetimeFigureOut">
              <a:rPr lang="tr-TR" smtClean="0"/>
              <a:t>02.08.2018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1240D-99DF-45F4-B184-3D0B7BA8D3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96617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17FB6-A5C5-40B3-A059-10FCAD948644}" type="datetimeFigureOut">
              <a:rPr lang="tr-TR" smtClean="0"/>
              <a:t>02.08.2018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1A1240D-99DF-45F4-B184-3D0B7BA8D3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16567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317FB6-A5C5-40B3-A059-10FCAD948644}" type="datetimeFigureOut">
              <a:rPr lang="tr-TR" smtClean="0"/>
              <a:t>02.08.2018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B1A1240D-99DF-45F4-B184-3D0B7BA8D3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2793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47" r:id="rId5"/>
    <p:sldLayoutId id="2147483748" r:id="rId6"/>
    <p:sldLayoutId id="2147483749" r:id="rId7"/>
    <p:sldLayoutId id="2147483750" r:id="rId8"/>
    <p:sldLayoutId id="2147483751" r:id="rId9"/>
    <p:sldLayoutId id="2147483752" r:id="rId10"/>
    <p:sldLayoutId id="2147483753" r:id="rId11"/>
    <p:sldLayoutId id="2147483754" r:id="rId12"/>
    <p:sldLayoutId id="2147483755" r:id="rId13"/>
    <p:sldLayoutId id="2147483756" r:id="rId14"/>
    <p:sldLayoutId id="2147483757" r:id="rId15"/>
    <p:sldLayoutId id="214748375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368547" y="1987714"/>
            <a:ext cx="1102289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4000" dirty="0" smtClean="0"/>
              <a:t>ARAŞTIRMA-NİTEL </a:t>
            </a:r>
            <a:r>
              <a:rPr lang="en-US" sz="4000" dirty="0"/>
              <a:t>ARAŞTIRMA </a:t>
            </a:r>
            <a:endParaRPr lang="tr-TR" sz="4000" dirty="0"/>
          </a:p>
          <a:p>
            <a:pPr algn="ctr"/>
            <a:r>
              <a:rPr lang="en-US" sz="4000" dirty="0"/>
              <a:t>HAYRİYE ERBAŞ</a:t>
            </a:r>
          </a:p>
        </p:txBody>
      </p:sp>
    </p:spTree>
    <p:extLst>
      <p:ext uri="{BB962C8B-B14F-4D97-AF65-F5344CB8AC3E}">
        <p14:creationId xmlns:p14="http://schemas.microsoft.com/office/powerpoint/2010/main" val="1596545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Amaç / odak</a:t>
            </a:r>
            <a:endParaRPr lang="tr-TR" dirty="0"/>
          </a:p>
        </p:txBody>
      </p:sp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/>
          </p:nvPr>
        </p:nvGraphicFramePr>
        <p:xfrm>
          <a:off x="933733" y="2617192"/>
          <a:ext cx="9984475" cy="3088336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9149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695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62736">
                <a:tc>
                  <a:txBody>
                    <a:bodyPr/>
                    <a:lstStyle/>
                    <a:p>
                      <a:r>
                        <a:rPr lang="tr-TR" dirty="0" smtClean="0"/>
                        <a:t>Anlatı Araştırması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b="1" dirty="0" smtClean="0">
                          <a:solidFill>
                            <a:schemeClr val="accent2"/>
                          </a:solidFill>
                        </a:rPr>
                        <a:t>Bir</a:t>
                      </a:r>
                      <a:r>
                        <a:rPr lang="tr-TR" b="0" dirty="0" smtClean="0"/>
                        <a:t> bireyin hayatı, bir yerin/şeyin tarihini ortaya koyma</a:t>
                      </a:r>
                      <a:endParaRPr lang="tr-TR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8586">
                <a:tc>
                  <a:txBody>
                    <a:bodyPr/>
                    <a:lstStyle/>
                    <a:p>
                      <a:r>
                        <a:rPr lang="tr-TR" b="1" dirty="0" smtClean="0"/>
                        <a:t>Fenomenoloji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Deneyimin </a:t>
                      </a:r>
                      <a:r>
                        <a:rPr lang="tr-TR" b="1" dirty="0" smtClean="0">
                          <a:solidFill>
                            <a:schemeClr val="accent2"/>
                          </a:solidFill>
                        </a:rPr>
                        <a:t>özü</a:t>
                      </a:r>
                      <a:r>
                        <a:rPr lang="tr-TR" dirty="0" smtClean="0"/>
                        <a:t>nü ortaya</a:t>
                      </a:r>
                      <a:r>
                        <a:rPr lang="tr-TR" baseline="0" dirty="0" smtClean="0"/>
                        <a:t> çıkarma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8586">
                <a:tc>
                  <a:txBody>
                    <a:bodyPr/>
                    <a:lstStyle/>
                    <a:p>
                      <a:r>
                        <a:rPr lang="tr-TR" b="1" dirty="0" smtClean="0"/>
                        <a:t>Kuram Oluşturma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Verilerde </a:t>
                      </a:r>
                      <a:r>
                        <a:rPr lang="tr-TR" b="1" dirty="0" smtClean="0">
                          <a:solidFill>
                            <a:schemeClr val="accent2"/>
                          </a:solidFill>
                        </a:rPr>
                        <a:t>gömülü kuram</a:t>
                      </a:r>
                      <a:r>
                        <a:rPr lang="tr-TR" dirty="0" smtClean="0"/>
                        <a:t>ı</a:t>
                      </a:r>
                      <a:r>
                        <a:rPr lang="tr-TR" baseline="0" dirty="0" smtClean="0"/>
                        <a:t> ortaya çıkarma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7855">
                <a:tc>
                  <a:txBody>
                    <a:bodyPr/>
                    <a:lstStyle/>
                    <a:p>
                      <a:r>
                        <a:rPr lang="tr-TR" b="1" dirty="0" err="1" smtClean="0"/>
                        <a:t>Etnografi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Aynı </a:t>
                      </a:r>
                      <a:r>
                        <a:rPr lang="tr-TR" b="1" dirty="0" smtClean="0">
                          <a:solidFill>
                            <a:schemeClr val="accent2"/>
                          </a:solidFill>
                        </a:rPr>
                        <a:t>kültür</a:t>
                      </a:r>
                      <a:r>
                        <a:rPr lang="tr-TR" dirty="0" smtClean="0"/>
                        <a:t>ü paylaşan bir grubu</a:t>
                      </a:r>
                      <a:r>
                        <a:rPr lang="tr-TR" baseline="0" dirty="0" smtClean="0"/>
                        <a:t> betimleme ve yorumlama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60573">
                <a:tc>
                  <a:txBody>
                    <a:bodyPr/>
                    <a:lstStyle/>
                    <a:p>
                      <a:r>
                        <a:rPr lang="tr-TR" b="1" dirty="0" smtClean="0"/>
                        <a:t>Durum Analizi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Bir </a:t>
                      </a:r>
                      <a:r>
                        <a:rPr lang="tr-TR" b="1" dirty="0" smtClean="0">
                          <a:solidFill>
                            <a:schemeClr val="accent2"/>
                          </a:solidFill>
                        </a:rPr>
                        <a:t>durum</a:t>
                      </a:r>
                      <a:r>
                        <a:rPr lang="tr-TR" dirty="0" smtClean="0"/>
                        <a:t>, biricik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b="1" baseline="0" dirty="0" smtClean="0">
                          <a:solidFill>
                            <a:schemeClr val="accent2"/>
                          </a:solidFill>
                        </a:rPr>
                        <a:t>vaka</a:t>
                      </a:r>
                      <a:r>
                        <a:rPr lang="tr-TR" baseline="0" dirty="0" smtClean="0"/>
                        <a:t>ya dair derinlemesine betimleme ve yorumlama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3017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Veri toplama biçimleri</a:t>
            </a:r>
            <a:endParaRPr lang="tr-TR" dirty="0"/>
          </a:p>
        </p:txBody>
      </p:sp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/>
          </p:nvPr>
        </p:nvGraphicFramePr>
        <p:xfrm>
          <a:off x="933733" y="2617192"/>
          <a:ext cx="9984475" cy="322983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9149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695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62736">
                <a:tc>
                  <a:txBody>
                    <a:bodyPr/>
                    <a:lstStyle/>
                    <a:p>
                      <a:r>
                        <a:rPr lang="tr-TR" dirty="0" smtClean="0"/>
                        <a:t>Anlatı Araştırması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b="0" dirty="0" smtClean="0"/>
                        <a:t>Öncelikle </a:t>
                      </a:r>
                      <a:r>
                        <a:rPr lang="tr-TR" b="1" dirty="0" smtClean="0">
                          <a:solidFill>
                            <a:schemeClr val="accent2"/>
                          </a:solidFill>
                        </a:rPr>
                        <a:t>mülakatlar ve dokümanlar.</a:t>
                      </a:r>
                      <a:endParaRPr lang="tr-TR" b="1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8586">
                <a:tc>
                  <a:txBody>
                    <a:bodyPr/>
                    <a:lstStyle/>
                    <a:p>
                      <a:r>
                        <a:rPr lang="tr-TR" b="1" dirty="0" smtClean="0"/>
                        <a:t>Fenomenoloji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Doküman,</a:t>
                      </a:r>
                      <a:r>
                        <a:rPr lang="tr-TR" baseline="0" dirty="0" smtClean="0"/>
                        <a:t> gözlem, sanat eseri göz önünde bulundurulabilir ancak öncelikli veri kaynağı </a:t>
                      </a:r>
                      <a:r>
                        <a:rPr lang="tr-TR" b="1" baseline="0" dirty="0" smtClean="0">
                          <a:solidFill>
                            <a:schemeClr val="accent2"/>
                          </a:solidFill>
                        </a:rPr>
                        <a:t>mülakatlardır.</a:t>
                      </a:r>
                      <a:endParaRPr lang="tr-TR" b="1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8586">
                <a:tc>
                  <a:txBody>
                    <a:bodyPr/>
                    <a:lstStyle/>
                    <a:p>
                      <a:r>
                        <a:rPr lang="tr-TR" b="1" dirty="0" smtClean="0"/>
                        <a:t>Kuram Oluşturma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Öncelikle ve genellikle 20-60 kişi ile yapılan </a:t>
                      </a:r>
                      <a:r>
                        <a:rPr lang="tr-TR" b="1" dirty="0" smtClean="0">
                          <a:solidFill>
                            <a:schemeClr val="accent2"/>
                          </a:solidFill>
                        </a:rPr>
                        <a:t>mülakatlar.</a:t>
                      </a:r>
                      <a:endParaRPr lang="tr-TR" b="1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7855">
                <a:tc>
                  <a:txBody>
                    <a:bodyPr/>
                    <a:lstStyle/>
                    <a:p>
                      <a:r>
                        <a:rPr lang="tr-TR" b="1" dirty="0" err="1" smtClean="0"/>
                        <a:t>Etnografi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Öncelikle </a:t>
                      </a:r>
                      <a:r>
                        <a:rPr lang="tr-TR" b="1" dirty="0" smtClean="0">
                          <a:solidFill>
                            <a:schemeClr val="accent2"/>
                          </a:solidFill>
                        </a:rPr>
                        <a:t>gözlem ve mülakatlar</a:t>
                      </a:r>
                      <a:r>
                        <a:rPr lang="tr-TR" dirty="0" smtClean="0"/>
                        <a:t>.</a:t>
                      </a:r>
                      <a:r>
                        <a:rPr lang="tr-TR" baseline="0" dirty="0" smtClean="0"/>
                        <a:t> Bu sırada çevrede geçirilen uzun süre içinde farklı kaynaklar da toplanır.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60573">
                <a:tc>
                  <a:txBody>
                    <a:bodyPr/>
                    <a:lstStyle/>
                    <a:p>
                      <a:r>
                        <a:rPr lang="tr-TR" b="1" dirty="0" smtClean="0"/>
                        <a:t>Durum Analizi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Öncelikli olarak </a:t>
                      </a:r>
                      <a:r>
                        <a:rPr lang="tr-TR" b="1" dirty="0" smtClean="0">
                          <a:solidFill>
                            <a:schemeClr val="accent2"/>
                          </a:solidFill>
                        </a:rPr>
                        <a:t>mülakat,</a:t>
                      </a:r>
                      <a:r>
                        <a:rPr lang="tr-TR" b="1" baseline="0" dirty="0" smtClean="0">
                          <a:solidFill>
                            <a:schemeClr val="accent2"/>
                          </a:solidFill>
                        </a:rPr>
                        <a:t> gözlem, doküman ve insan ürünü diğer eserler</a:t>
                      </a:r>
                      <a:r>
                        <a:rPr lang="tr-TR" baseline="0" dirty="0" smtClean="0"/>
                        <a:t>.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3956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Veri analiz biçimleri</a:t>
            </a:r>
            <a:endParaRPr lang="tr-TR" dirty="0"/>
          </a:p>
        </p:txBody>
      </p:sp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/>
          </p:nvPr>
        </p:nvGraphicFramePr>
        <p:xfrm>
          <a:off x="565244" y="2470245"/>
          <a:ext cx="8005550" cy="3927233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5867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187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71714">
                <a:tc>
                  <a:txBody>
                    <a:bodyPr/>
                    <a:lstStyle/>
                    <a:p>
                      <a:r>
                        <a:rPr lang="tr-TR" dirty="0" smtClean="0"/>
                        <a:t>Anlatı Araştırması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b="0" dirty="0" smtClean="0"/>
                        <a:t>Öykülerin analizi. Yeniden hikayeleme. Temalar geliştirme. Kronoloji kullanma</a:t>
                      </a:r>
                      <a:r>
                        <a:rPr lang="tr-TR" b="0" baseline="0" dirty="0" smtClean="0"/>
                        <a:t> </a:t>
                      </a:r>
                      <a:endParaRPr lang="tr-TR" b="1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7371">
                <a:tc>
                  <a:txBody>
                    <a:bodyPr/>
                    <a:lstStyle/>
                    <a:p>
                      <a:r>
                        <a:rPr lang="tr-TR" b="1" dirty="0" smtClean="0"/>
                        <a:t>Fenomenoloji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b="0" dirty="0" smtClean="0">
                          <a:solidFill>
                            <a:schemeClr val="tx1"/>
                          </a:solidFill>
                        </a:rPr>
                        <a:t>Önemli ifadeler.</a:t>
                      </a:r>
                      <a:r>
                        <a:rPr lang="tr-TR" b="0" baseline="0" dirty="0" smtClean="0">
                          <a:solidFill>
                            <a:schemeClr val="tx1"/>
                          </a:solidFill>
                        </a:rPr>
                        <a:t> Anlamlı birimler. İçerikteki öz </a:t>
                      </a:r>
                      <a:endParaRPr lang="tr-TR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7371">
                <a:tc>
                  <a:txBody>
                    <a:bodyPr/>
                    <a:lstStyle/>
                    <a:p>
                      <a:r>
                        <a:rPr lang="tr-TR" b="1" dirty="0" smtClean="0"/>
                        <a:t>Kuram Oluşturma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Açık, </a:t>
                      </a:r>
                      <a:r>
                        <a:rPr lang="tr-TR" dirty="0" err="1" smtClean="0"/>
                        <a:t>eksenel</a:t>
                      </a:r>
                      <a:r>
                        <a:rPr lang="tr-TR" dirty="0" smtClean="0"/>
                        <a:t> ve seçici kodlama. Kavram geliştirme</a:t>
                      </a:r>
                      <a:endParaRPr lang="tr-TR" b="1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53387">
                <a:tc>
                  <a:txBody>
                    <a:bodyPr/>
                    <a:lstStyle/>
                    <a:p>
                      <a:r>
                        <a:rPr lang="tr-TR" b="1" dirty="0" err="1" smtClean="0"/>
                        <a:t>Etnografi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Grubun</a:t>
                      </a:r>
                      <a:r>
                        <a:rPr lang="tr-TR" baseline="0" dirty="0" smtClean="0"/>
                        <a:t> ve kültürün betimlenmesi ve yorumlanması. Çapraz ilişkiler ve temalar ile analiz.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67390">
                <a:tc>
                  <a:txBody>
                    <a:bodyPr/>
                    <a:lstStyle/>
                    <a:p>
                      <a:r>
                        <a:rPr lang="tr-TR" b="1" dirty="0" smtClean="0"/>
                        <a:t>Durum Analizi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Durumun betimlenmesi ve yorumlanması. Çapraz ilişkiler ve temalar</a:t>
                      </a:r>
                      <a:r>
                        <a:rPr lang="tr-TR" baseline="0" dirty="0" smtClean="0"/>
                        <a:t> ile analiz.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Metin kutusu 2"/>
          <p:cNvSpPr txBox="1"/>
          <p:nvPr/>
        </p:nvSpPr>
        <p:spPr>
          <a:xfrm>
            <a:off x="8884693" y="2470244"/>
            <a:ext cx="274319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tr-TR" dirty="0" err="1" smtClean="0">
                <a:solidFill>
                  <a:prstClr val="black"/>
                </a:solidFill>
              </a:rPr>
              <a:t>Creswell’in</a:t>
            </a:r>
            <a:r>
              <a:rPr lang="tr-TR" dirty="0" smtClean="0">
                <a:solidFill>
                  <a:prstClr val="black"/>
                </a:solidFill>
              </a:rPr>
              <a:t> kitabı</a:t>
            </a:r>
          </a:p>
          <a:p>
            <a:pPr marL="285750" indent="-285750">
              <a:buFontTx/>
              <a:buChar char="-"/>
            </a:pPr>
            <a:r>
              <a:rPr lang="tr-TR" dirty="0" smtClean="0">
                <a:solidFill>
                  <a:prstClr val="black"/>
                </a:solidFill>
              </a:rPr>
              <a:t>Tek bir biçim/reçete yok. </a:t>
            </a:r>
          </a:p>
          <a:p>
            <a:pPr marL="285750" indent="-285750">
              <a:buFontTx/>
              <a:buChar char="-"/>
            </a:pPr>
            <a:r>
              <a:rPr lang="tr-TR" dirty="0" smtClean="0">
                <a:solidFill>
                  <a:prstClr val="black"/>
                </a:solidFill>
              </a:rPr>
              <a:t>Doğrusu sizin ne anladığınız</a:t>
            </a:r>
          </a:p>
          <a:p>
            <a:pPr marL="285750" indent="-285750">
              <a:buFontTx/>
              <a:buChar char="-"/>
            </a:pPr>
            <a:endParaRPr lang="tr-T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7582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Creswell’in</a:t>
            </a:r>
            <a:r>
              <a:rPr lang="tr-TR" dirty="0" smtClean="0"/>
              <a:t> Beş Nitel Geleneği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tr-TR" dirty="0" smtClean="0"/>
          </a:p>
          <a:p>
            <a:pPr algn="ctr"/>
            <a:endParaRPr lang="tr-TR" dirty="0"/>
          </a:p>
          <a:p>
            <a:pPr algn="ctr"/>
            <a:r>
              <a:rPr lang="tr-TR" sz="2800" dirty="0" smtClean="0"/>
              <a:t>Örnek Olay İncelemesi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25312584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9039924" cy="706964"/>
          </a:xfrm>
        </p:spPr>
        <p:txBody>
          <a:bodyPr>
            <a:normAutofit/>
          </a:bodyPr>
          <a:lstStyle/>
          <a:p>
            <a:pPr lvl="0">
              <a:spcBef>
                <a:spcPts val="1000"/>
              </a:spcBef>
              <a:buClr>
                <a:srgbClr val="B31166"/>
              </a:buClr>
              <a:buSzPct val="80000"/>
            </a:pPr>
            <a:r>
              <a:rPr lang="tr-TR" dirty="0" smtClean="0"/>
              <a:t>Beş Nitel Gelenek/Yöntem 		</a:t>
            </a:r>
            <a:r>
              <a:rPr lang="tr-TR" sz="1800" cap="all" dirty="0" smtClean="0">
                <a:solidFill>
                  <a:srgbClr val="B31166">
                    <a:lumMod val="60000"/>
                    <a:lumOff val="40000"/>
                  </a:srgbClr>
                </a:solidFill>
                <a:ea typeface="+mn-ea"/>
                <a:cs typeface="+mn-cs"/>
              </a:rPr>
              <a:t>John </a:t>
            </a:r>
            <a:r>
              <a:rPr lang="tr-TR" sz="1800" cap="all" dirty="0">
                <a:solidFill>
                  <a:srgbClr val="B31166">
                    <a:lumMod val="60000"/>
                    <a:lumOff val="40000"/>
                  </a:srgbClr>
                </a:solidFill>
                <a:ea typeface="+mn-ea"/>
                <a:cs typeface="+mn-cs"/>
              </a:rPr>
              <a:t>W. </a:t>
            </a:r>
            <a:r>
              <a:rPr lang="tr-TR" sz="1800" cap="all" dirty="0" smtClean="0">
                <a:solidFill>
                  <a:srgbClr val="B31166">
                    <a:lumMod val="60000"/>
                    <a:lumOff val="40000"/>
                  </a:srgbClr>
                </a:solidFill>
                <a:ea typeface="+mn-ea"/>
                <a:cs typeface="+mn-cs"/>
              </a:rPr>
              <a:t>Creswell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54954" y="2603500"/>
            <a:ext cx="9463004" cy="3416300"/>
          </a:xfrm>
        </p:spPr>
        <p:txBody>
          <a:bodyPr>
            <a:normAutofit/>
          </a:bodyPr>
          <a:lstStyle/>
          <a:p>
            <a:r>
              <a:rPr lang="tr-TR" sz="3000" dirty="0" smtClean="0"/>
              <a:t>Anlatı Araştırması (Biyografi / Yaşam öyküsü)</a:t>
            </a:r>
          </a:p>
          <a:p>
            <a:r>
              <a:rPr lang="tr-TR" sz="3000" dirty="0" smtClean="0"/>
              <a:t>Fenomenoloji</a:t>
            </a:r>
          </a:p>
          <a:p>
            <a:r>
              <a:rPr lang="tr-TR" sz="3000" dirty="0" smtClean="0"/>
              <a:t>Kuram Oluşturma (Temellendirilmiş Kuram / </a:t>
            </a:r>
            <a:r>
              <a:rPr lang="tr-TR" sz="3000" dirty="0" err="1" smtClean="0"/>
              <a:t>Grounded</a:t>
            </a:r>
            <a:r>
              <a:rPr lang="tr-TR" sz="3000" dirty="0" smtClean="0"/>
              <a:t> </a:t>
            </a:r>
            <a:r>
              <a:rPr lang="tr-TR" sz="3000" dirty="0" err="1" smtClean="0"/>
              <a:t>Theory</a:t>
            </a:r>
            <a:r>
              <a:rPr lang="tr-TR" sz="3000" dirty="0" smtClean="0"/>
              <a:t>)</a:t>
            </a:r>
          </a:p>
          <a:p>
            <a:r>
              <a:rPr lang="tr-TR" sz="3000" dirty="0" err="1" smtClean="0"/>
              <a:t>Etnografi</a:t>
            </a:r>
            <a:endParaRPr lang="tr-TR" sz="3000" dirty="0" smtClean="0"/>
          </a:p>
          <a:p>
            <a:r>
              <a:rPr lang="tr-TR" sz="3000" dirty="0" smtClean="0">
                <a:solidFill>
                  <a:schemeClr val="accent2"/>
                </a:solidFill>
              </a:rPr>
              <a:t>Örnek Olay İncelemesi / Case </a:t>
            </a:r>
            <a:r>
              <a:rPr lang="tr-TR" sz="3000" dirty="0" err="1" smtClean="0">
                <a:solidFill>
                  <a:schemeClr val="accent2"/>
                </a:solidFill>
              </a:rPr>
              <a:t>Study</a:t>
            </a:r>
            <a:r>
              <a:rPr lang="tr-TR" sz="3000" dirty="0" smtClean="0">
                <a:solidFill>
                  <a:schemeClr val="accent2"/>
                </a:solidFill>
              </a:rPr>
              <a:t>)</a:t>
            </a:r>
            <a:endParaRPr lang="tr-TR" sz="30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7909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 Olay İncelemesi (Case </a:t>
            </a:r>
            <a:r>
              <a:rPr lang="tr-TR" dirty="0" err="1" smtClean="0"/>
              <a:t>Study</a:t>
            </a:r>
            <a:r>
              <a:rPr lang="tr-TR" dirty="0" smtClean="0"/>
              <a:t>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91570" y="2715491"/>
            <a:ext cx="10590663" cy="3658013"/>
          </a:xfrm>
        </p:spPr>
        <p:txBody>
          <a:bodyPr>
            <a:normAutofit fontScale="32500" lnSpcReduction="20000"/>
          </a:bodyPr>
          <a:lstStyle/>
          <a:p>
            <a:r>
              <a:rPr lang="tr-TR" sz="9500" dirty="0" smtClean="0"/>
              <a:t>Örnek olay incelemesi de denir.</a:t>
            </a:r>
          </a:p>
          <a:p>
            <a:r>
              <a:rPr lang="tr-TR" sz="9500" dirty="0" smtClean="0"/>
              <a:t>Durum </a:t>
            </a:r>
            <a:r>
              <a:rPr lang="tr-TR" sz="9500" dirty="0"/>
              <a:t>çalışması araştırması özel bir durumun belirlenmesiyle başlar. Bu durum bir </a:t>
            </a:r>
            <a:r>
              <a:rPr lang="tr-TR" sz="9500" dirty="0" smtClean="0"/>
              <a:t>mekan, </a:t>
            </a:r>
            <a:r>
              <a:rPr lang="tr-TR" sz="9500" dirty="0"/>
              <a:t>küçük bir grup, bir </a:t>
            </a:r>
            <a:r>
              <a:rPr lang="tr-TR" sz="9500" dirty="0" smtClean="0"/>
              <a:t>kuruluş, bir ortaklık, bir proje, bir ilişki, bir dershane ya da okul olabilir. </a:t>
            </a:r>
          </a:p>
          <a:p>
            <a:r>
              <a:rPr lang="tr-TR" sz="9500" dirty="0" smtClean="0"/>
              <a:t>Sınırlandırılmalı.</a:t>
            </a:r>
          </a:p>
          <a:p>
            <a:r>
              <a:rPr lang="tr-TR" sz="9500" dirty="0" smtClean="0"/>
              <a:t>Durum ya da durumlar olabilir.</a:t>
            </a:r>
          </a:p>
          <a:p>
            <a:pPr marL="0" indent="0">
              <a:buNone/>
            </a:pPr>
            <a:endParaRPr lang="tr-TR" sz="2100" b="1" dirty="0"/>
          </a:p>
          <a:p>
            <a:pPr marL="0" indent="0"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3721970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 Olay İncelemesi (Case </a:t>
            </a:r>
            <a:r>
              <a:rPr lang="tr-TR" dirty="0" err="1" smtClean="0"/>
              <a:t>Study</a:t>
            </a:r>
            <a:r>
              <a:rPr lang="tr-TR" dirty="0" smtClean="0"/>
              <a:t>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91570" y="2333767"/>
            <a:ext cx="10590663" cy="4039737"/>
          </a:xfrm>
        </p:spPr>
        <p:txBody>
          <a:bodyPr>
            <a:normAutofit/>
          </a:bodyPr>
          <a:lstStyle/>
          <a:p>
            <a:r>
              <a:rPr lang="tr-TR" sz="3200" dirty="0" smtClean="0"/>
              <a:t>Benzer bir durumun bir örneği ya da benzersiz biricik bir durum üzerine olabilir.</a:t>
            </a:r>
          </a:p>
          <a:p>
            <a:r>
              <a:rPr lang="tr-TR" sz="3200" dirty="0" smtClean="0"/>
              <a:t>Amacı: belli bir konuyu, durumu, hali, alanı, meseleyi vb. anlamaya ve anlatmaya çalışmak. </a:t>
            </a:r>
          </a:p>
          <a:p>
            <a:r>
              <a:rPr lang="tr-TR" sz="3200" dirty="0" smtClean="0"/>
              <a:t>Her şey olabilir.</a:t>
            </a:r>
          </a:p>
          <a:p>
            <a:pPr marL="0" indent="0">
              <a:buNone/>
            </a:pPr>
            <a:endParaRPr lang="tr-TR" sz="2100" b="1" dirty="0"/>
          </a:p>
          <a:p>
            <a:pPr marL="0" indent="0"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3000649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 Olay İncelemesi- veri toplama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54954" y="2333767"/>
            <a:ext cx="9503947" cy="4039737"/>
          </a:xfrm>
        </p:spPr>
        <p:txBody>
          <a:bodyPr>
            <a:normAutofit/>
          </a:bodyPr>
          <a:lstStyle/>
          <a:p>
            <a:r>
              <a:rPr lang="tr-TR" sz="2800" dirty="0" smtClean="0"/>
              <a:t>Durumu anlamak için birden fazla veri kaynağından veri toplarız.</a:t>
            </a:r>
          </a:p>
          <a:p>
            <a:r>
              <a:rPr lang="tr-TR" sz="2800" dirty="0" smtClean="0"/>
              <a:t>Örneğin bir </a:t>
            </a:r>
            <a:r>
              <a:rPr lang="tr-TR" sz="2800" dirty="0" err="1" smtClean="0"/>
              <a:t>AVM’yi</a:t>
            </a:r>
            <a:r>
              <a:rPr lang="tr-TR" sz="2800" dirty="0" smtClean="0"/>
              <a:t> analiz alanımız olarak seçtiysek hem müşteriler, hem yöneticiler, hem dükkan sahipleri ve çalışanları ile mülakatlar yapabiliriz.</a:t>
            </a:r>
          </a:p>
          <a:p>
            <a:r>
              <a:rPr lang="tr-TR" sz="2800" dirty="0" smtClean="0"/>
              <a:t>Başka kaynaklara ulaşmaya çalışabiliriz (</a:t>
            </a:r>
            <a:r>
              <a:rPr lang="tr-TR" sz="2800" dirty="0" err="1" smtClean="0"/>
              <a:t>örn</a:t>
            </a:r>
            <a:r>
              <a:rPr lang="tr-TR" sz="2800" dirty="0" smtClean="0"/>
              <a:t>. </a:t>
            </a:r>
            <a:r>
              <a:rPr lang="tr-TR" sz="2800" dirty="0" err="1" smtClean="0"/>
              <a:t>AVM’nin</a:t>
            </a:r>
            <a:r>
              <a:rPr lang="tr-TR" sz="2800" dirty="0" smtClean="0"/>
              <a:t> kampanya katalogları, afişler, etkinlik haberleri, web sitesi vb.)</a:t>
            </a:r>
          </a:p>
          <a:p>
            <a:pPr marL="0" indent="0">
              <a:buNone/>
            </a:pPr>
            <a:endParaRPr lang="tr-TR" sz="2100" b="1" dirty="0"/>
          </a:p>
          <a:p>
            <a:pPr marL="0" indent="0"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325946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 Olay İncelemesi – Analiz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91570" y="2729345"/>
            <a:ext cx="10590663" cy="3889819"/>
          </a:xfrm>
        </p:spPr>
        <p:txBody>
          <a:bodyPr>
            <a:normAutofit/>
          </a:bodyPr>
          <a:lstStyle/>
          <a:p>
            <a:r>
              <a:rPr lang="tr-TR" sz="3200" dirty="0"/>
              <a:t>Sonra tüm bu verileri bir arada temalar çerçevesinde yorumlayarak sunarız.</a:t>
            </a:r>
          </a:p>
          <a:p>
            <a:r>
              <a:rPr lang="tr-TR" sz="3200" dirty="0" smtClean="0"/>
              <a:t>Mülakatları tekrar tekrar okuruz.</a:t>
            </a:r>
          </a:p>
          <a:p>
            <a:r>
              <a:rPr lang="tr-TR" sz="3200" dirty="0"/>
              <a:t>Durumu hangi başlıklar altında anlatabileceğimizi düşünürüz</a:t>
            </a:r>
            <a:r>
              <a:rPr lang="tr-TR" sz="3200" dirty="0" smtClean="0"/>
              <a:t>.</a:t>
            </a:r>
          </a:p>
          <a:p>
            <a:pPr marL="0" indent="0">
              <a:buNone/>
            </a:pPr>
            <a:endParaRPr lang="tr-TR" sz="2100" b="1" dirty="0"/>
          </a:p>
          <a:p>
            <a:pPr marL="0" indent="0"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2854226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 Olay İncelemesi – Analiz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91570" y="2333767"/>
            <a:ext cx="10590663" cy="4285397"/>
          </a:xfrm>
        </p:spPr>
        <p:txBody>
          <a:bodyPr>
            <a:normAutofit/>
          </a:bodyPr>
          <a:lstStyle/>
          <a:p>
            <a:r>
              <a:rPr lang="tr-TR" sz="3000" dirty="0" smtClean="0"/>
              <a:t>Veriler hakkında düşünerek yeni bağlantılar, yorumlar yakalamaya çalışırız.</a:t>
            </a:r>
          </a:p>
          <a:p>
            <a:r>
              <a:rPr lang="tr-TR" sz="3000" dirty="0" smtClean="0"/>
              <a:t>Önemli ifadelerin altını çizeriz.</a:t>
            </a:r>
          </a:p>
          <a:p>
            <a:r>
              <a:rPr lang="tr-TR" sz="3000" dirty="0" smtClean="0"/>
              <a:t>Sayfanın yanına küçük notlar alarak kodlama yaparız.</a:t>
            </a:r>
          </a:p>
          <a:p>
            <a:r>
              <a:rPr lang="tr-TR" sz="3000" dirty="0" smtClean="0"/>
              <a:t>Sonra benzer kodlamaları bir arada akıcı bir şekilde yorumlayarak sunarız.</a:t>
            </a:r>
          </a:p>
          <a:p>
            <a:pPr marL="0" indent="0">
              <a:buNone/>
            </a:pPr>
            <a:endParaRPr lang="tr-TR" sz="2100" b="1" dirty="0"/>
          </a:p>
          <a:p>
            <a:pPr marL="0" indent="0"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162498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 Olay İncelemesi – Analiz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91570" y="2333767"/>
            <a:ext cx="10590663" cy="4285397"/>
          </a:xfrm>
        </p:spPr>
        <p:txBody>
          <a:bodyPr>
            <a:normAutofit/>
          </a:bodyPr>
          <a:lstStyle/>
          <a:p>
            <a:r>
              <a:rPr lang="tr-TR" sz="3000" dirty="0" smtClean="0"/>
              <a:t>Hangi şekilde yaptığınız değil, verilerinizi o durumu anlatmak için ne kadar etkili bir şekilde değerlendirdiğiniz önemli.</a:t>
            </a:r>
          </a:p>
          <a:p>
            <a:r>
              <a:rPr lang="tr-TR" sz="3000" dirty="0" smtClean="0"/>
              <a:t>İstersek şekil, tablo, benzetme, resim, fotoğraf kullanabiliriz. Yaratıcı bir sunuş yapmaktan çekinmeyin, her konuda özgürsünüz </a:t>
            </a:r>
            <a:r>
              <a:rPr lang="tr-TR" sz="3000" dirty="0" smtClean="0">
                <a:sym typeface="Wingdings" panose="05000000000000000000" pitchFamily="2" charset="2"/>
              </a:rPr>
              <a:t></a:t>
            </a:r>
            <a:endParaRPr lang="tr-TR" sz="3000" dirty="0" smtClean="0"/>
          </a:p>
          <a:p>
            <a:pPr marL="0" indent="0">
              <a:buNone/>
            </a:pPr>
            <a:endParaRPr lang="tr-TR" sz="2100" b="1" dirty="0"/>
          </a:p>
          <a:p>
            <a:pPr marL="0" indent="0"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1745608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1993</TotalTime>
  <Words>505</Words>
  <Application>Microsoft Office PowerPoint</Application>
  <PresentationFormat>Geniş ekran</PresentationFormat>
  <Paragraphs>73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7" baseType="lpstr">
      <vt:lpstr>Arial</vt:lpstr>
      <vt:lpstr>Century Gothic</vt:lpstr>
      <vt:lpstr>Wingdings</vt:lpstr>
      <vt:lpstr>Wingdings 3</vt:lpstr>
      <vt:lpstr>Duman</vt:lpstr>
      <vt:lpstr>PowerPoint Sunusu</vt:lpstr>
      <vt:lpstr>Creswell’in Beş Nitel Geleneği</vt:lpstr>
      <vt:lpstr>Beş Nitel Gelenek/Yöntem   John W. Creswell</vt:lpstr>
      <vt:lpstr>Örnek Olay İncelemesi (Case Study)</vt:lpstr>
      <vt:lpstr>Örnek Olay İncelemesi (Case Study)</vt:lpstr>
      <vt:lpstr>Örnek Olay İncelemesi- veri toplama</vt:lpstr>
      <vt:lpstr>Örnek Olay İncelemesi – Analiz</vt:lpstr>
      <vt:lpstr>Örnek Olay İncelemesi – Analiz</vt:lpstr>
      <vt:lpstr>Örnek Olay İncelemesi – Analiz</vt:lpstr>
      <vt:lpstr>Amaç / odak</vt:lpstr>
      <vt:lpstr>Veri toplama biçimleri</vt:lpstr>
      <vt:lpstr>Veri analiz biçimleri</vt:lpstr>
    </vt:vector>
  </TitlesOfParts>
  <Company>SilentAll Team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Nitel Araştırmalarda Beş Gelenek</dc:title>
  <cp:lastModifiedBy>Kullanıcı</cp:lastModifiedBy>
  <cp:revision>63</cp:revision>
  <dcterms:created xsi:type="dcterms:W3CDTF">2016-10-05T22:41:29Z</dcterms:created>
  <dcterms:modified xsi:type="dcterms:W3CDTF">2018-08-02T07:36:48Z</dcterms:modified>
</cp:coreProperties>
</file>