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A2066F-61C0-4E4F-A68E-6236442B60CE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E58E1C-E979-47E9-B2CE-FD2FECE7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596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Metastatik</a:t>
            </a:r>
            <a:r>
              <a:rPr lang="tr-TR" dirty="0" smtClean="0"/>
              <a:t> </a:t>
            </a:r>
            <a:r>
              <a:rPr lang="tr-TR" dirty="0" err="1" smtClean="0"/>
              <a:t>feokromasitoma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156BEA-AAA5-4766-96E6-9E08BB5EE60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929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Başlık 1"/>
          <p:cNvSpPr>
            <a:spLocks noGrp="1"/>
          </p:cNvSpPr>
          <p:nvPr>
            <p:ph type="title"/>
          </p:nvPr>
        </p:nvSpPr>
        <p:spPr>
          <a:xfrm>
            <a:off x="281681" y="6146800"/>
            <a:ext cx="3335307" cy="711200"/>
          </a:xfrm>
        </p:spPr>
        <p:txBody>
          <a:bodyPr>
            <a:normAutofit/>
          </a:bodyPr>
          <a:lstStyle/>
          <a:p>
            <a:r>
              <a:rPr lang="tr-TR" altLang="en-US" dirty="0" smtClean="0"/>
              <a:t> </a:t>
            </a:r>
            <a:r>
              <a:rPr lang="tr-TR" altLang="en-US" sz="2400" b="1" dirty="0" smtClean="0">
                <a:solidFill>
                  <a:schemeClr val="accent1"/>
                </a:solidFill>
              </a:rPr>
              <a:t>Ga-68</a:t>
            </a:r>
            <a:r>
              <a:rPr lang="it-IT" altLang="en-US" sz="2400" b="1" dirty="0" smtClean="0">
                <a:solidFill>
                  <a:schemeClr val="accent1"/>
                </a:solidFill>
              </a:rPr>
              <a:t> </a:t>
            </a:r>
            <a:r>
              <a:rPr lang="tr-TR" altLang="en-US" sz="2400" b="1" dirty="0" smtClean="0">
                <a:solidFill>
                  <a:schemeClr val="accent1"/>
                </a:solidFill>
              </a:rPr>
              <a:t>DOTATATE</a:t>
            </a:r>
            <a:r>
              <a:rPr lang="it-IT" altLang="en-US" sz="2400" b="1" dirty="0" smtClean="0">
                <a:solidFill>
                  <a:schemeClr val="accent1"/>
                </a:solidFill>
              </a:rPr>
              <a:t> </a:t>
            </a:r>
            <a:r>
              <a:rPr lang="tr-TR" altLang="en-US" sz="2400" b="1" dirty="0" smtClean="0">
                <a:solidFill>
                  <a:schemeClr val="accent1"/>
                </a:solidFill>
              </a:rPr>
              <a:t>PET/BT</a:t>
            </a:r>
          </a:p>
        </p:txBody>
      </p:sp>
      <p:pic>
        <p:nvPicPr>
          <p:cNvPr id="3" name="se012">
            <a:hlinkClick r:id="" action="ppaction://media"/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61" t="6685" r="35160" b="6083"/>
          <a:stretch/>
        </p:blipFill>
        <p:spPr bwMode="auto">
          <a:xfrm>
            <a:off x="739832" y="176500"/>
            <a:ext cx="2378272" cy="6141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İçerik Yer Tutucusu 7"/>
          <p:cNvPicPr>
            <a:picLocks noGrp="1" noChangeAspect="1"/>
          </p:cNvPicPr>
          <p:nvPr>
            <p:ph idx="1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76" t="6302" r="5512" b="20956"/>
          <a:stretch/>
        </p:blipFill>
        <p:spPr>
          <a:xfrm>
            <a:off x="6483927" y="184310"/>
            <a:ext cx="5472547" cy="6318090"/>
          </a:xfrm>
        </p:spPr>
      </p:pic>
      <p:sp>
        <p:nvSpPr>
          <p:cNvPr id="5" name="Başlık 1"/>
          <p:cNvSpPr txBox="1">
            <a:spLocks/>
          </p:cNvSpPr>
          <p:nvPr/>
        </p:nvSpPr>
        <p:spPr>
          <a:xfrm>
            <a:off x="6895467" y="6232445"/>
            <a:ext cx="5061007" cy="539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altLang="en-US" dirty="0" smtClean="0"/>
              <a:t> </a:t>
            </a:r>
            <a:r>
              <a:rPr lang="tr-TR" altLang="en-US" sz="3400" b="1" dirty="0" smtClean="0">
                <a:solidFill>
                  <a:schemeClr val="accent1"/>
                </a:solidFill>
              </a:rPr>
              <a:t>Lu-177</a:t>
            </a:r>
            <a:r>
              <a:rPr lang="it-IT" altLang="en-US" sz="3400" b="1" dirty="0" smtClean="0">
                <a:solidFill>
                  <a:schemeClr val="accent1"/>
                </a:solidFill>
              </a:rPr>
              <a:t> </a:t>
            </a:r>
            <a:r>
              <a:rPr lang="tr-TR" altLang="en-US" sz="3400" b="1" dirty="0" smtClean="0">
                <a:solidFill>
                  <a:schemeClr val="accent1"/>
                </a:solidFill>
              </a:rPr>
              <a:t>DOTATATE</a:t>
            </a:r>
            <a:r>
              <a:rPr lang="it-IT" altLang="en-US" sz="3400" b="1" dirty="0" smtClean="0">
                <a:solidFill>
                  <a:schemeClr val="accent1"/>
                </a:solidFill>
              </a:rPr>
              <a:t> </a:t>
            </a:r>
            <a:r>
              <a:rPr lang="tr-TR" altLang="en-US" sz="3400" b="1" dirty="0" smtClean="0">
                <a:solidFill>
                  <a:schemeClr val="accent1"/>
                </a:solidFill>
              </a:rPr>
              <a:t>Tedavi sonrası tarama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3205448" y="2825371"/>
            <a:ext cx="3690020" cy="369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SSTR (+)</a:t>
            </a:r>
            <a:r>
              <a:rPr lang="tr-TR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 Lu-177 DOTATATE Tedavisi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32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49300" y="356617"/>
            <a:ext cx="10712450" cy="143351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tr-TR" dirty="0" smtClean="0">
                <a:latin typeface="Times New Roman" panose="02020603050405020304" pitchFamily="18" charset="0"/>
              </a:rPr>
              <a:t>I-123 </a:t>
            </a:r>
            <a:r>
              <a:rPr lang="tr-TR" altLang="tr-TR" dirty="0">
                <a:latin typeface="Times New Roman" panose="02020603050405020304" pitchFamily="18" charset="0"/>
              </a:rPr>
              <a:t>MIBG (</a:t>
            </a:r>
            <a:r>
              <a:rPr lang="tr-TR" altLang="tr-TR" dirty="0" err="1">
                <a:latin typeface="Times New Roman" panose="02020603050405020304" pitchFamily="18" charset="0"/>
              </a:rPr>
              <a:t>Metaiyodobenzilguanidin</a:t>
            </a:r>
            <a:r>
              <a:rPr lang="tr-TR" altLang="tr-TR" dirty="0"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9300" y="2133601"/>
            <a:ext cx="10693400" cy="3998913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latin typeface="Times New Roman" panose="02020603050405020304" pitchFamily="18" charset="0"/>
              </a:rPr>
              <a:t>Adrenal </a:t>
            </a:r>
            <a:r>
              <a:rPr lang="tr-TR" altLang="tr-TR" sz="2400" dirty="0" err="1">
                <a:latin typeface="Times New Roman" panose="02020603050405020304" pitchFamily="18" charset="0"/>
              </a:rPr>
              <a:t>medulla</a:t>
            </a:r>
            <a:r>
              <a:rPr lang="tr-TR" altLang="tr-TR" sz="2400" dirty="0">
                <a:latin typeface="Times New Roman" panose="02020603050405020304" pitchFamily="18" charset="0"/>
              </a:rPr>
              <a:t> (</a:t>
            </a:r>
            <a:r>
              <a:rPr lang="tr-TR" altLang="tr-TR" sz="2400" dirty="0" err="1">
                <a:latin typeface="Times New Roman" panose="02020603050405020304" pitchFamily="18" charset="0"/>
              </a:rPr>
              <a:t>feokromositoma</a:t>
            </a:r>
            <a:r>
              <a:rPr lang="tr-TR" altLang="tr-TR" sz="2400" dirty="0">
                <a:latin typeface="Times New Roman" panose="02020603050405020304" pitchFamily="18" charset="0"/>
              </a:rPr>
              <a:t>) ve </a:t>
            </a:r>
            <a:r>
              <a:rPr lang="tr-TR" altLang="tr-TR" sz="2400" dirty="0" err="1">
                <a:latin typeface="Times New Roman" panose="02020603050405020304" pitchFamily="18" charset="0"/>
              </a:rPr>
              <a:t>kromaffin</a:t>
            </a:r>
            <a:r>
              <a:rPr lang="tr-TR" altLang="tr-TR" sz="2400" dirty="0">
                <a:latin typeface="Times New Roman" panose="02020603050405020304" pitchFamily="18" charset="0"/>
              </a:rPr>
              <a:t> hücre kökenli tümör görüntülenmesinde kullanılıyor. </a:t>
            </a:r>
            <a:endParaRPr lang="tr-TR" altLang="tr-TR" sz="2400" dirty="0" smtClean="0">
              <a:latin typeface="Times New Roman" panose="02020603050405020304" pitchFamily="18" charset="0"/>
            </a:endParaRPr>
          </a:p>
          <a:p>
            <a:pPr eaLnBrk="1" hangingPunct="1"/>
            <a:endParaRPr lang="tr-TR" altLang="tr-TR" sz="24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z="2400" dirty="0" err="1" smtClean="0">
                <a:latin typeface="Times New Roman" panose="02020603050405020304" pitchFamily="18" charset="0"/>
              </a:rPr>
              <a:t>Postsinaptik</a:t>
            </a:r>
            <a:r>
              <a:rPr lang="tr-TR" altLang="tr-TR" sz="2400" dirty="0" smtClean="0">
                <a:latin typeface="Times New Roman" panose="02020603050405020304" pitchFamily="18" charset="0"/>
              </a:rPr>
              <a:t> </a:t>
            </a:r>
            <a:r>
              <a:rPr lang="tr-TR" altLang="tr-TR" sz="2400" dirty="0">
                <a:latin typeface="Times New Roman" panose="02020603050405020304" pitchFamily="18" charset="0"/>
              </a:rPr>
              <a:t>alanda </a:t>
            </a:r>
            <a:r>
              <a:rPr lang="tr-TR" altLang="tr-TR" sz="2400" dirty="0" err="1">
                <a:latin typeface="Times New Roman" panose="02020603050405020304" pitchFamily="18" charset="0"/>
              </a:rPr>
              <a:t>noradrenalin</a:t>
            </a:r>
            <a:r>
              <a:rPr lang="tr-TR" altLang="tr-TR" sz="2400" dirty="0">
                <a:latin typeface="Times New Roman" panose="02020603050405020304" pitchFamily="18" charset="0"/>
              </a:rPr>
              <a:t> </a:t>
            </a:r>
            <a:r>
              <a:rPr lang="tr-TR" altLang="tr-TR" sz="2400" dirty="0" err="1">
                <a:latin typeface="Times New Roman" panose="02020603050405020304" pitchFamily="18" charset="0"/>
              </a:rPr>
              <a:t>reuptake</a:t>
            </a:r>
            <a:r>
              <a:rPr lang="tr-TR" altLang="tr-TR" sz="2400" dirty="0">
                <a:latin typeface="Times New Roman" panose="02020603050405020304" pitchFamily="18" charset="0"/>
              </a:rPr>
              <a:t> mekanizması ile birikiyor.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z="2400" dirty="0" err="1">
                <a:latin typeface="Times New Roman" panose="02020603050405020304" pitchFamily="18" charset="0"/>
              </a:rPr>
              <a:t>Feokromositoma,nöroblastoma,paragangliomada</a:t>
            </a:r>
            <a:r>
              <a:rPr lang="tr-TR" altLang="tr-TR" sz="2400" dirty="0">
                <a:latin typeface="Times New Roman" panose="02020603050405020304" pitchFamily="18" charset="0"/>
              </a:rPr>
              <a:t> etkin.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z="2400" dirty="0">
                <a:latin typeface="Times New Roman" panose="02020603050405020304" pitchFamily="18" charset="0"/>
              </a:rPr>
              <a:t>Radyoaktif tedavide olumlu sonuçlar var.</a:t>
            </a:r>
          </a:p>
        </p:txBody>
      </p:sp>
    </p:spTree>
    <p:extLst>
      <p:ext uri="{BB962C8B-B14F-4D97-AF65-F5344CB8AC3E}">
        <p14:creationId xmlns:p14="http://schemas.microsoft.com/office/powerpoint/2010/main" val="148424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54</Words>
  <Application>Microsoft Office PowerPoint</Application>
  <PresentationFormat>Geniş ekran</PresentationFormat>
  <Paragraphs>13</Paragraphs>
  <Slides>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Teması</vt:lpstr>
      <vt:lpstr> Ga-68 DOTATATE PET/BT</vt:lpstr>
      <vt:lpstr>I-123 MIBG (Metaiyodobenzilguanidin)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12</cp:revision>
  <dcterms:created xsi:type="dcterms:W3CDTF">2023-11-07T09:05:36Z</dcterms:created>
  <dcterms:modified xsi:type="dcterms:W3CDTF">2023-11-07T09:10:15Z</dcterms:modified>
</cp:coreProperties>
</file>