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69" r:id="rId14"/>
    <p:sldId id="270" r:id="rId15"/>
    <p:sldId id="271" r:id="rId1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5EE0CBC0-76B1-4CCF-B3DC-E52FA3C41764}"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82107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0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21810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1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135038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125534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115876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353773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16002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EE0CBC0-76B1-4CCF-B3DC-E52FA3C41764}"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01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EE0CBC0-76B1-4CCF-B3DC-E52FA3C41764}" type="datetimeFigureOut">
              <a:rPr lang="tr-TR" smtClean="0"/>
              <a:pPr/>
              <a:t>10.11.2023</a:t>
            </a:fld>
            <a:endParaRPr lang="tr-T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tr-T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3A4306B-26ED-4BC0-9777-5147502CD613}" type="slidenum">
              <a:rPr lang="tr-TR" smtClean="0"/>
              <a:pPr/>
              <a:t>‹#›</a:t>
            </a:fld>
            <a:endParaRPr lang="tr-T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4119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42440" y="0"/>
            <a:ext cx="10668000" cy="2387600"/>
          </a:xfrm>
        </p:spPr>
        <p:txBody>
          <a:bodyPr>
            <a:normAutofit/>
          </a:bodyPr>
          <a:lstStyle/>
          <a:p>
            <a:r>
              <a:rPr lang="tr-TR" sz="3600" dirty="0"/>
              <a:t>ZTO440 PROJE HAZIRLAMA VE DEĞERLENDİRME</a:t>
            </a:r>
          </a:p>
        </p:txBody>
      </p:sp>
      <p:sp>
        <p:nvSpPr>
          <p:cNvPr id="3" name="Alt Başlık 2"/>
          <p:cNvSpPr>
            <a:spLocks noGrp="1"/>
          </p:cNvSpPr>
          <p:nvPr>
            <p:ph type="subTitle" idx="1"/>
          </p:nvPr>
        </p:nvSpPr>
        <p:spPr>
          <a:xfrm>
            <a:off x="542440" y="2552700"/>
            <a:ext cx="11220773" cy="1752600"/>
          </a:xfrm>
        </p:spPr>
        <p:txBody>
          <a:bodyPr>
            <a:normAutofit fontScale="92500" lnSpcReduction="10000"/>
          </a:bodyPr>
          <a:lstStyle/>
          <a:p>
            <a:pPr algn="ctr"/>
            <a:r>
              <a:rPr lang="tr-TR" sz="3000" dirty="0"/>
              <a:t>Doç. Dr. SELEN DEVİREN SAYGIN</a:t>
            </a:r>
          </a:p>
          <a:p>
            <a:pPr algn="ctr"/>
            <a:r>
              <a:rPr lang="tr-TR" sz="3000" dirty="0"/>
              <a:t>Ankara Üniversitesi</a:t>
            </a:r>
          </a:p>
          <a:p>
            <a:pPr algn="ctr"/>
            <a:r>
              <a:rPr lang="tr-TR" sz="3000" dirty="0"/>
              <a:t> Ziraat Fakültesi</a:t>
            </a:r>
          </a:p>
          <a:p>
            <a:pPr algn="ctr"/>
            <a:r>
              <a:rPr lang="tr-TR" sz="3000" dirty="0"/>
              <a:t> Toprak Bilimi ve Bitki Besleme Bölümü</a:t>
            </a:r>
          </a:p>
          <a:p>
            <a:pPr algn="ctr"/>
            <a:endParaRPr lang="tr-TR" sz="3000" dirty="0"/>
          </a:p>
          <a:p>
            <a:pPr algn="ctr"/>
            <a:endParaRPr lang="tr-TR" sz="3000" dirty="0"/>
          </a:p>
        </p:txBody>
      </p:sp>
      <p:sp>
        <p:nvSpPr>
          <p:cNvPr id="4" name="3 Dikdörtgen"/>
          <p:cNvSpPr/>
          <p:nvPr/>
        </p:nvSpPr>
        <p:spPr>
          <a:xfrm>
            <a:off x="2828440" y="4665997"/>
            <a:ext cx="6096000" cy="830997"/>
          </a:xfrm>
          <a:prstGeom prst="rect">
            <a:avLst/>
          </a:prstGeom>
        </p:spPr>
        <p:txBody>
          <a:bodyPr>
            <a:spAutoFit/>
          </a:bodyPr>
          <a:lstStyle/>
          <a:p>
            <a:pPr algn="ctr"/>
            <a:r>
              <a:rPr lang="tr-TR" sz="2400" dirty="0"/>
              <a:t>Ankara</a:t>
            </a:r>
          </a:p>
          <a:p>
            <a:pPr algn="ctr"/>
            <a:r>
              <a:rPr lang="tr-TR" sz="2400" dirty="0"/>
              <a:t>2023</a:t>
            </a:r>
          </a:p>
        </p:txBody>
      </p:sp>
    </p:spTree>
    <p:extLst>
      <p:ext uri="{BB962C8B-B14F-4D97-AF65-F5344CB8AC3E}">
        <p14:creationId xmlns:p14="http://schemas.microsoft.com/office/powerpoint/2010/main" val="319560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5C88346-FEB0-4D30-A91C-E04BA9162DC9}"/>
              </a:ext>
            </a:extLst>
          </p:cNvPr>
          <p:cNvPicPr>
            <a:picLocks noChangeAspect="1"/>
          </p:cNvPicPr>
          <p:nvPr/>
        </p:nvPicPr>
        <p:blipFill rotWithShape="1">
          <a:blip r:embed="rId2"/>
          <a:srcRect l="41500" t="32482" r="14875" b="7758"/>
          <a:stretch/>
        </p:blipFill>
        <p:spPr>
          <a:xfrm>
            <a:off x="1965960" y="304800"/>
            <a:ext cx="7543800" cy="5810049"/>
          </a:xfrm>
          <a:prstGeom prst="rect">
            <a:avLst/>
          </a:prstGeom>
        </p:spPr>
      </p:pic>
      <p:sp>
        <p:nvSpPr>
          <p:cNvPr id="3" name="Dikdörtgen 2">
            <a:extLst>
              <a:ext uri="{FF2B5EF4-FFF2-40B4-BE49-F238E27FC236}">
                <a16:creationId xmlns:a16="http://schemas.microsoft.com/office/drawing/2014/main" id="{5107705A-BFB9-4CBC-9EA5-42F586F3159F}"/>
              </a:ext>
            </a:extLst>
          </p:cNvPr>
          <p:cNvSpPr/>
          <p:nvPr/>
        </p:nvSpPr>
        <p:spPr>
          <a:xfrm>
            <a:off x="106680" y="6183868"/>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
        <p:nvSpPr>
          <p:cNvPr id="5" name="Metin kutusu 4">
            <a:extLst>
              <a:ext uri="{FF2B5EF4-FFF2-40B4-BE49-F238E27FC236}">
                <a16:creationId xmlns:a16="http://schemas.microsoft.com/office/drawing/2014/main" id="{8749B4BB-0736-4AF0-9B95-9BBBF467553D}"/>
              </a:ext>
            </a:extLst>
          </p:cNvPr>
          <p:cNvSpPr txBox="1"/>
          <p:nvPr/>
        </p:nvSpPr>
        <p:spPr>
          <a:xfrm>
            <a:off x="106680" y="6534834"/>
            <a:ext cx="11750540" cy="369332"/>
          </a:xfrm>
          <a:prstGeom prst="rect">
            <a:avLst/>
          </a:prstGeom>
          <a:noFill/>
        </p:spPr>
        <p:txBody>
          <a:bodyPr wrap="square">
            <a:spAutoFit/>
          </a:bodyPr>
          <a:lstStyle/>
          <a:p>
            <a:r>
              <a:rPr lang="tr-TR" dirty="0"/>
              <a:t>https://www.tubitak.gov.tr/tr/destekler/akademik/ulusal-destek-programlari/1001/icerik-basvuru-formlari</a:t>
            </a:r>
          </a:p>
        </p:txBody>
      </p:sp>
    </p:spTree>
    <p:extLst>
      <p:ext uri="{BB962C8B-B14F-4D97-AF65-F5344CB8AC3E}">
        <p14:creationId xmlns:p14="http://schemas.microsoft.com/office/powerpoint/2010/main" val="231721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FCE2AB0-10B3-4A13-926D-59DD70586DA4}"/>
              </a:ext>
            </a:extLst>
          </p:cNvPr>
          <p:cNvPicPr>
            <a:picLocks noChangeAspect="1"/>
          </p:cNvPicPr>
          <p:nvPr/>
        </p:nvPicPr>
        <p:blipFill rotWithShape="1">
          <a:blip r:embed="rId2"/>
          <a:srcRect l="42000" t="31102" r="20086" b="11707"/>
          <a:stretch/>
        </p:blipFill>
        <p:spPr>
          <a:xfrm>
            <a:off x="2440502" y="367863"/>
            <a:ext cx="6545844" cy="5551614"/>
          </a:xfrm>
          <a:prstGeom prst="rect">
            <a:avLst/>
          </a:prstGeom>
        </p:spPr>
      </p:pic>
      <p:sp>
        <p:nvSpPr>
          <p:cNvPr id="3" name="Dikdörtgen 2">
            <a:extLst>
              <a:ext uri="{FF2B5EF4-FFF2-40B4-BE49-F238E27FC236}">
                <a16:creationId xmlns:a16="http://schemas.microsoft.com/office/drawing/2014/main" id="{F3561544-FFA2-437F-A721-E2BE5E8A9E8C}"/>
              </a:ext>
            </a:extLst>
          </p:cNvPr>
          <p:cNvSpPr/>
          <p:nvPr/>
        </p:nvSpPr>
        <p:spPr>
          <a:xfrm>
            <a:off x="106680" y="6183868"/>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Tree>
    <p:extLst>
      <p:ext uri="{BB962C8B-B14F-4D97-AF65-F5344CB8AC3E}">
        <p14:creationId xmlns:p14="http://schemas.microsoft.com/office/powerpoint/2010/main" val="418212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145FE72-653C-487F-8D10-ED34C4F39E88}"/>
              </a:ext>
            </a:extLst>
          </p:cNvPr>
          <p:cNvPicPr>
            <a:picLocks noChangeAspect="1"/>
          </p:cNvPicPr>
          <p:nvPr/>
        </p:nvPicPr>
        <p:blipFill rotWithShape="1">
          <a:blip r:embed="rId2"/>
          <a:srcRect l="43375" t="24432" r="21875" b="17095"/>
          <a:stretch/>
        </p:blipFill>
        <p:spPr>
          <a:xfrm>
            <a:off x="2484120" y="457200"/>
            <a:ext cx="5760720" cy="5449890"/>
          </a:xfrm>
          <a:prstGeom prst="rect">
            <a:avLst/>
          </a:prstGeom>
        </p:spPr>
      </p:pic>
      <p:sp>
        <p:nvSpPr>
          <p:cNvPr id="3" name="Dikdörtgen 2">
            <a:extLst>
              <a:ext uri="{FF2B5EF4-FFF2-40B4-BE49-F238E27FC236}">
                <a16:creationId xmlns:a16="http://schemas.microsoft.com/office/drawing/2014/main" id="{C59FFD4B-DC5E-48C4-B1FA-D2C78D5972F0}"/>
              </a:ext>
            </a:extLst>
          </p:cNvPr>
          <p:cNvSpPr/>
          <p:nvPr/>
        </p:nvSpPr>
        <p:spPr>
          <a:xfrm>
            <a:off x="106680" y="6183868"/>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Tree>
    <p:extLst>
      <p:ext uri="{BB962C8B-B14F-4D97-AF65-F5344CB8AC3E}">
        <p14:creationId xmlns:p14="http://schemas.microsoft.com/office/powerpoint/2010/main" val="90297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7665B6D-426E-4A1A-854A-B1184731FA2C}"/>
              </a:ext>
            </a:extLst>
          </p:cNvPr>
          <p:cNvPicPr>
            <a:picLocks noChangeAspect="1"/>
          </p:cNvPicPr>
          <p:nvPr/>
        </p:nvPicPr>
        <p:blipFill rotWithShape="1">
          <a:blip r:embed="rId2"/>
          <a:srcRect l="41500" t="30212" r="17750" b="11759"/>
          <a:stretch/>
        </p:blipFill>
        <p:spPr>
          <a:xfrm>
            <a:off x="1767840" y="411480"/>
            <a:ext cx="7406640" cy="5929856"/>
          </a:xfrm>
          <a:prstGeom prst="rect">
            <a:avLst/>
          </a:prstGeom>
        </p:spPr>
      </p:pic>
      <p:sp>
        <p:nvSpPr>
          <p:cNvPr id="3" name="Dikdörtgen 2">
            <a:extLst>
              <a:ext uri="{FF2B5EF4-FFF2-40B4-BE49-F238E27FC236}">
                <a16:creationId xmlns:a16="http://schemas.microsoft.com/office/drawing/2014/main" id="{8E5C624A-9805-4F10-AD27-EDDD408A300A}"/>
              </a:ext>
            </a:extLst>
          </p:cNvPr>
          <p:cNvSpPr/>
          <p:nvPr/>
        </p:nvSpPr>
        <p:spPr>
          <a:xfrm>
            <a:off x="152400" y="6341336"/>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Tree>
    <p:extLst>
      <p:ext uri="{BB962C8B-B14F-4D97-AF65-F5344CB8AC3E}">
        <p14:creationId xmlns:p14="http://schemas.microsoft.com/office/powerpoint/2010/main" val="422373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4D27BD4-1DAB-46D1-BB9C-CD9C5AD7030B}"/>
              </a:ext>
            </a:extLst>
          </p:cNvPr>
          <p:cNvPicPr>
            <a:picLocks noChangeAspect="1"/>
          </p:cNvPicPr>
          <p:nvPr/>
        </p:nvPicPr>
        <p:blipFill rotWithShape="1">
          <a:blip r:embed="rId2"/>
          <a:srcRect l="43375" t="28211" r="17125" b="11537"/>
          <a:stretch/>
        </p:blipFill>
        <p:spPr>
          <a:xfrm>
            <a:off x="2468880" y="259080"/>
            <a:ext cx="6979920" cy="5985944"/>
          </a:xfrm>
          <a:prstGeom prst="rect">
            <a:avLst/>
          </a:prstGeom>
        </p:spPr>
      </p:pic>
      <p:sp>
        <p:nvSpPr>
          <p:cNvPr id="3" name="Dikdörtgen 2">
            <a:extLst>
              <a:ext uri="{FF2B5EF4-FFF2-40B4-BE49-F238E27FC236}">
                <a16:creationId xmlns:a16="http://schemas.microsoft.com/office/drawing/2014/main" id="{25C23CED-2494-4A82-8717-DF2689D0722C}"/>
              </a:ext>
            </a:extLst>
          </p:cNvPr>
          <p:cNvSpPr/>
          <p:nvPr/>
        </p:nvSpPr>
        <p:spPr>
          <a:xfrm>
            <a:off x="152400" y="6341336"/>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Tree>
    <p:extLst>
      <p:ext uri="{BB962C8B-B14F-4D97-AF65-F5344CB8AC3E}">
        <p14:creationId xmlns:p14="http://schemas.microsoft.com/office/powerpoint/2010/main" val="147221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E814690-6A2F-4C45-95DF-526372DD0F26}"/>
              </a:ext>
            </a:extLst>
          </p:cNvPr>
          <p:cNvPicPr>
            <a:picLocks noChangeAspect="1"/>
          </p:cNvPicPr>
          <p:nvPr/>
        </p:nvPicPr>
        <p:blipFill rotWithShape="1">
          <a:blip r:embed="rId2"/>
          <a:srcRect l="40624" t="21319" r="16376" b="17094"/>
          <a:stretch/>
        </p:blipFill>
        <p:spPr>
          <a:xfrm>
            <a:off x="2209800" y="259080"/>
            <a:ext cx="7620000" cy="6135872"/>
          </a:xfrm>
          <a:prstGeom prst="rect">
            <a:avLst/>
          </a:prstGeom>
        </p:spPr>
      </p:pic>
      <p:sp>
        <p:nvSpPr>
          <p:cNvPr id="3" name="Dikdörtgen 2">
            <a:extLst>
              <a:ext uri="{FF2B5EF4-FFF2-40B4-BE49-F238E27FC236}">
                <a16:creationId xmlns:a16="http://schemas.microsoft.com/office/drawing/2014/main" id="{DB43E2E8-32C0-4BAA-B331-65FCD5C2696B}"/>
              </a:ext>
            </a:extLst>
          </p:cNvPr>
          <p:cNvSpPr/>
          <p:nvPr/>
        </p:nvSpPr>
        <p:spPr>
          <a:xfrm>
            <a:off x="152400" y="6341336"/>
            <a:ext cx="12192000" cy="369332"/>
          </a:xfrm>
          <a:prstGeom prst="rect">
            <a:avLst/>
          </a:prstGeom>
        </p:spPr>
        <p:txBody>
          <a:bodyPr wrap="square">
            <a:spAutoFit/>
          </a:bodyPr>
          <a:lstStyle/>
          <a:p>
            <a:r>
              <a:rPr lang="pl-PL" dirty="0"/>
              <a:t>Kaynak: https://www.tubitak.gov.tr/sites/default/files/1001_ek2_butce_ve_gerekcesi_ornek.pdf</a:t>
            </a:r>
            <a:endParaRPr lang="tr-TR" dirty="0"/>
          </a:p>
        </p:txBody>
      </p:sp>
    </p:spTree>
    <p:extLst>
      <p:ext uri="{BB962C8B-B14F-4D97-AF65-F5344CB8AC3E}">
        <p14:creationId xmlns:p14="http://schemas.microsoft.com/office/powerpoint/2010/main" val="413287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812" y="-160868"/>
            <a:ext cx="8534400" cy="1507067"/>
          </a:xfrm>
        </p:spPr>
        <p:txBody>
          <a:bodyPr/>
          <a:lstStyle/>
          <a:p>
            <a:r>
              <a:rPr lang="tr-TR" dirty="0"/>
              <a:t>HAFTALIK DERS AKIŞI</a:t>
            </a:r>
          </a:p>
        </p:txBody>
      </p:sp>
      <p:sp>
        <p:nvSpPr>
          <p:cNvPr id="3" name="İçerik Yer Tutucusu 2"/>
          <p:cNvSpPr>
            <a:spLocks noGrp="1"/>
          </p:cNvSpPr>
          <p:nvPr>
            <p:ph idx="1"/>
          </p:nvPr>
        </p:nvSpPr>
        <p:spPr>
          <a:xfrm>
            <a:off x="241739" y="995679"/>
            <a:ext cx="10531364" cy="3513259"/>
          </a:xfrm>
        </p:spPr>
        <p:txBody>
          <a:bodyPr>
            <a:noAutofit/>
          </a:bodyPr>
          <a:lstStyle/>
          <a:p>
            <a:r>
              <a:rPr lang="tr-TR" sz="1800" dirty="0"/>
              <a:t>1. Proje hazırlamaya giriş, temel yönetim ilkeleri </a:t>
            </a:r>
          </a:p>
          <a:p>
            <a:r>
              <a:rPr lang="tr-TR" sz="1800" dirty="0"/>
              <a:t>2. Sorun analizi, problem temelli yaklaşımın benimsenmesi</a:t>
            </a:r>
          </a:p>
          <a:p>
            <a:r>
              <a:rPr lang="tr-TR" sz="1800" dirty="0"/>
              <a:t>3. Hedef analizi, uygun yöntem seçimi (Strateji analizi)</a:t>
            </a:r>
          </a:p>
          <a:p>
            <a:r>
              <a:rPr lang="tr-TR" sz="1800" dirty="0"/>
              <a:t>4. Paydaş analizi, proje ekibinin yetkinlikleri ve görev dağılımları</a:t>
            </a:r>
          </a:p>
          <a:p>
            <a:r>
              <a:rPr lang="tr-TR" sz="1800" dirty="0"/>
              <a:t>5. </a:t>
            </a:r>
            <a:r>
              <a:rPr lang="tr-TR" sz="1800" b="1" dirty="0">
                <a:highlight>
                  <a:srgbClr val="FFFF00"/>
                </a:highlight>
              </a:rPr>
              <a:t>Maliyet analizi, yapılabilirlik</a:t>
            </a:r>
          </a:p>
          <a:p>
            <a:r>
              <a:rPr lang="tr-TR" sz="1800" dirty="0"/>
              <a:t>6. Mantıksal çerçevenin oluşturulması</a:t>
            </a:r>
          </a:p>
          <a:p>
            <a:r>
              <a:rPr lang="tr-TR" sz="1800" dirty="0"/>
              <a:t>7. Ara sınav</a:t>
            </a:r>
          </a:p>
          <a:p>
            <a:r>
              <a:rPr lang="tr-TR" sz="1800" dirty="0"/>
              <a:t>8. Örnek proje taslakları ile projelendirme (Örnek tema: İklim değişikliği ile mücadele)</a:t>
            </a:r>
          </a:p>
          <a:p>
            <a:r>
              <a:rPr lang="tr-TR" sz="1800" dirty="0"/>
              <a:t>9. GZTF analizi ile örnek proje değerlendirme </a:t>
            </a:r>
          </a:p>
          <a:p>
            <a:r>
              <a:rPr lang="tr-TR" sz="1800" dirty="0"/>
              <a:t>10. Örnek proje taslakları ile projelendirme (Örnek tema: Sürdürülebilir tarım sistemlerinin yaygınlaştırılması)</a:t>
            </a:r>
          </a:p>
          <a:p>
            <a:r>
              <a:rPr lang="tr-TR" sz="1800" dirty="0"/>
              <a:t>11. GZTF analizi ile örnek proje değerlendirme</a:t>
            </a:r>
          </a:p>
          <a:p>
            <a:r>
              <a:rPr lang="tr-TR" sz="1800" dirty="0"/>
              <a:t>12. Örnek proje taslakları ile projelendirme (Örnek tema: Doğal kaynakların korunması)</a:t>
            </a:r>
          </a:p>
          <a:p>
            <a:r>
              <a:rPr lang="tr-TR" sz="1800" dirty="0"/>
              <a:t>13. GZTF analizi ile örnek proje değerlendirme</a:t>
            </a:r>
          </a:p>
          <a:p>
            <a:r>
              <a:rPr lang="tr-TR" sz="1800" dirty="0"/>
              <a:t>14. Genel değerlendirme</a:t>
            </a:r>
          </a:p>
          <a:p>
            <a:endParaRPr lang="tr-TR" sz="1800" dirty="0">
              <a:highlight>
                <a:srgbClr val="FFFF00"/>
              </a:highlight>
            </a:endParaRPr>
          </a:p>
          <a:p>
            <a:endParaRPr lang="tr-TR" sz="1800" dirty="0">
              <a:highlight>
                <a:srgbClr val="FFFF00"/>
              </a:highlight>
            </a:endParaRPr>
          </a:p>
        </p:txBody>
      </p:sp>
    </p:spTree>
    <p:extLst>
      <p:ext uri="{BB962C8B-B14F-4D97-AF65-F5344CB8AC3E}">
        <p14:creationId xmlns:p14="http://schemas.microsoft.com/office/powerpoint/2010/main" val="345558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0F1310-BE0C-442A-9E1A-FE5B310B19AA}"/>
              </a:ext>
            </a:extLst>
          </p:cNvPr>
          <p:cNvSpPr>
            <a:spLocks noGrp="1"/>
          </p:cNvSpPr>
          <p:nvPr>
            <p:ph type="title"/>
          </p:nvPr>
        </p:nvSpPr>
        <p:spPr>
          <a:xfrm>
            <a:off x="778805" y="315119"/>
            <a:ext cx="8534400" cy="1507067"/>
          </a:xfrm>
        </p:spPr>
        <p:txBody>
          <a:bodyPr/>
          <a:lstStyle/>
          <a:p>
            <a:r>
              <a:rPr lang="tr-TR" dirty="0"/>
              <a:t>Maliyet analizi, yapılabilirlik</a:t>
            </a:r>
          </a:p>
        </p:txBody>
      </p:sp>
      <p:sp>
        <p:nvSpPr>
          <p:cNvPr id="3" name="İçerik Yer Tutucusu 2">
            <a:extLst>
              <a:ext uri="{FF2B5EF4-FFF2-40B4-BE49-F238E27FC236}">
                <a16:creationId xmlns:a16="http://schemas.microsoft.com/office/drawing/2014/main" id="{E7D64F19-9465-4C04-A1A5-D43F020D0389}"/>
              </a:ext>
            </a:extLst>
          </p:cNvPr>
          <p:cNvSpPr>
            <a:spLocks noGrp="1"/>
          </p:cNvSpPr>
          <p:nvPr>
            <p:ph idx="1"/>
          </p:nvPr>
        </p:nvSpPr>
        <p:spPr>
          <a:xfrm>
            <a:off x="389978" y="2055707"/>
            <a:ext cx="10992725" cy="4023360"/>
          </a:xfrm>
        </p:spPr>
        <p:txBody>
          <a:bodyPr>
            <a:normAutofit/>
          </a:bodyPr>
          <a:lstStyle/>
          <a:p>
            <a:pPr marL="742950" indent="-742950">
              <a:buFont typeface="+mj-lt"/>
              <a:buAutoNum type="arabicPeriod"/>
            </a:pPr>
            <a:r>
              <a:rPr lang="tr-TR" sz="4000" dirty="0"/>
              <a:t>Her stratejinin veya hedefin gerçekleştirilmesinin belli bir maliyeti vardır. </a:t>
            </a:r>
          </a:p>
          <a:p>
            <a:pPr marL="742950" indent="-742950">
              <a:buFont typeface="+mj-lt"/>
              <a:buAutoNum type="arabicPeriod"/>
            </a:pPr>
            <a:r>
              <a:rPr lang="tr-TR" sz="4000" dirty="0"/>
              <a:t>Maliyet kalemleri proje özelinde değişiklik gösterebilir.</a:t>
            </a:r>
          </a:p>
          <a:p>
            <a:pPr marL="742950" indent="-742950">
              <a:buFont typeface="+mj-lt"/>
              <a:buAutoNum type="arabicPeriod"/>
            </a:pPr>
            <a:r>
              <a:rPr lang="tr-TR" sz="4000" dirty="0"/>
              <a:t>Proje hedefleri ile maliyet kalemlerinin uyumlu olması beklenir.</a:t>
            </a:r>
          </a:p>
        </p:txBody>
      </p:sp>
    </p:spTree>
    <p:extLst>
      <p:ext uri="{BB962C8B-B14F-4D97-AF65-F5344CB8AC3E}">
        <p14:creationId xmlns:p14="http://schemas.microsoft.com/office/powerpoint/2010/main" val="291657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jelerde Maliyet-Fayda Analizi | Savaş Şakar">
            <a:extLst>
              <a:ext uri="{FF2B5EF4-FFF2-40B4-BE49-F238E27FC236}">
                <a16:creationId xmlns:a16="http://schemas.microsoft.com/office/drawing/2014/main" id="{18D4E320-6E9F-4CAD-B10C-901C2041D4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33" y="0"/>
            <a:ext cx="3825767" cy="286932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EAF2AA7A-E626-4ADB-9A51-B15B97F484EF}"/>
              </a:ext>
            </a:extLst>
          </p:cNvPr>
          <p:cNvSpPr>
            <a:spLocks noGrp="1"/>
          </p:cNvSpPr>
          <p:nvPr>
            <p:ph type="title"/>
          </p:nvPr>
        </p:nvSpPr>
        <p:spPr/>
        <p:txBody>
          <a:bodyPr/>
          <a:lstStyle/>
          <a:p>
            <a:r>
              <a:rPr lang="tr-TR" dirty="0"/>
              <a:t>Maliyet-Fayda Analizi</a:t>
            </a:r>
          </a:p>
        </p:txBody>
      </p:sp>
      <p:sp>
        <p:nvSpPr>
          <p:cNvPr id="3" name="İçerik Yer Tutucusu 2">
            <a:extLst>
              <a:ext uri="{FF2B5EF4-FFF2-40B4-BE49-F238E27FC236}">
                <a16:creationId xmlns:a16="http://schemas.microsoft.com/office/drawing/2014/main" id="{D7087B4B-E213-4071-AA40-F12F4BF8ECDB}"/>
              </a:ext>
            </a:extLst>
          </p:cNvPr>
          <p:cNvSpPr>
            <a:spLocks noGrp="1"/>
          </p:cNvSpPr>
          <p:nvPr>
            <p:ph idx="1"/>
          </p:nvPr>
        </p:nvSpPr>
        <p:spPr>
          <a:xfrm>
            <a:off x="404648" y="2547287"/>
            <a:ext cx="11382704" cy="4023360"/>
          </a:xfrm>
        </p:spPr>
        <p:txBody>
          <a:bodyPr>
            <a:noAutofit/>
          </a:bodyPr>
          <a:lstStyle/>
          <a:p>
            <a:r>
              <a:rPr lang="tr-TR" sz="3600" dirty="0"/>
              <a:t>Proje yönetiminde maliyet fayda analizinin amacı, işlemler, görevler, iş gereksinimleri ve yatırımlar da dahil olmak üzere bir proje aracılığıyla çeşitli yolların artılarını ve eksilerini anlamak için sistemik bir yaklaşıma sahip olmaktır.</a:t>
            </a:r>
          </a:p>
          <a:p>
            <a:r>
              <a:rPr lang="tr-TR" sz="3600" dirty="0"/>
              <a:t>Maliyet fayda analizi size seçenekler sunar ve yatırımdan tasarruf ederken hedefinize ulaşmak için en iyi yaklaşımı sunar.</a:t>
            </a:r>
          </a:p>
        </p:txBody>
      </p:sp>
    </p:spTree>
    <p:extLst>
      <p:ext uri="{BB962C8B-B14F-4D97-AF65-F5344CB8AC3E}">
        <p14:creationId xmlns:p14="http://schemas.microsoft.com/office/powerpoint/2010/main" val="327865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71019C4-E286-4983-AA25-104CD11C18E3}"/>
              </a:ext>
            </a:extLst>
          </p:cNvPr>
          <p:cNvPicPr>
            <a:picLocks noChangeAspect="1"/>
          </p:cNvPicPr>
          <p:nvPr/>
        </p:nvPicPr>
        <p:blipFill rotWithShape="1">
          <a:blip r:embed="rId2"/>
          <a:srcRect l="31375" t="23988" r="8375" b="20430"/>
          <a:stretch/>
        </p:blipFill>
        <p:spPr>
          <a:xfrm>
            <a:off x="425135" y="777687"/>
            <a:ext cx="11341730" cy="5882640"/>
          </a:xfrm>
          <a:prstGeom prst="rect">
            <a:avLst/>
          </a:prstGeom>
        </p:spPr>
      </p:pic>
      <p:sp>
        <p:nvSpPr>
          <p:cNvPr id="3" name="Dikdörtgen 2">
            <a:extLst>
              <a:ext uri="{FF2B5EF4-FFF2-40B4-BE49-F238E27FC236}">
                <a16:creationId xmlns:a16="http://schemas.microsoft.com/office/drawing/2014/main" id="{214C3C48-9918-4C4C-8E0D-6759F52A29CD}"/>
              </a:ext>
            </a:extLst>
          </p:cNvPr>
          <p:cNvSpPr/>
          <p:nvPr/>
        </p:nvSpPr>
        <p:spPr>
          <a:xfrm>
            <a:off x="130332" y="18597"/>
            <a:ext cx="11719560" cy="646331"/>
          </a:xfrm>
          <a:prstGeom prst="rect">
            <a:avLst/>
          </a:prstGeom>
        </p:spPr>
        <p:txBody>
          <a:bodyPr wrap="square">
            <a:spAutoFit/>
          </a:bodyPr>
          <a:lstStyle/>
          <a:p>
            <a:r>
              <a:rPr lang="en-US" dirty="0">
                <a:solidFill>
                  <a:srgbClr val="222222"/>
                </a:solidFill>
                <a:latin typeface="Arial" panose="020B0604020202020204" pitchFamily="34" charset="0"/>
              </a:rPr>
              <a:t>Mishra, P. K., &amp; Rai, S. C. (2014). A cost–benefit analysis of indigenous soil and water conservation measures in Himalaya, India. </a:t>
            </a:r>
            <a:r>
              <a:rPr lang="en-US" i="1" dirty="0">
                <a:solidFill>
                  <a:srgbClr val="222222"/>
                </a:solidFill>
                <a:latin typeface="Arial" panose="020B0604020202020204" pitchFamily="34" charset="0"/>
              </a:rPr>
              <a:t>Mountain Research and Development</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34</a:t>
            </a:r>
            <a:r>
              <a:rPr lang="en-US" dirty="0">
                <a:solidFill>
                  <a:srgbClr val="222222"/>
                </a:solidFill>
                <a:latin typeface="Arial" panose="020B0604020202020204" pitchFamily="34" charset="0"/>
              </a:rPr>
              <a:t>(1), 27-35.</a:t>
            </a:r>
            <a:endParaRPr lang="tr-TR" dirty="0"/>
          </a:p>
        </p:txBody>
      </p:sp>
      <p:sp>
        <p:nvSpPr>
          <p:cNvPr id="4" name="Metin kutusu 3">
            <a:extLst>
              <a:ext uri="{FF2B5EF4-FFF2-40B4-BE49-F238E27FC236}">
                <a16:creationId xmlns:a16="http://schemas.microsoft.com/office/drawing/2014/main" id="{4475CC8A-C863-4BBC-8966-6722B04AC0A1}"/>
              </a:ext>
            </a:extLst>
          </p:cNvPr>
          <p:cNvSpPr txBox="1"/>
          <p:nvPr/>
        </p:nvSpPr>
        <p:spPr>
          <a:xfrm>
            <a:off x="4035884" y="611839"/>
            <a:ext cx="2658228" cy="646331"/>
          </a:xfrm>
          <a:prstGeom prst="rect">
            <a:avLst/>
          </a:prstGeom>
          <a:noFill/>
        </p:spPr>
        <p:txBody>
          <a:bodyPr wrap="none" rtlCol="0">
            <a:spAutoFit/>
          </a:bodyPr>
          <a:lstStyle/>
          <a:p>
            <a:r>
              <a:rPr lang="tr-TR" dirty="0"/>
              <a:t>CBA: Masraf-fayda analizi</a:t>
            </a:r>
          </a:p>
          <a:p>
            <a:r>
              <a:rPr lang="tr-TR" dirty="0"/>
              <a:t>CBR: Masraf-fayda oranı</a:t>
            </a:r>
          </a:p>
        </p:txBody>
      </p:sp>
      <p:sp>
        <p:nvSpPr>
          <p:cNvPr id="5" name="Metin kutusu 4">
            <a:extLst>
              <a:ext uri="{FF2B5EF4-FFF2-40B4-BE49-F238E27FC236}">
                <a16:creationId xmlns:a16="http://schemas.microsoft.com/office/drawing/2014/main" id="{8B656462-8EE1-4760-9C8C-377BF247F9D9}"/>
              </a:ext>
            </a:extLst>
          </p:cNvPr>
          <p:cNvSpPr txBox="1"/>
          <p:nvPr/>
        </p:nvSpPr>
        <p:spPr>
          <a:xfrm>
            <a:off x="7378695" y="259643"/>
            <a:ext cx="4813305" cy="923330"/>
          </a:xfrm>
          <a:prstGeom prst="rect">
            <a:avLst/>
          </a:prstGeom>
          <a:noFill/>
        </p:spPr>
        <p:txBody>
          <a:bodyPr wrap="none" rtlCol="0">
            <a:spAutoFit/>
          </a:bodyPr>
          <a:lstStyle/>
          <a:p>
            <a:r>
              <a:rPr lang="tr-TR" dirty="0"/>
              <a:t>NPV: Net bugünkü değer</a:t>
            </a:r>
          </a:p>
          <a:p>
            <a:r>
              <a:rPr lang="tr-TR" dirty="0"/>
              <a:t>IRR: İç getiri oranı</a:t>
            </a:r>
          </a:p>
          <a:p>
            <a:r>
              <a:rPr lang="tr-TR" dirty="0" err="1"/>
              <a:t>Payback</a:t>
            </a:r>
            <a:r>
              <a:rPr lang="tr-TR" dirty="0"/>
              <a:t> </a:t>
            </a:r>
            <a:r>
              <a:rPr lang="tr-TR" dirty="0" err="1"/>
              <a:t>period</a:t>
            </a:r>
            <a:r>
              <a:rPr lang="tr-TR" dirty="0"/>
              <a:t>: Kar elde edilene kadar ki zaman</a:t>
            </a:r>
          </a:p>
        </p:txBody>
      </p:sp>
    </p:spTree>
    <p:extLst>
      <p:ext uri="{BB962C8B-B14F-4D97-AF65-F5344CB8AC3E}">
        <p14:creationId xmlns:p14="http://schemas.microsoft.com/office/powerpoint/2010/main" val="273147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333818-F2EA-4918-9E63-BB639F65EF1E}"/>
              </a:ext>
            </a:extLst>
          </p:cNvPr>
          <p:cNvSpPr>
            <a:spLocks noGrp="1"/>
          </p:cNvSpPr>
          <p:nvPr>
            <p:ph type="title"/>
          </p:nvPr>
        </p:nvSpPr>
        <p:spPr>
          <a:xfrm>
            <a:off x="917448" y="252984"/>
            <a:ext cx="9720072" cy="1499616"/>
          </a:xfrm>
        </p:spPr>
        <p:txBody>
          <a:bodyPr/>
          <a:lstStyle/>
          <a:p>
            <a:r>
              <a:rPr lang="tr-TR" dirty="0" err="1"/>
              <a:t>Maliyetlendirme</a:t>
            </a:r>
            <a:r>
              <a:rPr lang="tr-TR" dirty="0"/>
              <a:t> yöntemleri</a:t>
            </a:r>
          </a:p>
        </p:txBody>
      </p:sp>
      <p:sp>
        <p:nvSpPr>
          <p:cNvPr id="3" name="İçerik Yer Tutucusu 2">
            <a:extLst>
              <a:ext uri="{FF2B5EF4-FFF2-40B4-BE49-F238E27FC236}">
                <a16:creationId xmlns:a16="http://schemas.microsoft.com/office/drawing/2014/main" id="{FAA06544-46E4-48CF-B281-47939C5E63E2}"/>
              </a:ext>
            </a:extLst>
          </p:cNvPr>
          <p:cNvSpPr>
            <a:spLocks noGrp="1"/>
          </p:cNvSpPr>
          <p:nvPr>
            <p:ph idx="1"/>
          </p:nvPr>
        </p:nvSpPr>
        <p:spPr>
          <a:xfrm>
            <a:off x="658368" y="1569720"/>
            <a:ext cx="11122152" cy="4023360"/>
          </a:xfrm>
        </p:spPr>
        <p:txBody>
          <a:bodyPr>
            <a:noAutofit/>
          </a:bodyPr>
          <a:lstStyle/>
          <a:p>
            <a:r>
              <a:rPr lang="tr-TR" sz="2800" dirty="0"/>
              <a:t>Proje yönetim süreçlerini uygulamak ve tanımlı iş paketlerini gerçekleştirmek için belirsizlikleri de kapsayacak şekilde maliyet planlarının yapılması gerekmektedir.</a:t>
            </a:r>
          </a:p>
          <a:p>
            <a:r>
              <a:rPr lang="tr-TR" sz="2800" dirty="0"/>
              <a:t>Proje bütçesini hazırlarken kullanacağınız iki temek yaklaşım vardır: </a:t>
            </a:r>
          </a:p>
          <a:p>
            <a:r>
              <a:rPr lang="tr-TR" sz="2800" dirty="0">
                <a:solidFill>
                  <a:srgbClr val="FF0000"/>
                </a:solidFill>
              </a:rPr>
              <a:t>1 - Top-</a:t>
            </a:r>
            <a:r>
              <a:rPr lang="tr-TR" sz="2800" dirty="0" err="1">
                <a:solidFill>
                  <a:srgbClr val="FF0000"/>
                </a:solidFill>
              </a:rPr>
              <a:t>down</a:t>
            </a:r>
            <a:r>
              <a:rPr lang="tr-TR" sz="2800" dirty="0">
                <a:solidFill>
                  <a:srgbClr val="FF0000"/>
                </a:solidFill>
              </a:rPr>
              <a:t>: </a:t>
            </a:r>
            <a:r>
              <a:rPr lang="tr-TR" sz="2800" dirty="0"/>
              <a:t>Proje bütçesine karar verildikten sonra bunu iş paketlerine paylaştırmayı içerir. </a:t>
            </a:r>
          </a:p>
          <a:p>
            <a:r>
              <a:rPr lang="tr-TR" sz="2800" dirty="0">
                <a:solidFill>
                  <a:srgbClr val="FF0000"/>
                </a:solidFill>
              </a:rPr>
              <a:t>2 - </a:t>
            </a:r>
            <a:r>
              <a:rPr lang="tr-TR" sz="2800" dirty="0" err="1">
                <a:solidFill>
                  <a:srgbClr val="FF0000"/>
                </a:solidFill>
              </a:rPr>
              <a:t>Bottom-up</a:t>
            </a:r>
            <a:r>
              <a:rPr lang="tr-TR" sz="2800" dirty="0">
                <a:solidFill>
                  <a:srgbClr val="FF0000"/>
                </a:solidFill>
              </a:rPr>
              <a:t>: </a:t>
            </a:r>
            <a:r>
              <a:rPr lang="tr-TR" sz="2800" dirty="0"/>
              <a:t>En düşük seviyedeki iş paketleri oluşturularak, toplam proje bütçesi hesaplanır.</a:t>
            </a:r>
          </a:p>
          <a:p>
            <a:endParaRPr lang="tr-TR" sz="2800" dirty="0"/>
          </a:p>
          <a:p>
            <a:r>
              <a:rPr lang="tr-TR" sz="2800" dirty="0" err="1"/>
              <a:t>Kaynak:https</a:t>
            </a:r>
            <a:r>
              <a:rPr lang="tr-TR" sz="2800" dirty="0"/>
              <a:t>://www.pem360.com/blog/ProjectManagement/Maliyet-Yonetimi--Proje-Butcesini-OlusturmadaKullanacaginiz-Teknikler/368</a:t>
            </a:r>
          </a:p>
        </p:txBody>
      </p:sp>
    </p:spTree>
    <p:extLst>
      <p:ext uri="{BB962C8B-B14F-4D97-AF65-F5344CB8AC3E}">
        <p14:creationId xmlns:p14="http://schemas.microsoft.com/office/powerpoint/2010/main" val="234669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308883-8607-437A-BB08-BB79A5E7A838}"/>
              </a:ext>
            </a:extLst>
          </p:cNvPr>
          <p:cNvSpPr>
            <a:spLocks noGrp="1"/>
          </p:cNvSpPr>
          <p:nvPr>
            <p:ph type="title"/>
          </p:nvPr>
        </p:nvSpPr>
        <p:spPr/>
        <p:txBody>
          <a:bodyPr/>
          <a:lstStyle/>
          <a:p>
            <a:r>
              <a:rPr lang="tr-TR" dirty="0">
                <a:solidFill>
                  <a:srgbClr val="FF0000"/>
                </a:solidFill>
              </a:rPr>
              <a:t>Top-</a:t>
            </a:r>
            <a:r>
              <a:rPr lang="tr-TR" dirty="0" err="1">
                <a:solidFill>
                  <a:srgbClr val="FF0000"/>
                </a:solidFill>
              </a:rPr>
              <a:t>down</a:t>
            </a:r>
            <a:r>
              <a:rPr lang="tr-TR" dirty="0">
                <a:solidFill>
                  <a:srgbClr val="FF0000"/>
                </a:solidFill>
              </a:rPr>
              <a:t> (Yukarıdan aşağıya) </a:t>
            </a:r>
          </a:p>
        </p:txBody>
      </p:sp>
      <p:sp>
        <p:nvSpPr>
          <p:cNvPr id="3" name="İçerik Yer Tutucusu 2">
            <a:extLst>
              <a:ext uri="{FF2B5EF4-FFF2-40B4-BE49-F238E27FC236}">
                <a16:creationId xmlns:a16="http://schemas.microsoft.com/office/drawing/2014/main" id="{00733B33-7D0B-4BF6-B180-424871F00F8A}"/>
              </a:ext>
            </a:extLst>
          </p:cNvPr>
          <p:cNvSpPr>
            <a:spLocks noGrp="1"/>
          </p:cNvSpPr>
          <p:nvPr>
            <p:ph idx="1"/>
          </p:nvPr>
        </p:nvSpPr>
        <p:spPr>
          <a:xfrm>
            <a:off x="1024128" y="2286000"/>
            <a:ext cx="10619232" cy="4023360"/>
          </a:xfrm>
        </p:spPr>
        <p:txBody>
          <a:bodyPr>
            <a:normAutofit/>
          </a:bodyPr>
          <a:lstStyle/>
          <a:p>
            <a:r>
              <a:rPr lang="tr-TR" sz="2400" dirty="0"/>
              <a:t> Toplam proje maliyeti belirlenir ve bütçe iş paketlerine göre dağıtılır. gerekmektedir. </a:t>
            </a:r>
          </a:p>
          <a:p>
            <a:r>
              <a:rPr lang="tr-TR" sz="2400" dirty="0">
                <a:highlight>
                  <a:srgbClr val="FFFF00"/>
                </a:highlight>
              </a:rPr>
              <a:t> Anahtar: Tecrübe! </a:t>
            </a:r>
          </a:p>
          <a:p>
            <a:r>
              <a:rPr lang="tr-TR" sz="2400" dirty="0"/>
              <a:t>Bu tekniğin avantajı, iş paketi için ayrılan bütçe ile aktiviteleri tamamlama gerekliliği olması, proje ekibini tasarruf ve efektif olma konusunda teşvik etmektedir.</a:t>
            </a:r>
          </a:p>
          <a:p>
            <a:r>
              <a:rPr lang="tr-TR" sz="2400" dirty="0"/>
              <a:t>Dezavantajları ise, bu teknik bütçeyi yaratan kişinin gerekli tecrübe ve bilgi birikimine sahip olduğunu varsayar. Gerçekçi olmayan bütçenin sonucunda, proje hayat döngüsü içerisinde çakışmalar, planlama ve kapsam dışı sonuçlar ve huzursuzluğun oluşması muhtemeldir.</a:t>
            </a:r>
          </a:p>
        </p:txBody>
      </p:sp>
      <p:sp>
        <p:nvSpPr>
          <p:cNvPr id="4" name="Dikdörtgen 3">
            <a:extLst>
              <a:ext uri="{FF2B5EF4-FFF2-40B4-BE49-F238E27FC236}">
                <a16:creationId xmlns:a16="http://schemas.microsoft.com/office/drawing/2014/main" id="{4D99CDCA-DCCF-46E6-95BF-6E7702865FFF}"/>
              </a:ext>
            </a:extLst>
          </p:cNvPr>
          <p:cNvSpPr/>
          <p:nvPr/>
        </p:nvSpPr>
        <p:spPr>
          <a:xfrm>
            <a:off x="304800" y="5986194"/>
            <a:ext cx="11887200" cy="646331"/>
          </a:xfrm>
          <a:prstGeom prst="rect">
            <a:avLst/>
          </a:prstGeom>
        </p:spPr>
        <p:txBody>
          <a:bodyPr wrap="square">
            <a:spAutoFit/>
          </a:bodyPr>
          <a:lstStyle/>
          <a:p>
            <a:r>
              <a:rPr lang="pl-PL" dirty="0"/>
              <a:t>Kaynak: https://www.pem360.com/blog/ProjectManagement/Maliyet-Yonetimi--Proje-Butcesini-OlusturmadaKullanacaginiz-Teknikler/368</a:t>
            </a:r>
            <a:endParaRPr lang="tr-TR" dirty="0"/>
          </a:p>
        </p:txBody>
      </p:sp>
    </p:spTree>
    <p:extLst>
      <p:ext uri="{BB962C8B-B14F-4D97-AF65-F5344CB8AC3E}">
        <p14:creationId xmlns:p14="http://schemas.microsoft.com/office/powerpoint/2010/main" val="197227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4A6700-4FF9-44A8-A826-AD7194FA576A}"/>
              </a:ext>
            </a:extLst>
          </p:cNvPr>
          <p:cNvSpPr>
            <a:spLocks noGrp="1"/>
          </p:cNvSpPr>
          <p:nvPr>
            <p:ph type="title"/>
          </p:nvPr>
        </p:nvSpPr>
        <p:spPr/>
        <p:txBody>
          <a:bodyPr/>
          <a:lstStyle/>
          <a:p>
            <a:r>
              <a:rPr lang="tr-TR" dirty="0" err="1">
                <a:solidFill>
                  <a:srgbClr val="FF0000"/>
                </a:solidFill>
              </a:rPr>
              <a:t>Bottom</a:t>
            </a:r>
            <a:r>
              <a:rPr lang="tr-TR" dirty="0">
                <a:solidFill>
                  <a:srgbClr val="FF0000"/>
                </a:solidFill>
              </a:rPr>
              <a:t> -</a:t>
            </a:r>
            <a:r>
              <a:rPr lang="tr-TR" dirty="0" err="1">
                <a:solidFill>
                  <a:srgbClr val="FF0000"/>
                </a:solidFill>
              </a:rPr>
              <a:t>up</a:t>
            </a:r>
            <a:r>
              <a:rPr lang="tr-TR" dirty="0">
                <a:solidFill>
                  <a:srgbClr val="FF0000"/>
                </a:solidFill>
              </a:rPr>
              <a:t> (Aşağıdan yukarıya)</a:t>
            </a:r>
          </a:p>
        </p:txBody>
      </p:sp>
      <p:sp>
        <p:nvSpPr>
          <p:cNvPr id="3" name="İçerik Yer Tutucusu 2">
            <a:extLst>
              <a:ext uri="{FF2B5EF4-FFF2-40B4-BE49-F238E27FC236}">
                <a16:creationId xmlns:a16="http://schemas.microsoft.com/office/drawing/2014/main" id="{BFC0F6BD-6657-45C7-AB6F-8C564AFA81C0}"/>
              </a:ext>
            </a:extLst>
          </p:cNvPr>
          <p:cNvSpPr>
            <a:spLocks noGrp="1"/>
          </p:cNvSpPr>
          <p:nvPr>
            <p:ph idx="1"/>
          </p:nvPr>
        </p:nvSpPr>
        <p:spPr>
          <a:xfrm>
            <a:off x="1024128" y="2286000"/>
            <a:ext cx="10725912" cy="4023360"/>
          </a:xfrm>
        </p:spPr>
        <p:txBody>
          <a:bodyPr>
            <a:normAutofit lnSpcReduction="10000"/>
          </a:bodyPr>
          <a:lstStyle/>
          <a:p>
            <a:r>
              <a:rPr lang="tr-TR" dirty="0"/>
              <a:t> En düşük seviyedeki iş paketlerinden başlanarak, bütün iş paketleri detaylı olarak bütçelendirilir, ve en son proje bütçesine karar verilir. </a:t>
            </a:r>
          </a:p>
          <a:p>
            <a:r>
              <a:rPr lang="tr-TR" dirty="0"/>
              <a:t>Her bir iş paketi için doğrudan ve dolaylı tüm masraflar dikkate alınmalıdır. Bu tekniğin avantajı, eğer iş paketi içerisinde herhangi bir kalemi gözden kaçırmadıysanız kesin olmasıdır. </a:t>
            </a:r>
          </a:p>
          <a:p>
            <a:r>
              <a:rPr lang="tr-TR" dirty="0"/>
              <a:t>Bütçenin hesaplanmasında takımı sürece dahil etmeniz morallerini yukarıya çekecektir.</a:t>
            </a:r>
          </a:p>
          <a:p>
            <a:r>
              <a:rPr lang="tr-TR" dirty="0"/>
              <a:t>Bu tekniğe katılımcı bütçeleme de denmektedir. Dezavantajı ise, projenin tamamlanması için gerekli aktivitelerin ve dolaylı masrafların tümünü listelemenin zor olmasıdır. Özellikle projenin ilerleyen dönemlerinde ortaya çıkacak masraflar gözden kaçabilir. </a:t>
            </a:r>
          </a:p>
          <a:p>
            <a:endParaRPr lang="tr-TR" dirty="0"/>
          </a:p>
          <a:p>
            <a:r>
              <a:rPr lang="tr-TR" dirty="0"/>
              <a:t>Kaynak: https://www.pem360.com/blog/ProjectManagement/Maliyet-Yonetimi--Proje-Butcesini-OlusturmadaKullanacaginiz-Teknikler/368</a:t>
            </a:r>
          </a:p>
        </p:txBody>
      </p:sp>
    </p:spTree>
    <p:extLst>
      <p:ext uri="{BB962C8B-B14F-4D97-AF65-F5344CB8AC3E}">
        <p14:creationId xmlns:p14="http://schemas.microsoft.com/office/powerpoint/2010/main" val="226522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CF1C33-EA04-4F44-9E1F-509F337709C9}"/>
              </a:ext>
            </a:extLst>
          </p:cNvPr>
          <p:cNvSpPr>
            <a:spLocks noGrp="1"/>
          </p:cNvSpPr>
          <p:nvPr>
            <p:ph type="title"/>
          </p:nvPr>
        </p:nvSpPr>
        <p:spPr/>
        <p:txBody>
          <a:bodyPr/>
          <a:lstStyle/>
          <a:p>
            <a:r>
              <a:rPr lang="tr-TR" dirty="0"/>
              <a:t>Maliyet analizi, yapılabilirlik </a:t>
            </a:r>
          </a:p>
        </p:txBody>
      </p:sp>
      <p:sp>
        <p:nvSpPr>
          <p:cNvPr id="3" name="İçerik Yer Tutucusu 2">
            <a:extLst>
              <a:ext uri="{FF2B5EF4-FFF2-40B4-BE49-F238E27FC236}">
                <a16:creationId xmlns:a16="http://schemas.microsoft.com/office/drawing/2014/main" id="{ED736C8B-44C8-46E9-A735-C8135D478046}"/>
              </a:ext>
            </a:extLst>
          </p:cNvPr>
          <p:cNvSpPr>
            <a:spLocks noGrp="1"/>
          </p:cNvSpPr>
          <p:nvPr>
            <p:ph idx="1"/>
          </p:nvPr>
        </p:nvSpPr>
        <p:spPr>
          <a:xfrm>
            <a:off x="1024128" y="2286000"/>
            <a:ext cx="10177272" cy="4023360"/>
          </a:xfrm>
        </p:spPr>
        <p:txBody>
          <a:bodyPr>
            <a:normAutofit/>
          </a:bodyPr>
          <a:lstStyle/>
          <a:p>
            <a:r>
              <a:rPr lang="tr-TR" sz="3000" dirty="0"/>
              <a:t> Projenin gerçekleştirilmesi için talep edilen bütçe formatı destek sağlayacak kurum ve kuruluşa göre (TÜBİTAK, BAP, DPT, Ulusal ajans vb.) değişmekle birlikte temelde hepsi, talep edilen desteğin her bir kalemi için ayrıntılı olarak gerekçelendirilmelidir. Bu bağlamda, istenilen makine-teçhizatla ilgili teknik şartname ve proforma fatura ya da teklif mektubu, hizmet alımı ile ilgili proforma fatura ya da teklif mektubu sunulmalıdır.</a:t>
            </a:r>
          </a:p>
        </p:txBody>
      </p:sp>
    </p:spTree>
    <p:extLst>
      <p:ext uri="{BB962C8B-B14F-4D97-AF65-F5344CB8AC3E}">
        <p14:creationId xmlns:p14="http://schemas.microsoft.com/office/powerpoint/2010/main" val="12090872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267</TotalTime>
  <Words>901</Words>
  <Application>Microsoft Office PowerPoint</Application>
  <PresentationFormat>Geniş ekran</PresentationFormat>
  <Paragraphs>64</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Tw Cen MT</vt:lpstr>
      <vt:lpstr>Tw Cen MT Condensed</vt:lpstr>
      <vt:lpstr>Wingdings 3</vt:lpstr>
      <vt:lpstr>Entegral</vt:lpstr>
      <vt:lpstr>ZTO440 PROJE HAZIRLAMA VE DEĞERLENDİRME</vt:lpstr>
      <vt:lpstr>HAFTALIK DERS AKIŞI</vt:lpstr>
      <vt:lpstr>Maliyet analizi, yapılabilirlik</vt:lpstr>
      <vt:lpstr>Maliyet-Fayda Analizi</vt:lpstr>
      <vt:lpstr>PowerPoint Sunusu</vt:lpstr>
      <vt:lpstr>Maliyetlendirme yöntemleri</vt:lpstr>
      <vt:lpstr>Top-down (Yukarıdan aşağıya) </vt:lpstr>
      <vt:lpstr>Bottom -up (Aşağıdan yukarıya)</vt:lpstr>
      <vt:lpstr>Maliyet analizi, yapılabilirlik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ZTO440 PROJE HAZIRLAMA VE DEĞERLENDİRME</dc:title>
  <dc:creator>Selen</dc:creator>
  <cp:lastModifiedBy>user</cp:lastModifiedBy>
  <cp:revision>60</cp:revision>
  <cp:lastPrinted>2022-03-15T09:27:37Z</cp:lastPrinted>
  <dcterms:created xsi:type="dcterms:W3CDTF">2020-02-05T08:00:25Z</dcterms:created>
  <dcterms:modified xsi:type="dcterms:W3CDTF">2023-11-10T07:22:39Z</dcterms:modified>
</cp:coreProperties>
</file>