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67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3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83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29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19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2912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8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97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60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1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2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7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42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1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5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25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para </a:t>
            </a:r>
            <a:r>
              <a:rPr lang="tr-TR" dirty="0" err="1" smtClean="0"/>
              <a:t>politi</a:t>
            </a:r>
            <a:r>
              <a:rPr lang="tr-TR" dirty="0" err="1" smtClean="0"/>
              <a:t>kaSı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1611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Destek İmkanları: </a:t>
            </a:r>
          </a:p>
          <a:p>
            <a:r>
              <a:rPr lang="tr-TR" sz="2800" dirty="0" smtClean="0"/>
              <a:t>Merkez bankasının bankalara gecelik mevduat (depo) vermesi ve alması</a:t>
            </a:r>
          </a:p>
          <a:p>
            <a:r>
              <a:rPr lang="tr-TR" sz="2800" dirty="0" smtClean="0"/>
              <a:t>Mevduat satımı: &gt; Bankalar arası gecelik faiz oranı; nihai likidite mercii; üst sınırı oluşturur</a:t>
            </a:r>
          </a:p>
          <a:p>
            <a:r>
              <a:rPr lang="tr-TR" sz="2800" dirty="0" smtClean="0"/>
              <a:t>Mevduat alımı: &lt;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Bankalar arası gecelik faiz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oranı; alt sınır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Türkiye’de Destek İmkanları:</a:t>
            </a:r>
          </a:p>
          <a:p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Gün İçi Likidite/</a:t>
            </a:r>
            <a:r>
              <a:rPr lang="tr-TR" sz="2800" dirty="0" smtClean="0">
                <a:solidFill>
                  <a:srgbClr val="FF0000"/>
                </a:solidFill>
              </a:rPr>
              <a:t>Geç Likidite Penceresi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 /Gecelik Borç Verme ve Borçlanma</a:t>
            </a:r>
            <a:endParaRPr lang="tr-TR" sz="2800" dirty="0" smtClean="0">
              <a:solidFill>
                <a:srgbClr val="146194">
                  <a:lumMod val="75000"/>
                </a:srgbClr>
              </a:solidFill>
            </a:endParaRP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241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Zorunlu karşılık oranı: </a:t>
            </a:r>
          </a:p>
          <a:p>
            <a:r>
              <a:rPr lang="tr-TR" sz="2800" dirty="0" smtClean="0"/>
              <a:t>Merkez bankasının belirlediği oran kadar mevduat merkez bankasında tutulur.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Para çarpanının kontrol edilmesi suretiyle para arzının kontrolünü sağlamak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Banka varlıklarının belli bölümünü risksiz ve likit olarak tutulmasını sağlayarak kredi risklerini azaltmak.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TL/yabancı yükümlülük; Rezerv Opsiyon Mekanizması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610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  Diğer para politikası araçları ile </a:t>
            </a:r>
            <a:r>
              <a:rPr lang="tr-TR" sz="2800" smtClean="0"/>
              <a:t>APİ’nin karşılaştırılması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APİ:</a:t>
            </a:r>
          </a:p>
          <a:p>
            <a:r>
              <a:rPr lang="tr-TR" sz="2800" dirty="0" smtClean="0"/>
              <a:t>Esnek</a:t>
            </a:r>
          </a:p>
          <a:p>
            <a:r>
              <a:rPr lang="tr-TR" sz="2800" dirty="0" smtClean="0"/>
              <a:t>Kesin</a:t>
            </a:r>
          </a:p>
          <a:p>
            <a:r>
              <a:rPr lang="tr-TR" sz="2800" dirty="0" smtClean="0"/>
              <a:t>Kolaylıkla ters çevrilebilir</a:t>
            </a:r>
          </a:p>
          <a:p>
            <a:r>
              <a:rPr lang="tr-TR" sz="2800" dirty="0" smtClean="0"/>
              <a:t>Süratle uygulanabilir</a:t>
            </a:r>
          </a:p>
          <a:p>
            <a:r>
              <a:rPr lang="tr-TR" sz="2800" dirty="0" smtClean="0"/>
              <a:t>Sürekli uygulanabilir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32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Para Politi</a:t>
            </a:r>
            <a:r>
              <a:rPr lang="tr-TR" cap="none" dirty="0" smtClean="0"/>
              <a:t>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Öğrenme Amaçları</a:t>
            </a:r>
            <a:r>
              <a:rPr lang="tr-TR" sz="2800" dirty="0" smtClean="0"/>
              <a:t>: </a:t>
            </a:r>
            <a:r>
              <a:rPr lang="tr-TR" sz="2800" dirty="0"/>
              <a:t>B</a:t>
            </a:r>
            <a:r>
              <a:rPr lang="tr-TR" sz="2800" dirty="0" smtClean="0"/>
              <a:t>u derste TCMB’nin kullandığı para politikası araçları </a:t>
            </a:r>
            <a:r>
              <a:rPr lang="tr-TR" sz="2800" dirty="0" smtClean="0"/>
              <a:t>incelen</a:t>
            </a:r>
            <a:r>
              <a:rPr lang="tr-TR" sz="2800" dirty="0" smtClean="0"/>
              <a:t>ecek; para politikasına ilişkin güncel gelişmeler ve tartışmalar değerlendirilecektir.   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236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40000" lnSpcReduction="20000"/>
          </a:bodyPr>
          <a:lstStyle/>
          <a:p>
            <a:r>
              <a:rPr lang="tr-TR" sz="7300" dirty="0" smtClean="0"/>
              <a:t>İçerik:</a:t>
            </a:r>
          </a:p>
          <a:p>
            <a:r>
              <a:rPr lang="tr-TR" sz="7300" dirty="0" smtClean="0"/>
              <a:t>Fiyat İstikrarı Hedefi</a:t>
            </a:r>
          </a:p>
          <a:p>
            <a:pPr lvl="0">
              <a:buClr>
                <a:prstClr val="white"/>
              </a:buClr>
            </a:pPr>
            <a:r>
              <a:rPr lang="tr-TR" sz="7300" dirty="0" smtClean="0"/>
              <a:t>Dolaysız </a:t>
            </a:r>
            <a:r>
              <a:rPr lang="tr-TR" sz="7300" dirty="0">
                <a:solidFill>
                  <a:srgbClr val="146194">
                    <a:lumMod val="75000"/>
                  </a:srgbClr>
                </a:solidFill>
              </a:rPr>
              <a:t>Para Politikası Araçları</a:t>
            </a:r>
          </a:p>
          <a:p>
            <a:r>
              <a:rPr lang="tr-TR" sz="7300" dirty="0" smtClean="0"/>
              <a:t>Dolaylı Para Politikası Araçları</a:t>
            </a:r>
          </a:p>
          <a:p>
            <a:r>
              <a:rPr lang="tr-TR" sz="7300" dirty="0" smtClean="0"/>
              <a:t>APİ</a:t>
            </a:r>
          </a:p>
          <a:p>
            <a:r>
              <a:rPr lang="tr-TR" sz="7300" dirty="0" smtClean="0"/>
              <a:t>Destek İmkanları</a:t>
            </a:r>
          </a:p>
          <a:p>
            <a:r>
              <a:rPr lang="tr-TR" sz="7300" dirty="0" smtClean="0"/>
              <a:t>Zorunlu Karşılık Oranı </a:t>
            </a:r>
          </a:p>
          <a:p>
            <a:r>
              <a:rPr lang="tr-TR" sz="73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75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Merkez bankasının çeşitli amaçları olabilir:</a:t>
            </a:r>
          </a:p>
          <a:p>
            <a:r>
              <a:rPr lang="tr-TR" sz="2800" dirty="0" smtClean="0"/>
              <a:t>	Ekonomik büyüme</a:t>
            </a:r>
          </a:p>
          <a:p>
            <a:r>
              <a:rPr lang="tr-TR" sz="2800" dirty="0" smtClean="0"/>
              <a:t>	Finansal istikrar</a:t>
            </a:r>
          </a:p>
          <a:p>
            <a:r>
              <a:rPr lang="tr-TR" sz="2800" dirty="0" smtClean="0"/>
              <a:t>	Tam istihdam</a:t>
            </a:r>
          </a:p>
          <a:p>
            <a:r>
              <a:rPr lang="tr-TR" sz="2800" dirty="0" smtClean="0"/>
              <a:t>	Döviz kuru istikrarı</a:t>
            </a:r>
          </a:p>
          <a:p>
            <a:r>
              <a:rPr lang="tr-TR" sz="2800" dirty="0" smtClean="0"/>
              <a:t>	Faiz oranı istikrarı</a:t>
            </a:r>
          </a:p>
          <a:p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Günümüzde pek çok merkez bankası açısından geçerli olan: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«Fiyat istikrarı»</a:t>
            </a:r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35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Fiyat istikrarı ile ekonomik birimlerin yatırım kararlarını etkilemeyen bir ortamın oluşturulması hedeflenmektedir.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Ekonomik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birimlerin yatırım kararlarını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etkilemeyecek ölçüde düşük enflasyon oranı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67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Merkez bankasının ekonomik veya finansal değişkenlere ilişkin belirlemiş olduğu nihai hedefe ulaşmak amacıyla politika araçları kullanarak para arzını değiştirmesi para politikası olarak tanımlanır. </a:t>
            </a:r>
          </a:p>
          <a:p>
            <a:endParaRPr lang="tr-TR" sz="2800" dirty="0"/>
          </a:p>
          <a:p>
            <a:r>
              <a:rPr lang="tr-TR" sz="2800" dirty="0" smtClean="0"/>
              <a:t>Para arzını değiştirerek; para arzına etki ederek nihai hedefe ulaşmaya çalışmaktadır.</a:t>
            </a:r>
          </a:p>
          <a:p>
            <a:endParaRPr lang="tr-TR" sz="2800" dirty="0" smtClean="0"/>
          </a:p>
          <a:p>
            <a:r>
              <a:rPr lang="tr-TR" sz="2800" dirty="0" smtClean="0"/>
              <a:t>TCMB; daha önce örtük; 2006 yılından bu yana açık enflasyon hedeflemesi yapmaktadır.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705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Nihai hedef /</a:t>
            </a:r>
            <a:r>
              <a:rPr lang="tr-TR" sz="2800" dirty="0" smtClean="0"/>
              <a:t>Ara hedef /</a:t>
            </a:r>
            <a:r>
              <a:rPr lang="tr-TR" sz="2800" dirty="0" err="1" smtClean="0"/>
              <a:t>Operasyonel</a:t>
            </a:r>
            <a:r>
              <a:rPr lang="tr-TR" sz="2800" dirty="0" smtClean="0"/>
              <a:t> hedef</a:t>
            </a:r>
          </a:p>
          <a:p>
            <a:endParaRPr lang="tr-TR" sz="2800" dirty="0" smtClean="0"/>
          </a:p>
          <a:p>
            <a:r>
              <a:rPr lang="tr-TR" sz="2800" dirty="0" smtClean="0"/>
              <a:t>Nihai hedefin fiyat istikrarı olduğunu düşünelim.</a:t>
            </a:r>
          </a:p>
          <a:p>
            <a:r>
              <a:rPr lang="tr-TR" sz="2800" dirty="0" smtClean="0"/>
              <a:t>Nihai hedefe ulaşmak üzere ara hedef belirlenebilir: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/>
              <a:t>Para arzı        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Ara hedeflere politika araçları ile etki eder; 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/>
              <a:t>Faiz oranları   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APİ/zorunlu karşılık/reeskont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oranı/döviz</a:t>
            </a:r>
            <a:endParaRPr lang="tr-TR" sz="2800" dirty="0" smtClean="0"/>
          </a:p>
          <a:p>
            <a:pPr lvl="0">
              <a:buClr>
                <a:prstClr val="white"/>
              </a:buClr>
            </a:pPr>
            <a:r>
              <a:rPr lang="tr-TR" sz="2800" dirty="0" smtClean="0"/>
              <a:t>Döviz kurları   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müdahaleleri</a:t>
            </a:r>
          </a:p>
          <a:p>
            <a:pPr lvl="0">
              <a:buClr>
                <a:prstClr val="white"/>
              </a:buClr>
            </a:pPr>
            <a:endParaRPr lang="tr-TR" dirty="0"/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A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ra hedefe ulaşmak üzere </a:t>
            </a:r>
            <a:r>
              <a:rPr lang="tr-TR" sz="2800" dirty="0" err="1" smtClean="0">
                <a:solidFill>
                  <a:srgbClr val="146194">
                    <a:lumMod val="75000"/>
                  </a:srgbClr>
                </a:solidFill>
              </a:rPr>
              <a:t>operasyonel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 hedef belirlenebilir: 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Parasal taban!</a:t>
            </a:r>
          </a:p>
          <a:p>
            <a:pPr lvl="0">
              <a:buClr>
                <a:prstClr val="white"/>
              </a:buClr>
            </a:pPr>
            <a:endParaRPr lang="tr-TR" sz="2800" dirty="0">
              <a:solidFill>
                <a:srgbClr val="146194">
                  <a:lumMod val="75000"/>
                </a:srgbClr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3084394" y="3428999"/>
            <a:ext cx="54591" cy="1538785"/>
          </a:xfrm>
          <a:prstGeom prst="rightBrace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6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  </a:t>
            </a:r>
            <a:endParaRPr lang="tr-TR" sz="2800" dirty="0" smtClean="0"/>
          </a:p>
          <a:p>
            <a:endParaRPr lang="tr-T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08147"/>
              </p:ext>
            </p:extLst>
          </p:nvPr>
        </p:nvGraphicFramePr>
        <p:xfrm>
          <a:off x="504964" y="1146412"/>
          <a:ext cx="10824674" cy="529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337"/>
                <a:gridCol w="5412337"/>
              </a:tblGrid>
              <a:tr h="529533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Dolaysız Para Politikası Araçları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dirty="0" smtClean="0"/>
                        <a:t>Faiz oranı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dirty="0" smtClean="0"/>
                        <a:t>Kredi politikası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dirty="0" smtClean="0"/>
                        <a:t>İthalat</a:t>
                      </a:r>
                      <a:r>
                        <a:rPr lang="tr-TR" sz="2800" b="0" baseline="0" dirty="0" smtClean="0"/>
                        <a:t> Teminat Oranı veya Süresi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baseline="0" dirty="0" smtClean="0"/>
                        <a:t>Zorunlu Döviz Devir Oranı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baseline="0" dirty="0" smtClean="0"/>
                        <a:t>Asgari Ödeme Oranı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baseline="0" dirty="0" smtClean="0"/>
                        <a:t>Bankaları İkna Yolu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Dolaylı Para</a:t>
                      </a:r>
                      <a:r>
                        <a:rPr lang="tr-TR" sz="2800" baseline="0" dirty="0" smtClean="0"/>
                        <a:t> Politikası Araçları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aseline="0" dirty="0" smtClean="0">
                          <a:solidFill>
                            <a:srgbClr val="FF0000"/>
                          </a:solidFill>
                        </a:rPr>
                        <a:t>Açık Piyasa İşlemleri (APİ)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aseline="0" dirty="0" smtClean="0">
                          <a:solidFill>
                            <a:srgbClr val="FF0000"/>
                          </a:solidFill>
                        </a:rPr>
                        <a:t>Destek İmkanları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aseline="0" dirty="0" smtClean="0">
                          <a:solidFill>
                            <a:srgbClr val="FF0000"/>
                          </a:solidFill>
                        </a:rPr>
                        <a:t>Zorunlu Karşılık Oranı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baseline="0" dirty="0" smtClean="0"/>
                        <a:t>Reeskont Politikası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baseline="0" dirty="0" smtClean="0"/>
                        <a:t>Likidite Senedi İhracı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baseline="0" dirty="0" smtClean="0"/>
                        <a:t>Disponibilite Oranı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2800" b="0" baseline="0" dirty="0" smtClean="0"/>
                        <a:t>Döviz alım satımı </a:t>
                      </a:r>
                      <a:endParaRPr lang="tr-TR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61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 Politikası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47500" lnSpcReduction="20000"/>
          </a:bodyPr>
          <a:lstStyle/>
          <a:p>
            <a:r>
              <a:rPr lang="tr-TR" sz="5800" dirty="0" smtClean="0"/>
              <a:t>APİ: merkez bankası, menkul kıymetler borsasından MEVCUT menkul kıymetleri satın alıp satmak suretiyle piyasadaki para miktarını değiştirebilmektedir.</a:t>
            </a:r>
          </a:p>
          <a:p>
            <a:r>
              <a:rPr lang="tr-TR" sz="5800" dirty="0" smtClean="0"/>
              <a:t>Piyasadan menkul kıymet satın aldığında; para miktarı </a:t>
            </a:r>
            <a:endParaRPr lang="tr-TR" sz="5800" dirty="0" smtClean="0"/>
          </a:p>
          <a:p>
            <a:pPr lvl="0">
              <a:buClr>
                <a:prstClr val="white"/>
              </a:buClr>
            </a:pPr>
            <a:r>
              <a:rPr lang="tr-TR" sz="5800" dirty="0" smtClean="0"/>
              <a:t>									            sattığında; </a:t>
            </a:r>
            <a:r>
              <a:rPr lang="tr-TR" sz="5800" dirty="0">
                <a:solidFill>
                  <a:srgbClr val="146194">
                    <a:lumMod val="75000"/>
                  </a:srgbClr>
                </a:solidFill>
              </a:rPr>
              <a:t>para miktarı </a:t>
            </a:r>
          </a:p>
          <a:p>
            <a:r>
              <a:rPr lang="tr-TR" sz="5800" dirty="0" smtClean="0"/>
              <a:t> 4 şekilde gerçekleştirilebilir:</a:t>
            </a:r>
          </a:p>
          <a:p>
            <a:r>
              <a:rPr lang="tr-TR" sz="5800" dirty="0" smtClean="0"/>
              <a:t>Doğrudan (kesin alım); kalıcı likidite sıkışıklığı durumunda </a:t>
            </a:r>
          </a:p>
          <a:p>
            <a:r>
              <a:rPr lang="tr-TR" sz="5800" dirty="0" smtClean="0"/>
              <a:t>Geçici alış: Repo; geçici likidite sıkışıklığı durumunda</a:t>
            </a:r>
          </a:p>
          <a:p>
            <a:r>
              <a:rPr lang="tr-TR" sz="5800" dirty="0" smtClean="0"/>
              <a:t>Doğrudan (kesin satım); kalıcı likidite fazlası olduğunda</a:t>
            </a:r>
          </a:p>
          <a:p>
            <a:r>
              <a:rPr lang="tr-TR" sz="5800" dirty="0" smtClean="0"/>
              <a:t>Geçici </a:t>
            </a:r>
            <a:r>
              <a:rPr lang="tr-TR" sz="5800" dirty="0" smtClean="0"/>
              <a:t>satış: </a:t>
            </a:r>
            <a:r>
              <a:rPr lang="tr-TR" sz="5800" dirty="0" smtClean="0"/>
              <a:t>Ters repo; geçici likidite fazlası olduğunda</a:t>
            </a:r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  <a:endParaRPr lang="tr-TR" sz="2800" dirty="0" smtClean="0"/>
          </a:p>
          <a:p>
            <a:endParaRPr lang="tr-TR" dirty="0"/>
          </a:p>
        </p:txBody>
      </p:sp>
      <p:sp>
        <p:nvSpPr>
          <p:cNvPr id="2" name="Up Arrow 1"/>
          <p:cNvSpPr/>
          <p:nvPr/>
        </p:nvSpPr>
        <p:spPr>
          <a:xfrm>
            <a:off x="10235820" y="2118337"/>
            <a:ext cx="95533" cy="323315"/>
          </a:xfrm>
          <a:prstGeom prst="upArrow">
            <a:avLst>
              <a:gd name="adj1" fmla="val 50000"/>
              <a:gd name="adj2" fmla="val 46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own Arrow 2"/>
          <p:cNvSpPr/>
          <p:nvPr/>
        </p:nvSpPr>
        <p:spPr>
          <a:xfrm>
            <a:off x="10235820" y="2677713"/>
            <a:ext cx="95533" cy="330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6023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399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Dilim</vt:lpstr>
      <vt:lpstr>Banka ve Mali Kuruluşlar: para politikaSı </vt:lpstr>
      <vt:lpstr>Para Politikası</vt:lpstr>
      <vt:lpstr>Para Politikası</vt:lpstr>
      <vt:lpstr>Para Politikası</vt:lpstr>
      <vt:lpstr>Para Politikası</vt:lpstr>
      <vt:lpstr>Para Politikası</vt:lpstr>
      <vt:lpstr>Para Politikası</vt:lpstr>
      <vt:lpstr>Para Politikası</vt:lpstr>
      <vt:lpstr>Para Politikası</vt:lpstr>
      <vt:lpstr>Para Politikası</vt:lpstr>
      <vt:lpstr>Para Politikası</vt:lpstr>
      <vt:lpstr>Para Politikası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merkez bankaSı </dc:title>
  <dc:creator>özlem genç</dc:creator>
  <cp:lastModifiedBy>özlem genç</cp:lastModifiedBy>
  <cp:revision>12</cp:revision>
  <dcterms:created xsi:type="dcterms:W3CDTF">2018-02-05T18:20:20Z</dcterms:created>
  <dcterms:modified xsi:type="dcterms:W3CDTF">2018-02-05T20:12:54Z</dcterms:modified>
</cp:coreProperties>
</file>