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0" d="100"/>
          <a:sy n="70" d="100"/>
        </p:scale>
        <p:origin x="71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1677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6835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02830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solidFill>
                  <a:prstClr val="white"/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/>
            <a:r>
              <a:rPr lang="en-US" sz="8000" dirty="0">
                <a:solidFill>
                  <a:prstClr val="white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082921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22199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solidFill>
                  <a:prstClr val="white"/>
                </a:solidFill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/>
            <a:r>
              <a:rPr lang="en-US" sz="8000" dirty="0">
                <a:solidFill>
                  <a:prstClr val="white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229129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94857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1697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8609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9014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5020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561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78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7424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1517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9458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4817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2E4DD44-36F0-412B-A4F9-A76B5186EDD0}" type="datetimeFigureOut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5.2.2018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E4E368B-A54C-435E-810F-648F9133CE78}" type="slidenum">
              <a:rPr lang="tr-TR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tr-TR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8255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27049" y="2127018"/>
            <a:ext cx="10515600" cy="1325563"/>
          </a:xfrm>
        </p:spPr>
        <p:txBody>
          <a:bodyPr/>
          <a:lstStyle/>
          <a:p>
            <a:pPr algn="ctr"/>
            <a:r>
              <a:rPr lang="tr-TR" dirty="0" smtClean="0"/>
              <a:t>Banka ve Mali Kuruluşlar:</a:t>
            </a:r>
            <a:br>
              <a:rPr lang="tr-TR" dirty="0" smtClean="0"/>
            </a:br>
            <a:r>
              <a:rPr lang="tr-TR" dirty="0" smtClean="0"/>
              <a:t>para </a:t>
            </a:r>
            <a:r>
              <a:rPr lang="tr-TR" dirty="0" err="1" smtClean="0"/>
              <a:t>politi</a:t>
            </a:r>
            <a:r>
              <a:rPr lang="tr-TR" dirty="0" err="1" smtClean="0"/>
              <a:t>kaSı</a:t>
            </a: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516113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>
                <a:solidFill>
                  <a:prstClr val="white"/>
                </a:solidFill>
              </a:rPr>
              <a:t>Para Politikası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 smtClean="0"/>
              <a:t>Destek İmkanları: </a:t>
            </a:r>
          </a:p>
          <a:p>
            <a:r>
              <a:rPr lang="tr-TR" sz="2800" dirty="0" smtClean="0"/>
              <a:t>Merkez bankasının bankalara gecelik mevduat (depo) vermesi ve alması</a:t>
            </a:r>
          </a:p>
          <a:p>
            <a:r>
              <a:rPr lang="tr-TR" sz="2800" dirty="0" smtClean="0"/>
              <a:t>Mevduat satımı: &gt; Bankalar arası gecelik faiz oranı; nihai likidite mercii; üst sınırı oluşturur</a:t>
            </a:r>
          </a:p>
          <a:p>
            <a:r>
              <a:rPr lang="tr-TR" sz="2800" dirty="0" smtClean="0"/>
              <a:t>Mevduat alımı: &lt; </a:t>
            </a:r>
            <a:r>
              <a:rPr lang="tr-TR" sz="2800" dirty="0">
                <a:solidFill>
                  <a:srgbClr val="146194">
                    <a:lumMod val="75000"/>
                  </a:srgbClr>
                </a:solidFill>
              </a:rPr>
              <a:t>Bankalar arası gecelik faiz </a:t>
            </a:r>
            <a:r>
              <a:rPr lang="tr-TR" sz="2800" dirty="0" smtClean="0">
                <a:solidFill>
                  <a:srgbClr val="146194">
                    <a:lumMod val="75000"/>
                  </a:srgbClr>
                </a:solidFill>
              </a:rPr>
              <a:t>oranı; alt sınır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 smtClean="0">
                <a:solidFill>
                  <a:srgbClr val="146194">
                    <a:lumMod val="75000"/>
                  </a:srgbClr>
                </a:solidFill>
              </a:rPr>
              <a:t>Türkiye’de Destek İmkanları:</a:t>
            </a:r>
          </a:p>
          <a:p>
            <a:r>
              <a:rPr lang="tr-TR" sz="2800" dirty="0" smtClean="0">
                <a:solidFill>
                  <a:srgbClr val="146194">
                    <a:lumMod val="75000"/>
                  </a:srgbClr>
                </a:solidFill>
              </a:rPr>
              <a:t>Gün İçi Likidite/</a:t>
            </a:r>
            <a:r>
              <a:rPr lang="tr-TR" sz="2800" dirty="0" smtClean="0">
                <a:solidFill>
                  <a:srgbClr val="FF0000"/>
                </a:solidFill>
              </a:rPr>
              <a:t>Geç Likidite Penceresi</a:t>
            </a:r>
            <a:r>
              <a:rPr lang="tr-TR" sz="2800" dirty="0" smtClean="0">
                <a:solidFill>
                  <a:srgbClr val="146194">
                    <a:lumMod val="75000"/>
                  </a:srgbClr>
                </a:solidFill>
              </a:rPr>
              <a:t> /Gecelik Borç Verme ve Borçlanma</a:t>
            </a:r>
            <a:endParaRPr lang="tr-TR" sz="2800" dirty="0" smtClean="0">
              <a:solidFill>
                <a:srgbClr val="146194">
                  <a:lumMod val="75000"/>
                </a:srgbClr>
              </a:solidFill>
            </a:endParaRPr>
          </a:p>
          <a:p>
            <a:endParaRPr lang="tr-TR" sz="2800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424120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>
                <a:solidFill>
                  <a:prstClr val="white"/>
                </a:solidFill>
              </a:rPr>
              <a:t>Para Politikası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/>
          <a:lstStyle/>
          <a:p>
            <a:r>
              <a:rPr lang="tr-TR" sz="2800" dirty="0" smtClean="0"/>
              <a:t>Zorunlu karşılık oranı: </a:t>
            </a:r>
          </a:p>
          <a:p>
            <a:r>
              <a:rPr lang="tr-TR" sz="2800" dirty="0" smtClean="0"/>
              <a:t>Merkez bankasının belirlediği oran kadar mevduat merkez bankasında tutulur.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 smtClean="0"/>
              <a:t>Para çarpanının kontrol edilmesi suretiyle para arzının kontrolünü sağlamak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 smtClean="0"/>
              <a:t>Banka varlıklarının belli bölümünü risksiz ve likit olarak tutulmasını sağlayarak kredi risklerini azaltmak.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 smtClean="0"/>
              <a:t>TL/yabancı yükümlülük; Rezerv Opsiyon Mekanizması</a:t>
            </a:r>
          </a:p>
          <a:p>
            <a:endParaRPr lang="tr-TR" sz="2800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361004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>
                <a:solidFill>
                  <a:prstClr val="white"/>
                </a:solidFill>
              </a:rPr>
              <a:t>Para Politikası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/>
          <a:lstStyle/>
          <a:p>
            <a:endParaRPr lang="tr-TR" sz="2800" dirty="0" smtClean="0"/>
          </a:p>
          <a:p>
            <a:r>
              <a:rPr lang="tr-TR" sz="2800" dirty="0" smtClean="0"/>
              <a:t>  Diğer para politikası araçları ile </a:t>
            </a:r>
            <a:r>
              <a:rPr lang="tr-TR" sz="2800" smtClean="0"/>
              <a:t>APİ’nin karşılaştırılması</a:t>
            </a:r>
            <a:r>
              <a:rPr lang="tr-TR" sz="2800" dirty="0" smtClean="0"/>
              <a:t>:</a:t>
            </a:r>
          </a:p>
          <a:p>
            <a:r>
              <a:rPr lang="tr-TR" sz="2800" dirty="0" smtClean="0"/>
              <a:t>APİ:</a:t>
            </a:r>
          </a:p>
          <a:p>
            <a:r>
              <a:rPr lang="tr-TR" sz="2800" dirty="0" smtClean="0"/>
              <a:t>Esnek</a:t>
            </a:r>
          </a:p>
          <a:p>
            <a:r>
              <a:rPr lang="tr-TR" sz="2800" dirty="0" smtClean="0"/>
              <a:t>Kesin</a:t>
            </a:r>
          </a:p>
          <a:p>
            <a:r>
              <a:rPr lang="tr-TR" sz="2800" dirty="0" smtClean="0"/>
              <a:t>Kolaylıkla ters çevrilebilir</a:t>
            </a:r>
          </a:p>
          <a:p>
            <a:r>
              <a:rPr lang="tr-TR" sz="2800" dirty="0" smtClean="0"/>
              <a:t>Süratle uygulanabilir</a:t>
            </a:r>
          </a:p>
          <a:p>
            <a:r>
              <a:rPr lang="tr-TR" sz="2800" dirty="0" smtClean="0"/>
              <a:t>Sürekli uygulanabilir</a:t>
            </a:r>
          </a:p>
          <a:p>
            <a:endParaRPr lang="tr-TR" sz="2800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04322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 smtClean="0"/>
              <a:t>Para Politi</a:t>
            </a:r>
            <a:r>
              <a:rPr lang="tr-TR" cap="none" dirty="0" smtClean="0"/>
              <a:t>kası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/>
          <a:lstStyle/>
          <a:p>
            <a:endParaRPr lang="tr-TR" sz="2800" dirty="0" smtClean="0"/>
          </a:p>
          <a:p>
            <a:r>
              <a:rPr lang="tr-TR" sz="2800" dirty="0" smtClean="0"/>
              <a:t>Öğrenme Amaçları</a:t>
            </a:r>
            <a:r>
              <a:rPr lang="tr-TR" sz="2800" dirty="0" smtClean="0"/>
              <a:t>: </a:t>
            </a:r>
            <a:r>
              <a:rPr lang="tr-TR" sz="2800" dirty="0"/>
              <a:t>B</a:t>
            </a:r>
            <a:r>
              <a:rPr lang="tr-TR" sz="2800" dirty="0" smtClean="0"/>
              <a:t>u derste TCMB’nin kullandığı para politikası araçları </a:t>
            </a:r>
            <a:r>
              <a:rPr lang="tr-TR" sz="2800" dirty="0" smtClean="0"/>
              <a:t>incelen</a:t>
            </a:r>
            <a:r>
              <a:rPr lang="tr-TR" sz="2800" dirty="0" smtClean="0"/>
              <a:t>ecek; para politikasına ilişkin güncel gelişmeler ve tartışmalar değerlendirilecektir.    </a:t>
            </a:r>
            <a:endParaRPr lang="tr-TR" sz="2800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723681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>
                <a:solidFill>
                  <a:prstClr val="white"/>
                </a:solidFill>
              </a:rPr>
              <a:t>Para Politikası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>
            <a:normAutofit fontScale="40000" lnSpcReduction="20000"/>
          </a:bodyPr>
          <a:lstStyle/>
          <a:p>
            <a:r>
              <a:rPr lang="tr-TR" sz="7300" dirty="0" smtClean="0"/>
              <a:t>İçerik:</a:t>
            </a:r>
          </a:p>
          <a:p>
            <a:r>
              <a:rPr lang="tr-TR" sz="7300" dirty="0" smtClean="0"/>
              <a:t>Fiyat İstikrarı Hedefi</a:t>
            </a:r>
          </a:p>
          <a:p>
            <a:pPr lvl="0">
              <a:buClr>
                <a:prstClr val="white"/>
              </a:buClr>
            </a:pPr>
            <a:r>
              <a:rPr lang="tr-TR" sz="7300" dirty="0" smtClean="0"/>
              <a:t>Dolaysız </a:t>
            </a:r>
            <a:r>
              <a:rPr lang="tr-TR" sz="7300" dirty="0">
                <a:solidFill>
                  <a:srgbClr val="146194">
                    <a:lumMod val="75000"/>
                  </a:srgbClr>
                </a:solidFill>
              </a:rPr>
              <a:t>Para Politikası Araçları</a:t>
            </a:r>
          </a:p>
          <a:p>
            <a:r>
              <a:rPr lang="tr-TR" sz="7300" dirty="0" smtClean="0"/>
              <a:t>Dolaylı Para Politikası Araçları</a:t>
            </a:r>
          </a:p>
          <a:p>
            <a:r>
              <a:rPr lang="tr-TR" sz="7300" dirty="0" smtClean="0"/>
              <a:t>APİ</a:t>
            </a:r>
          </a:p>
          <a:p>
            <a:r>
              <a:rPr lang="tr-TR" sz="7300" dirty="0" smtClean="0"/>
              <a:t>Destek İmkanları</a:t>
            </a:r>
          </a:p>
          <a:p>
            <a:r>
              <a:rPr lang="tr-TR" sz="7300" dirty="0" smtClean="0"/>
              <a:t>Zorunlu Karşılık Oranı </a:t>
            </a:r>
          </a:p>
          <a:p>
            <a:r>
              <a:rPr lang="tr-TR" sz="7300" dirty="0" smtClean="0"/>
              <a:t> </a:t>
            </a:r>
          </a:p>
          <a:p>
            <a:endParaRPr lang="tr-TR" sz="2800" dirty="0" smtClean="0"/>
          </a:p>
          <a:p>
            <a:endParaRPr lang="tr-TR" sz="2800" dirty="0" smtClean="0"/>
          </a:p>
          <a:p>
            <a:endParaRPr lang="tr-TR" sz="2800" dirty="0" smtClean="0"/>
          </a:p>
          <a:p>
            <a:r>
              <a:rPr lang="tr-TR" sz="2800" dirty="0" smtClean="0"/>
              <a:t>  </a:t>
            </a:r>
            <a:endParaRPr lang="tr-TR" sz="2800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547559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>
                <a:solidFill>
                  <a:prstClr val="white"/>
                </a:solidFill>
              </a:rPr>
              <a:t>Para Politikası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 smtClean="0"/>
              <a:t>Merkez bankasının çeşitli amaçları olabilir:</a:t>
            </a:r>
          </a:p>
          <a:p>
            <a:r>
              <a:rPr lang="tr-TR" sz="2800" dirty="0" smtClean="0"/>
              <a:t>	Ekonomik büyüme</a:t>
            </a:r>
          </a:p>
          <a:p>
            <a:r>
              <a:rPr lang="tr-TR" sz="2800" dirty="0" smtClean="0"/>
              <a:t>	Finansal istikrar</a:t>
            </a:r>
          </a:p>
          <a:p>
            <a:r>
              <a:rPr lang="tr-TR" sz="2800" dirty="0" smtClean="0"/>
              <a:t>	Tam istihdam</a:t>
            </a:r>
          </a:p>
          <a:p>
            <a:r>
              <a:rPr lang="tr-TR" sz="2800" dirty="0" smtClean="0"/>
              <a:t>	Döviz kuru istikrarı</a:t>
            </a:r>
          </a:p>
          <a:p>
            <a:r>
              <a:rPr lang="tr-TR" sz="2800" dirty="0" smtClean="0"/>
              <a:t>	Faiz oranı istikrarı</a:t>
            </a:r>
          </a:p>
          <a:p>
            <a:endParaRPr lang="tr-TR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 smtClean="0"/>
              <a:t>Günümüzde pek çok merkez bankası açısından geçerli olan:</a:t>
            </a:r>
          </a:p>
          <a:p>
            <a:r>
              <a:rPr lang="tr-TR" sz="2800" dirty="0"/>
              <a:t>	</a:t>
            </a:r>
            <a:r>
              <a:rPr lang="tr-TR" sz="2800" dirty="0" smtClean="0"/>
              <a:t>«Fiyat istikrarı»</a:t>
            </a:r>
          </a:p>
          <a:p>
            <a:endParaRPr lang="tr-TR" sz="2800" dirty="0" smtClean="0"/>
          </a:p>
          <a:p>
            <a:r>
              <a:rPr lang="tr-TR" sz="2800" dirty="0" smtClean="0"/>
              <a:t>  </a:t>
            </a:r>
            <a:endParaRPr lang="tr-TR" sz="2800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23509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>
                <a:solidFill>
                  <a:prstClr val="white"/>
                </a:solidFill>
              </a:rPr>
              <a:t>Para Politikası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tr-TR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 smtClean="0"/>
              <a:t>Fiyat istikrarı ile ekonomik birimlerin yatırım kararlarını etkilemeyen bir ortamın oluşturulması hedeflenmektedir.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tr-TR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tr-TR" sz="2800" dirty="0" smtClean="0">
                <a:solidFill>
                  <a:srgbClr val="146194">
                    <a:lumMod val="75000"/>
                  </a:srgbClr>
                </a:solidFill>
              </a:rPr>
              <a:t>Ekonomik </a:t>
            </a:r>
            <a:r>
              <a:rPr lang="tr-TR" sz="2800" dirty="0">
                <a:solidFill>
                  <a:srgbClr val="146194">
                    <a:lumMod val="75000"/>
                  </a:srgbClr>
                </a:solidFill>
              </a:rPr>
              <a:t>birimlerin yatırım kararlarını </a:t>
            </a:r>
            <a:r>
              <a:rPr lang="tr-TR" sz="2800" dirty="0" smtClean="0">
                <a:solidFill>
                  <a:srgbClr val="146194">
                    <a:lumMod val="75000"/>
                  </a:srgbClr>
                </a:solidFill>
              </a:rPr>
              <a:t>etkilemeyecek ölçüde düşük enflasyon oranı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tr-TR" sz="2800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696757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>
                <a:solidFill>
                  <a:prstClr val="white"/>
                </a:solidFill>
              </a:rPr>
              <a:t>Para Politikası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/>
          <a:lstStyle/>
          <a:p>
            <a:r>
              <a:rPr lang="tr-TR" sz="2800" dirty="0" smtClean="0"/>
              <a:t>Merkez bankasının ekonomik veya finansal değişkenlere ilişkin belirlemiş olduğu nihai hedefe ulaşmak amacıyla politika araçları kullanarak para arzını değiştirmesi para politikası olarak tanımlanır. </a:t>
            </a:r>
          </a:p>
          <a:p>
            <a:endParaRPr lang="tr-TR" sz="2800" dirty="0"/>
          </a:p>
          <a:p>
            <a:r>
              <a:rPr lang="tr-TR" sz="2800" dirty="0" smtClean="0"/>
              <a:t>Para arzını değiştirerek; para arzına etki ederek nihai hedefe ulaşmaya çalışmaktadır.</a:t>
            </a:r>
          </a:p>
          <a:p>
            <a:endParaRPr lang="tr-TR" sz="2800" dirty="0" smtClean="0"/>
          </a:p>
          <a:p>
            <a:r>
              <a:rPr lang="tr-TR" sz="2800" dirty="0" smtClean="0"/>
              <a:t>TCMB; daha önce örtük; 2006 yılından bu yana açık enflasyon hedeflemesi yapmaktadır.</a:t>
            </a:r>
          </a:p>
          <a:p>
            <a:endParaRPr lang="tr-TR" sz="2800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770587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>
                <a:solidFill>
                  <a:prstClr val="white"/>
                </a:solidFill>
              </a:rPr>
              <a:t>Para Politikası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>
            <a:normAutofit lnSpcReduction="10000"/>
          </a:bodyPr>
          <a:lstStyle/>
          <a:p>
            <a:r>
              <a:rPr lang="tr-TR" sz="2800" dirty="0" smtClean="0"/>
              <a:t>Nihai hedef /</a:t>
            </a:r>
            <a:r>
              <a:rPr lang="tr-TR" sz="2800" dirty="0" smtClean="0"/>
              <a:t>Ara hedef /</a:t>
            </a:r>
            <a:r>
              <a:rPr lang="tr-TR" sz="2800" dirty="0" err="1" smtClean="0"/>
              <a:t>Operasyonel</a:t>
            </a:r>
            <a:r>
              <a:rPr lang="tr-TR" sz="2800" dirty="0" smtClean="0"/>
              <a:t> hedef</a:t>
            </a:r>
          </a:p>
          <a:p>
            <a:endParaRPr lang="tr-TR" sz="2800" dirty="0" smtClean="0"/>
          </a:p>
          <a:p>
            <a:r>
              <a:rPr lang="tr-TR" sz="2800" dirty="0" smtClean="0"/>
              <a:t>Nihai hedefin fiyat istikrarı olduğunu düşünelim.</a:t>
            </a:r>
          </a:p>
          <a:p>
            <a:r>
              <a:rPr lang="tr-TR" sz="2800" dirty="0" smtClean="0"/>
              <a:t>Nihai hedefe ulaşmak üzere ara hedef belirlenebilir:</a:t>
            </a:r>
          </a:p>
          <a:p>
            <a:pPr lvl="0">
              <a:buClr>
                <a:prstClr val="white"/>
              </a:buClr>
            </a:pPr>
            <a:r>
              <a:rPr lang="tr-TR" sz="2800" dirty="0" smtClean="0"/>
              <a:t>Para arzı         </a:t>
            </a:r>
            <a:r>
              <a:rPr lang="tr-TR" sz="2800" dirty="0">
                <a:solidFill>
                  <a:srgbClr val="146194">
                    <a:lumMod val="75000"/>
                  </a:srgbClr>
                </a:solidFill>
              </a:rPr>
              <a:t>Ara hedeflere politika araçları ile etki eder; </a:t>
            </a:r>
          </a:p>
          <a:p>
            <a:pPr lvl="0">
              <a:buClr>
                <a:prstClr val="white"/>
              </a:buClr>
            </a:pPr>
            <a:r>
              <a:rPr lang="tr-TR" sz="2800" dirty="0" smtClean="0"/>
              <a:t>Faiz oranları    </a:t>
            </a:r>
            <a:r>
              <a:rPr lang="tr-TR" sz="2800" dirty="0">
                <a:solidFill>
                  <a:srgbClr val="146194">
                    <a:lumMod val="75000"/>
                  </a:srgbClr>
                </a:solidFill>
              </a:rPr>
              <a:t>APİ/zorunlu karşılık/reeskont </a:t>
            </a:r>
            <a:r>
              <a:rPr lang="tr-TR" sz="2800" dirty="0" smtClean="0">
                <a:solidFill>
                  <a:srgbClr val="146194">
                    <a:lumMod val="75000"/>
                  </a:srgbClr>
                </a:solidFill>
              </a:rPr>
              <a:t>oranı/döviz</a:t>
            </a:r>
            <a:endParaRPr lang="tr-TR" sz="2800" dirty="0" smtClean="0"/>
          </a:p>
          <a:p>
            <a:pPr lvl="0">
              <a:buClr>
                <a:prstClr val="white"/>
              </a:buClr>
            </a:pPr>
            <a:r>
              <a:rPr lang="tr-TR" sz="2800" dirty="0" smtClean="0"/>
              <a:t>Döviz kurları    </a:t>
            </a:r>
            <a:r>
              <a:rPr lang="tr-TR" sz="2800" dirty="0" smtClean="0">
                <a:solidFill>
                  <a:srgbClr val="146194">
                    <a:lumMod val="75000"/>
                  </a:srgbClr>
                </a:solidFill>
              </a:rPr>
              <a:t>müdahaleleri</a:t>
            </a:r>
          </a:p>
          <a:p>
            <a:pPr lvl="0">
              <a:buClr>
                <a:prstClr val="white"/>
              </a:buClr>
            </a:pPr>
            <a:endParaRPr lang="tr-TR" dirty="0"/>
          </a:p>
          <a:p>
            <a:pPr lvl="0">
              <a:buClr>
                <a:prstClr val="white"/>
              </a:buClr>
            </a:pPr>
            <a:r>
              <a:rPr lang="tr-TR" sz="2800" dirty="0">
                <a:solidFill>
                  <a:srgbClr val="146194">
                    <a:lumMod val="75000"/>
                  </a:srgbClr>
                </a:solidFill>
              </a:rPr>
              <a:t>A</a:t>
            </a:r>
            <a:r>
              <a:rPr lang="tr-TR" sz="2800" dirty="0" smtClean="0">
                <a:solidFill>
                  <a:srgbClr val="146194">
                    <a:lumMod val="75000"/>
                  </a:srgbClr>
                </a:solidFill>
              </a:rPr>
              <a:t>ra hedefe ulaşmak üzere </a:t>
            </a:r>
            <a:r>
              <a:rPr lang="tr-TR" sz="2800" dirty="0" err="1" smtClean="0">
                <a:solidFill>
                  <a:srgbClr val="146194">
                    <a:lumMod val="75000"/>
                  </a:srgbClr>
                </a:solidFill>
              </a:rPr>
              <a:t>operasyonel</a:t>
            </a:r>
            <a:r>
              <a:rPr lang="tr-TR" sz="2800" dirty="0" smtClean="0">
                <a:solidFill>
                  <a:srgbClr val="146194">
                    <a:lumMod val="75000"/>
                  </a:srgbClr>
                </a:solidFill>
              </a:rPr>
              <a:t> hedef belirlenebilir: </a:t>
            </a:r>
          </a:p>
          <a:p>
            <a:pPr lvl="0">
              <a:buClr>
                <a:prstClr val="white"/>
              </a:buClr>
            </a:pPr>
            <a:r>
              <a:rPr lang="tr-TR" sz="2800" dirty="0" smtClean="0">
                <a:solidFill>
                  <a:srgbClr val="146194">
                    <a:lumMod val="75000"/>
                  </a:srgbClr>
                </a:solidFill>
              </a:rPr>
              <a:t>Parasal taban!</a:t>
            </a:r>
          </a:p>
          <a:p>
            <a:pPr lvl="0">
              <a:buClr>
                <a:prstClr val="white"/>
              </a:buClr>
            </a:pPr>
            <a:endParaRPr lang="tr-TR" sz="2800" dirty="0">
              <a:solidFill>
                <a:srgbClr val="146194">
                  <a:lumMod val="75000"/>
                </a:srgbClr>
              </a:solidFill>
            </a:endParaRPr>
          </a:p>
        </p:txBody>
      </p:sp>
      <p:sp>
        <p:nvSpPr>
          <p:cNvPr id="2" name="Right Brace 1"/>
          <p:cNvSpPr/>
          <p:nvPr/>
        </p:nvSpPr>
        <p:spPr>
          <a:xfrm>
            <a:off x="3084394" y="3428999"/>
            <a:ext cx="54591" cy="1538785"/>
          </a:xfrm>
          <a:prstGeom prst="rightBrace">
            <a:avLst/>
          </a:prstGeom>
          <a:solidFill>
            <a:srgbClr val="00206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42669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>
                <a:solidFill>
                  <a:prstClr val="white"/>
                </a:solidFill>
              </a:rPr>
              <a:t>Para Politikası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/>
          <a:lstStyle/>
          <a:p>
            <a:endParaRPr lang="tr-TR" sz="2800" dirty="0" smtClean="0"/>
          </a:p>
          <a:p>
            <a:r>
              <a:rPr lang="tr-TR" sz="2800" dirty="0" smtClean="0"/>
              <a:t>  </a:t>
            </a:r>
            <a:endParaRPr lang="tr-TR" sz="2800" dirty="0" smtClean="0"/>
          </a:p>
          <a:p>
            <a:endParaRPr lang="tr-TR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9308147"/>
              </p:ext>
            </p:extLst>
          </p:nvPr>
        </p:nvGraphicFramePr>
        <p:xfrm>
          <a:off x="504964" y="1146412"/>
          <a:ext cx="10824674" cy="5295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12337"/>
                <a:gridCol w="5412337"/>
              </a:tblGrid>
              <a:tr h="5295330"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Dolaysız Para Politikası Araçları 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tr-TR" sz="2800" b="0" dirty="0" smtClean="0"/>
                        <a:t>Faiz oranı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tr-TR" sz="2800" b="0" dirty="0" smtClean="0"/>
                        <a:t>Kredi politikası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tr-TR" sz="2800" b="0" dirty="0" smtClean="0"/>
                        <a:t>İthalat</a:t>
                      </a:r>
                      <a:r>
                        <a:rPr lang="tr-TR" sz="2800" b="0" baseline="0" dirty="0" smtClean="0"/>
                        <a:t> Teminat Oranı veya Süresi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tr-TR" sz="2800" b="0" baseline="0" dirty="0" smtClean="0"/>
                        <a:t>Zorunlu Döviz Devir Oranı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tr-TR" sz="2800" b="0" baseline="0" dirty="0" smtClean="0"/>
                        <a:t>Asgari Ödeme Oranı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tr-TR" sz="2800" b="0" baseline="0" dirty="0" smtClean="0"/>
                        <a:t>Bankaları İkna Yolu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2800" dirty="0" smtClean="0"/>
                        <a:t>Dolaylı Para</a:t>
                      </a:r>
                      <a:r>
                        <a:rPr lang="tr-TR" sz="2800" baseline="0" dirty="0" smtClean="0"/>
                        <a:t> Politikası Araçları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tr-TR" sz="2800" baseline="0" dirty="0" smtClean="0">
                          <a:solidFill>
                            <a:srgbClr val="FF0000"/>
                          </a:solidFill>
                        </a:rPr>
                        <a:t>Açık Piyasa İşlemleri (APİ)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tr-TR" sz="2800" baseline="0" dirty="0" smtClean="0">
                          <a:solidFill>
                            <a:srgbClr val="FF0000"/>
                          </a:solidFill>
                        </a:rPr>
                        <a:t>Destek İmkanları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tr-TR" sz="2800" baseline="0" dirty="0" smtClean="0">
                          <a:solidFill>
                            <a:srgbClr val="FF0000"/>
                          </a:solidFill>
                        </a:rPr>
                        <a:t>Zorunlu Karşılık Oranı 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tr-TR" sz="2800" b="0" baseline="0" dirty="0" smtClean="0"/>
                        <a:t>Reeskont Politikası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tr-TR" sz="2800" b="0" baseline="0" dirty="0" smtClean="0"/>
                        <a:t>Likidite Senedi İhracı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tr-TR" sz="2800" b="0" baseline="0" dirty="0" smtClean="0"/>
                        <a:t>Disponibilite Oranı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tr-TR" sz="2800" b="0" baseline="0" dirty="0" smtClean="0"/>
                        <a:t>Döviz alım satımı </a:t>
                      </a:r>
                      <a:endParaRPr lang="tr-TR" sz="2800" b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36149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085655" y="411975"/>
            <a:ext cx="8534401" cy="524727"/>
          </a:xfrm>
        </p:spPr>
        <p:txBody>
          <a:bodyPr>
            <a:normAutofit fontScale="90000"/>
          </a:bodyPr>
          <a:lstStyle/>
          <a:p>
            <a:r>
              <a:rPr lang="tr-TR" cap="none" dirty="0">
                <a:solidFill>
                  <a:prstClr val="white"/>
                </a:solidFill>
              </a:rPr>
              <a:t>Para Politikası</a:t>
            </a:r>
            <a:endParaRPr lang="tr-TR" cap="none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>
          <a:xfrm>
            <a:off x="769434" y="936702"/>
            <a:ext cx="10560205" cy="5363737"/>
          </a:xfrm>
        </p:spPr>
        <p:txBody>
          <a:bodyPr>
            <a:normAutofit fontScale="47500" lnSpcReduction="20000"/>
          </a:bodyPr>
          <a:lstStyle/>
          <a:p>
            <a:r>
              <a:rPr lang="tr-TR" sz="5800" dirty="0" smtClean="0"/>
              <a:t>APİ: merkez bankası, menkul kıymetler borsasından MEVCUT menkul kıymetleri satın alıp satmak suretiyle piyasadaki para miktarını değiştirebilmektedir.</a:t>
            </a:r>
          </a:p>
          <a:p>
            <a:r>
              <a:rPr lang="tr-TR" sz="5800" dirty="0" smtClean="0"/>
              <a:t>Piyasadan menkul kıymet satın aldığında; para miktarı </a:t>
            </a:r>
            <a:endParaRPr lang="tr-TR" sz="5800" dirty="0" smtClean="0"/>
          </a:p>
          <a:p>
            <a:pPr lvl="0">
              <a:buClr>
                <a:prstClr val="white"/>
              </a:buClr>
            </a:pPr>
            <a:r>
              <a:rPr lang="tr-TR" sz="5800" dirty="0" smtClean="0"/>
              <a:t>									            sattığında; </a:t>
            </a:r>
            <a:r>
              <a:rPr lang="tr-TR" sz="5800" dirty="0">
                <a:solidFill>
                  <a:srgbClr val="146194">
                    <a:lumMod val="75000"/>
                  </a:srgbClr>
                </a:solidFill>
              </a:rPr>
              <a:t>para miktarı </a:t>
            </a:r>
          </a:p>
          <a:p>
            <a:r>
              <a:rPr lang="tr-TR" sz="5800" dirty="0" smtClean="0"/>
              <a:t> 4 şekilde gerçekleştirilebilir:</a:t>
            </a:r>
          </a:p>
          <a:p>
            <a:r>
              <a:rPr lang="tr-TR" sz="5800" dirty="0" smtClean="0"/>
              <a:t>Doğrudan (kesin alım); kalıcı likidite sıkışıklığı durumunda </a:t>
            </a:r>
          </a:p>
          <a:p>
            <a:r>
              <a:rPr lang="tr-TR" sz="5800" dirty="0" smtClean="0"/>
              <a:t>Geçici alış: Repo; geçici likidite sıkışıklığı durumunda</a:t>
            </a:r>
          </a:p>
          <a:p>
            <a:r>
              <a:rPr lang="tr-TR" sz="5800" dirty="0" smtClean="0"/>
              <a:t>Doğrudan (kesin satım); kalıcı likidite fazlası olduğunda</a:t>
            </a:r>
          </a:p>
          <a:p>
            <a:r>
              <a:rPr lang="tr-TR" sz="5800" dirty="0" smtClean="0"/>
              <a:t>Geçici </a:t>
            </a:r>
            <a:r>
              <a:rPr lang="tr-TR" sz="5800" dirty="0" smtClean="0"/>
              <a:t>satış: </a:t>
            </a:r>
            <a:r>
              <a:rPr lang="tr-TR" sz="5800" dirty="0" smtClean="0"/>
              <a:t>Ters repo; geçici likidite fazlası olduğunda</a:t>
            </a:r>
          </a:p>
          <a:p>
            <a:endParaRPr lang="tr-TR" sz="2800" dirty="0" smtClean="0"/>
          </a:p>
          <a:p>
            <a:r>
              <a:rPr lang="tr-TR" sz="2800" dirty="0" smtClean="0"/>
              <a:t>  </a:t>
            </a:r>
            <a:endParaRPr lang="tr-TR" sz="2800" dirty="0" smtClean="0"/>
          </a:p>
          <a:p>
            <a:endParaRPr lang="tr-TR" dirty="0"/>
          </a:p>
        </p:txBody>
      </p:sp>
      <p:sp>
        <p:nvSpPr>
          <p:cNvPr id="2" name="Up Arrow 1"/>
          <p:cNvSpPr/>
          <p:nvPr/>
        </p:nvSpPr>
        <p:spPr>
          <a:xfrm>
            <a:off x="10235820" y="2118337"/>
            <a:ext cx="95533" cy="323315"/>
          </a:xfrm>
          <a:prstGeom prst="upArrow">
            <a:avLst>
              <a:gd name="adj1" fmla="val 50000"/>
              <a:gd name="adj2" fmla="val 4684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Down Arrow 2"/>
          <p:cNvSpPr/>
          <p:nvPr/>
        </p:nvSpPr>
        <p:spPr>
          <a:xfrm>
            <a:off x="10235820" y="2677713"/>
            <a:ext cx="95533" cy="33095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760232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399</Words>
  <Application>Microsoft Office PowerPoint</Application>
  <PresentationFormat>Widescreen</PresentationFormat>
  <Paragraphs>102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Century Gothic</vt:lpstr>
      <vt:lpstr>Wingdings 3</vt:lpstr>
      <vt:lpstr>Dilim</vt:lpstr>
      <vt:lpstr>Banka ve Mali Kuruluşlar: para politikaSı </vt:lpstr>
      <vt:lpstr>Para Politikası</vt:lpstr>
      <vt:lpstr>Para Politikası</vt:lpstr>
      <vt:lpstr>Para Politikası</vt:lpstr>
      <vt:lpstr>Para Politikası</vt:lpstr>
      <vt:lpstr>Para Politikası</vt:lpstr>
      <vt:lpstr>Para Politikası</vt:lpstr>
      <vt:lpstr>Para Politikası</vt:lpstr>
      <vt:lpstr>Para Politikası</vt:lpstr>
      <vt:lpstr>Para Politikası</vt:lpstr>
      <vt:lpstr>Para Politikası</vt:lpstr>
      <vt:lpstr>Para Politikası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Banka ve Mali Kuruluşlar: merkez bankaSı </dc:title>
  <dc:creator>özlem genç</dc:creator>
  <cp:lastModifiedBy>özlem genç</cp:lastModifiedBy>
  <cp:revision>12</cp:revision>
  <dcterms:created xsi:type="dcterms:W3CDTF">2018-02-05T18:20:20Z</dcterms:created>
  <dcterms:modified xsi:type="dcterms:W3CDTF">2018-02-05T20:12:54Z</dcterms:modified>
</cp:coreProperties>
</file>