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C51D-082C-42D4-96B8-174AF47BF2F5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42EC-A3F9-4284-B7CF-A6AFFACF02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7807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C51D-082C-42D4-96B8-174AF47BF2F5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42EC-A3F9-4284-B7CF-A6AFFACF02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4813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C51D-082C-42D4-96B8-174AF47BF2F5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42EC-A3F9-4284-B7CF-A6AFFACF02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6845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C51D-082C-42D4-96B8-174AF47BF2F5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42EC-A3F9-4284-B7CF-A6AFFACF02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4511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C51D-082C-42D4-96B8-174AF47BF2F5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42EC-A3F9-4284-B7CF-A6AFFACF02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5361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C51D-082C-42D4-96B8-174AF47BF2F5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42EC-A3F9-4284-B7CF-A6AFFACF02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8841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C51D-082C-42D4-96B8-174AF47BF2F5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42EC-A3F9-4284-B7CF-A6AFFACF02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5983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C51D-082C-42D4-96B8-174AF47BF2F5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42EC-A3F9-4284-B7CF-A6AFFACF02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1328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C51D-082C-42D4-96B8-174AF47BF2F5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42EC-A3F9-4284-B7CF-A6AFFACF02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7899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C51D-082C-42D4-96B8-174AF47BF2F5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42EC-A3F9-4284-B7CF-A6AFFACF02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9637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DC51D-082C-42D4-96B8-174AF47BF2F5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142EC-A3F9-4284-B7CF-A6AFFACF02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0017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DC51D-082C-42D4-96B8-174AF47BF2F5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142EC-A3F9-4284-B7CF-A6AFFACF029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6625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Sözcük Bilgisi</a:t>
            </a:r>
            <a:br>
              <a:rPr lang="tr-TR" dirty="0" smtClean="0"/>
            </a:br>
            <a:r>
              <a:rPr lang="tr-TR" dirty="0" smtClean="0"/>
              <a:t>10.Hafta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Esetrag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14188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10-Polc</a:t>
            </a:r>
            <a:r>
              <a:rPr lang="tr-TR" b="1" u="sng" dirty="0" smtClean="0"/>
              <a:t>on</a:t>
            </a:r>
            <a:r>
              <a:rPr lang="tr-TR" dirty="0" smtClean="0"/>
              <a:t> </a:t>
            </a:r>
            <a:r>
              <a:rPr lang="tr-TR" dirty="0" err="1"/>
              <a:t>vannak</a:t>
            </a:r>
            <a:r>
              <a:rPr lang="tr-TR" dirty="0"/>
              <a:t> a </a:t>
            </a:r>
            <a:r>
              <a:rPr lang="tr-TR" dirty="0" err="1"/>
              <a:t>könyvek</a:t>
            </a:r>
            <a:r>
              <a:rPr lang="tr-TR" dirty="0"/>
              <a:t>.		(Kitaplar raftalar).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11- A </a:t>
            </a:r>
            <a:r>
              <a:rPr lang="tr-TR" dirty="0" err="1"/>
              <a:t>diákok</a:t>
            </a:r>
            <a:r>
              <a:rPr lang="tr-TR" dirty="0"/>
              <a:t> </a:t>
            </a:r>
            <a:r>
              <a:rPr lang="tr-TR" dirty="0" err="1"/>
              <a:t>iskolá</a:t>
            </a:r>
            <a:r>
              <a:rPr lang="tr-TR" b="1" u="sng" dirty="0" err="1"/>
              <a:t>ba</a:t>
            </a:r>
            <a:r>
              <a:rPr lang="tr-TR" dirty="0"/>
              <a:t> </a:t>
            </a:r>
            <a:r>
              <a:rPr lang="tr-TR" dirty="0" err="1"/>
              <a:t>mennek</a:t>
            </a:r>
            <a:r>
              <a:rPr lang="tr-TR" dirty="0"/>
              <a:t>. 	</a:t>
            </a:r>
            <a:r>
              <a:rPr lang="tr-TR" dirty="0" smtClean="0"/>
              <a:t>(</a:t>
            </a:r>
            <a:r>
              <a:rPr lang="tr-TR" dirty="0"/>
              <a:t>Öğrenciler okula gidiyorlar).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12-Az </a:t>
            </a:r>
            <a:r>
              <a:rPr lang="tr-TR" dirty="0" err="1"/>
              <a:t>asztal</a:t>
            </a:r>
            <a:r>
              <a:rPr lang="tr-TR" b="1" u="sng" dirty="0" err="1"/>
              <a:t>ra</a:t>
            </a:r>
            <a:r>
              <a:rPr lang="tr-TR" dirty="0"/>
              <a:t> </a:t>
            </a:r>
            <a:r>
              <a:rPr lang="tr-TR" dirty="0" err="1"/>
              <a:t>teszem</a:t>
            </a:r>
            <a:r>
              <a:rPr lang="tr-TR" dirty="0"/>
              <a:t> a </a:t>
            </a:r>
            <a:r>
              <a:rPr lang="tr-TR" dirty="0" err="1"/>
              <a:t>könyvem</a:t>
            </a:r>
            <a:r>
              <a:rPr lang="tr-TR" b="1" u="sng" dirty="0" err="1"/>
              <a:t>et</a:t>
            </a:r>
            <a:r>
              <a:rPr lang="tr-TR" dirty="0"/>
              <a:t>.	</a:t>
            </a:r>
            <a:r>
              <a:rPr lang="tr-TR" dirty="0" smtClean="0"/>
              <a:t>(</a:t>
            </a:r>
            <a:r>
              <a:rPr lang="tr-TR" dirty="0"/>
              <a:t>Kitabımı masaya koyuyorum)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7660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13- </a:t>
            </a:r>
            <a:r>
              <a:rPr lang="tr-TR" dirty="0" err="1"/>
              <a:t>Holnap</a:t>
            </a:r>
            <a:r>
              <a:rPr lang="tr-TR" dirty="0"/>
              <a:t> </a:t>
            </a:r>
            <a:r>
              <a:rPr lang="tr-TR" dirty="0" err="1"/>
              <a:t>Ankará</a:t>
            </a:r>
            <a:r>
              <a:rPr lang="tr-TR" b="1" u="sng" dirty="0" err="1"/>
              <a:t>ba</a:t>
            </a:r>
            <a:r>
              <a:rPr lang="tr-TR" dirty="0"/>
              <a:t> </a:t>
            </a:r>
            <a:r>
              <a:rPr lang="tr-TR" dirty="0" err="1"/>
              <a:t>utazunk</a:t>
            </a:r>
            <a:r>
              <a:rPr lang="tr-TR" dirty="0"/>
              <a:t>.	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/>
              <a:t>Yarın Ankara’ya seyahat edeceğiz).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r>
              <a:rPr lang="tr-TR" dirty="0"/>
              <a:t>14- </a:t>
            </a:r>
            <a:r>
              <a:rPr lang="tr-TR" dirty="0" err="1"/>
              <a:t>Holnap</a:t>
            </a:r>
            <a:r>
              <a:rPr lang="tr-TR" dirty="0"/>
              <a:t> </a:t>
            </a:r>
            <a:r>
              <a:rPr lang="tr-TR" dirty="0" err="1"/>
              <a:t>utazunk</a:t>
            </a:r>
            <a:r>
              <a:rPr lang="tr-TR" dirty="0"/>
              <a:t> </a:t>
            </a:r>
            <a:r>
              <a:rPr lang="tr-TR" dirty="0" err="1"/>
              <a:t>Budapest</a:t>
            </a:r>
            <a:r>
              <a:rPr lang="tr-TR" b="1" u="sng" dirty="0" err="1"/>
              <a:t>re</a:t>
            </a:r>
            <a:r>
              <a:rPr lang="tr-TR" dirty="0" smtClean="0"/>
              <a:t>.	</a:t>
            </a:r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/>
              <a:t>Yarın Budapeşte’ye seyahat edeceğiz)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15-Budapest</a:t>
            </a:r>
            <a:r>
              <a:rPr lang="tr-TR" b="1" u="sng" dirty="0"/>
              <a:t>re</a:t>
            </a:r>
            <a:r>
              <a:rPr lang="tr-TR" dirty="0"/>
              <a:t> </a:t>
            </a:r>
            <a:r>
              <a:rPr lang="tr-TR" dirty="0" err="1"/>
              <a:t>utazunk</a:t>
            </a:r>
            <a:r>
              <a:rPr lang="tr-TR" dirty="0"/>
              <a:t>. 			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/>
              <a:t>Budapeşte’ye seyahat ediyoruz).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774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16-Az </a:t>
            </a:r>
            <a:r>
              <a:rPr lang="tr-TR" dirty="0" err="1"/>
              <a:t>orvos</a:t>
            </a:r>
            <a:r>
              <a:rPr lang="tr-TR" b="1" u="sng" dirty="0" err="1"/>
              <a:t>nál</a:t>
            </a:r>
            <a:r>
              <a:rPr lang="tr-TR" dirty="0"/>
              <a:t> </a:t>
            </a:r>
            <a:r>
              <a:rPr lang="tr-TR" dirty="0" err="1"/>
              <a:t>vagyok</a:t>
            </a:r>
            <a:r>
              <a:rPr lang="tr-TR" dirty="0"/>
              <a:t>. 	</a:t>
            </a:r>
            <a:r>
              <a:rPr lang="tr-TR" dirty="0" smtClean="0"/>
              <a:t>(Doktordayım/Doktorun </a:t>
            </a:r>
            <a:r>
              <a:rPr lang="tr-TR" dirty="0"/>
              <a:t>yanındayım)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17-Félek a </a:t>
            </a:r>
            <a:r>
              <a:rPr lang="tr-TR" dirty="0" err="1"/>
              <a:t>kutyá</a:t>
            </a:r>
            <a:r>
              <a:rPr lang="tr-TR" b="1" u="sng" dirty="0" err="1"/>
              <a:t>tól</a:t>
            </a:r>
            <a:r>
              <a:rPr lang="tr-TR" dirty="0"/>
              <a:t>. 	</a:t>
            </a:r>
            <a:r>
              <a:rPr lang="tr-TR" dirty="0" smtClean="0"/>
              <a:t>(</a:t>
            </a:r>
            <a:r>
              <a:rPr lang="tr-TR" dirty="0"/>
              <a:t>Köpekten korkuyorum).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18-Az </a:t>
            </a:r>
            <a:r>
              <a:rPr lang="tr-TR" dirty="0" err="1"/>
              <a:t>orvos</a:t>
            </a:r>
            <a:r>
              <a:rPr lang="tr-TR" b="1" u="sng" dirty="0" err="1"/>
              <a:t>hoz</a:t>
            </a:r>
            <a:r>
              <a:rPr lang="tr-TR" dirty="0"/>
              <a:t> </a:t>
            </a:r>
            <a:r>
              <a:rPr lang="tr-TR" dirty="0" err="1"/>
              <a:t>mentem</a:t>
            </a:r>
            <a:r>
              <a:rPr lang="tr-TR" dirty="0"/>
              <a:t>. </a:t>
            </a:r>
            <a:r>
              <a:rPr lang="tr-TR" dirty="0" smtClean="0"/>
              <a:t>(</a:t>
            </a:r>
            <a:r>
              <a:rPr lang="tr-TR" dirty="0"/>
              <a:t>Doktora gittim/Doktorun yanına gittim).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53866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19-Térd</a:t>
            </a:r>
            <a:r>
              <a:rPr lang="tr-TR" b="1" u="sng" dirty="0"/>
              <a:t>ig</a:t>
            </a:r>
            <a:r>
              <a:rPr lang="tr-TR" dirty="0"/>
              <a:t> </a:t>
            </a:r>
            <a:r>
              <a:rPr lang="tr-TR" dirty="0" err="1"/>
              <a:t>érő</a:t>
            </a:r>
            <a:r>
              <a:rPr lang="tr-TR" dirty="0"/>
              <a:t> </a:t>
            </a:r>
            <a:r>
              <a:rPr lang="tr-TR" dirty="0" err="1"/>
              <a:t>hó</a:t>
            </a:r>
            <a:r>
              <a:rPr lang="tr-TR" b="1" u="sng" dirty="0" err="1"/>
              <a:t>ban</a:t>
            </a:r>
            <a:r>
              <a:rPr lang="tr-TR" b="1" u="sng" dirty="0"/>
              <a:t> </a:t>
            </a:r>
            <a:r>
              <a:rPr lang="tr-TR" dirty="0" err="1"/>
              <a:t>játszanak</a:t>
            </a:r>
            <a:r>
              <a:rPr lang="tr-TR" dirty="0"/>
              <a:t> . 		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/>
              <a:t>Dize kadar gelen/ulaşan karda oynuyorlar)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20- Az </a:t>
            </a:r>
            <a:r>
              <a:rPr lang="tr-TR" dirty="0" err="1"/>
              <a:t>asztal</a:t>
            </a:r>
            <a:r>
              <a:rPr lang="tr-TR" b="1" u="sng" dirty="0" err="1"/>
              <a:t>nál</a:t>
            </a:r>
            <a:r>
              <a:rPr lang="tr-TR" dirty="0"/>
              <a:t> </a:t>
            </a:r>
            <a:r>
              <a:rPr lang="tr-TR" dirty="0" err="1"/>
              <a:t>ülünk</a:t>
            </a:r>
            <a:r>
              <a:rPr lang="tr-TR" dirty="0"/>
              <a:t>. 			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/>
              <a:t>Masada/Masanın yanında oturuyoruz).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21- </a:t>
            </a:r>
            <a:r>
              <a:rPr lang="tr-TR" dirty="0" err="1"/>
              <a:t>Máriá</a:t>
            </a:r>
            <a:r>
              <a:rPr lang="tr-TR" b="1" u="sng" dirty="0" err="1"/>
              <a:t>val</a:t>
            </a:r>
            <a:r>
              <a:rPr lang="tr-TR" dirty="0"/>
              <a:t> </a:t>
            </a:r>
            <a:r>
              <a:rPr lang="tr-TR" dirty="0" err="1"/>
              <a:t>mozi</a:t>
            </a:r>
            <a:r>
              <a:rPr lang="tr-TR" b="1" u="sng" dirty="0" err="1"/>
              <a:t>ba</a:t>
            </a:r>
            <a:r>
              <a:rPr lang="tr-TR" dirty="0"/>
              <a:t> megyünk. 		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 err="1"/>
              <a:t>Mária</a:t>
            </a:r>
            <a:r>
              <a:rPr lang="tr-TR" dirty="0"/>
              <a:t> ile sinemaya gidiyoruz).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265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Macar dilinde çok sayıda durum eki bulunmaktadır. Bunlardan bir bölümünü özelliklerine göre şu şekilde sınıflandırabiliriz: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Gramatikal özellikleri olanlar: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Nominativus</a:t>
            </a:r>
            <a:r>
              <a:rPr lang="tr-TR" dirty="0"/>
              <a:t>:	Ø 			</a:t>
            </a:r>
            <a:r>
              <a:rPr lang="tr-TR" dirty="0" err="1" smtClean="0"/>
              <a:t>iskola</a:t>
            </a:r>
            <a:r>
              <a:rPr lang="tr-TR" dirty="0" smtClean="0"/>
              <a:t>/</a:t>
            </a:r>
            <a:r>
              <a:rPr lang="tr-TR" dirty="0" err="1" smtClean="0"/>
              <a:t>nap</a:t>
            </a:r>
            <a:endParaRPr lang="tr-TR" dirty="0" smtClean="0"/>
          </a:p>
          <a:p>
            <a:r>
              <a:rPr lang="tr-TR" dirty="0"/>
              <a:t> </a:t>
            </a:r>
          </a:p>
          <a:p>
            <a:r>
              <a:rPr lang="tr-TR" dirty="0" err="1"/>
              <a:t>Accusativus</a:t>
            </a:r>
            <a:r>
              <a:rPr lang="tr-TR" dirty="0"/>
              <a:t>:	-t -at, -et, -ot, -öt	</a:t>
            </a:r>
            <a:r>
              <a:rPr lang="tr-TR" dirty="0" err="1"/>
              <a:t>napot</a:t>
            </a:r>
            <a:r>
              <a:rPr lang="tr-TR" dirty="0"/>
              <a:t>/</a:t>
            </a:r>
            <a:r>
              <a:rPr lang="tr-TR" dirty="0" err="1"/>
              <a:t>taskát</a:t>
            </a:r>
            <a:r>
              <a:rPr lang="tr-TR" dirty="0"/>
              <a:t> (belirtme eki, nesne eki, fiil çekiminde dikkat edilmesi gerekir)</a:t>
            </a:r>
            <a:r>
              <a:rPr lang="tr-TR" b="1" dirty="0"/>
              <a:t> 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Genitivus</a:t>
            </a:r>
            <a:r>
              <a:rPr lang="tr-TR" dirty="0"/>
              <a:t>: -</a:t>
            </a:r>
            <a:r>
              <a:rPr lang="tr-TR" dirty="0" err="1"/>
              <a:t>nak</a:t>
            </a:r>
            <a:r>
              <a:rPr lang="tr-TR" dirty="0"/>
              <a:t>, -</a:t>
            </a:r>
            <a:r>
              <a:rPr lang="tr-TR" dirty="0" err="1"/>
              <a:t>nek</a:t>
            </a:r>
            <a:r>
              <a:rPr lang="tr-TR" dirty="0"/>
              <a:t>; Ø, 		</a:t>
            </a:r>
            <a:r>
              <a:rPr lang="tr-TR" dirty="0" err="1"/>
              <a:t>ablaknak</a:t>
            </a:r>
            <a:r>
              <a:rPr lang="tr-TR" dirty="0"/>
              <a:t> /</a:t>
            </a:r>
            <a:r>
              <a:rPr lang="tr-TR" dirty="0" err="1"/>
              <a:t>asztalnak</a:t>
            </a:r>
            <a:r>
              <a:rPr lang="tr-TR" dirty="0"/>
              <a:t> (eksiz ve ekli olmak üzere iki şekilde kullanılır).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1664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Yer/Yön Bilgisi Verenler: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Inessivus</a:t>
            </a:r>
            <a:r>
              <a:rPr lang="tr-TR" dirty="0"/>
              <a:t>			-ban, -ben		</a:t>
            </a:r>
            <a:r>
              <a:rPr lang="tr-TR" dirty="0" err="1"/>
              <a:t>iskolában</a:t>
            </a:r>
            <a:r>
              <a:rPr lang="tr-TR" dirty="0"/>
              <a:t>/</a:t>
            </a:r>
            <a:r>
              <a:rPr lang="tr-TR" dirty="0" err="1"/>
              <a:t>házban</a:t>
            </a:r>
            <a:r>
              <a:rPr lang="tr-TR" dirty="0"/>
              <a:t> </a:t>
            </a:r>
          </a:p>
          <a:p>
            <a:r>
              <a:rPr lang="tr-TR" dirty="0" err="1" smtClean="0"/>
              <a:t>Elativus</a:t>
            </a:r>
            <a:r>
              <a:rPr lang="tr-TR" dirty="0"/>
              <a:t>			-</a:t>
            </a:r>
            <a:r>
              <a:rPr lang="tr-TR" dirty="0" err="1"/>
              <a:t>ból</a:t>
            </a:r>
            <a:r>
              <a:rPr lang="tr-TR" dirty="0"/>
              <a:t>, </a:t>
            </a:r>
            <a:r>
              <a:rPr lang="tr-TR" dirty="0" err="1"/>
              <a:t>ből</a:t>
            </a:r>
            <a:r>
              <a:rPr lang="tr-TR" dirty="0"/>
              <a:t>		</a:t>
            </a:r>
            <a:r>
              <a:rPr lang="tr-TR" dirty="0" err="1"/>
              <a:t>iskolából</a:t>
            </a:r>
            <a:r>
              <a:rPr lang="tr-TR" dirty="0"/>
              <a:t>/</a:t>
            </a:r>
            <a:r>
              <a:rPr lang="tr-TR" dirty="0" err="1"/>
              <a:t>házból</a:t>
            </a:r>
            <a:r>
              <a:rPr lang="tr-TR" dirty="0"/>
              <a:t> </a:t>
            </a:r>
          </a:p>
          <a:p>
            <a:r>
              <a:rPr lang="tr-TR" dirty="0" err="1" smtClean="0"/>
              <a:t>Illativus</a:t>
            </a:r>
            <a:r>
              <a:rPr lang="tr-TR" dirty="0"/>
              <a:t>			-</a:t>
            </a:r>
            <a:r>
              <a:rPr lang="tr-TR" dirty="0" err="1"/>
              <a:t>ba</a:t>
            </a:r>
            <a:r>
              <a:rPr lang="tr-TR" dirty="0"/>
              <a:t>, -be		</a:t>
            </a:r>
            <a:r>
              <a:rPr lang="tr-TR" dirty="0" err="1"/>
              <a:t>iskolába</a:t>
            </a:r>
            <a:r>
              <a:rPr lang="tr-TR" dirty="0"/>
              <a:t>/</a:t>
            </a:r>
            <a:r>
              <a:rPr lang="tr-TR" dirty="0" err="1"/>
              <a:t>házba</a:t>
            </a:r>
            <a:r>
              <a:rPr lang="tr-TR" dirty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68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Yer/Yön Bilgisi Verenler: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Superessivus</a:t>
            </a:r>
            <a:r>
              <a:rPr lang="tr-TR" dirty="0"/>
              <a:t>		</a:t>
            </a:r>
            <a:r>
              <a:rPr lang="tr-TR" dirty="0" smtClean="0"/>
              <a:t>-</a:t>
            </a:r>
            <a:r>
              <a:rPr lang="tr-TR" dirty="0"/>
              <a:t>n, -on, -en, -ön	</a:t>
            </a:r>
            <a:r>
              <a:rPr lang="tr-TR" dirty="0" err="1"/>
              <a:t>egyetemen</a:t>
            </a:r>
            <a:r>
              <a:rPr lang="tr-TR" dirty="0"/>
              <a:t>/</a:t>
            </a:r>
            <a:r>
              <a:rPr lang="tr-TR" dirty="0" err="1"/>
              <a:t>asztalon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err="1" smtClean="0"/>
              <a:t>Delativus</a:t>
            </a:r>
            <a:r>
              <a:rPr lang="tr-TR" dirty="0"/>
              <a:t>			-</a:t>
            </a:r>
            <a:r>
              <a:rPr lang="tr-TR" dirty="0" err="1"/>
              <a:t>ról</a:t>
            </a:r>
            <a:r>
              <a:rPr lang="tr-TR" dirty="0"/>
              <a:t>, -</a:t>
            </a:r>
            <a:r>
              <a:rPr lang="tr-TR" dirty="0" err="1"/>
              <a:t>ről</a:t>
            </a:r>
            <a:r>
              <a:rPr lang="tr-TR" dirty="0"/>
              <a:t>		</a:t>
            </a:r>
            <a:r>
              <a:rPr lang="tr-TR" dirty="0" err="1"/>
              <a:t>egyetemről</a:t>
            </a:r>
            <a:r>
              <a:rPr lang="tr-TR" dirty="0"/>
              <a:t>/</a:t>
            </a:r>
            <a:r>
              <a:rPr lang="tr-TR" dirty="0" err="1"/>
              <a:t>asztalról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err="1" smtClean="0"/>
              <a:t>Sublativus</a:t>
            </a:r>
            <a:r>
              <a:rPr lang="tr-TR" dirty="0"/>
              <a:t>			-</a:t>
            </a:r>
            <a:r>
              <a:rPr lang="tr-TR" dirty="0" err="1"/>
              <a:t>ra</a:t>
            </a:r>
            <a:r>
              <a:rPr lang="tr-TR" dirty="0"/>
              <a:t>, -re		</a:t>
            </a:r>
            <a:r>
              <a:rPr lang="tr-TR" dirty="0" err="1" smtClean="0"/>
              <a:t>egyetemre</a:t>
            </a:r>
            <a:r>
              <a:rPr lang="tr-TR" dirty="0" smtClean="0"/>
              <a:t>/</a:t>
            </a:r>
            <a:r>
              <a:rPr lang="tr-TR" dirty="0" err="1" smtClean="0"/>
              <a:t>asztalra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2123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Yer/Yön Bilgisi Verenler: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Allativus</a:t>
            </a:r>
            <a:r>
              <a:rPr lang="tr-TR" dirty="0"/>
              <a:t>			-</a:t>
            </a:r>
            <a:r>
              <a:rPr lang="tr-TR" dirty="0" err="1"/>
              <a:t>hoz</a:t>
            </a:r>
            <a:r>
              <a:rPr lang="tr-TR" dirty="0"/>
              <a:t>, -</a:t>
            </a:r>
            <a:r>
              <a:rPr lang="tr-TR" dirty="0" err="1"/>
              <a:t>hez</a:t>
            </a:r>
            <a:r>
              <a:rPr lang="tr-TR" dirty="0"/>
              <a:t>, -</a:t>
            </a:r>
            <a:r>
              <a:rPr lang="tr-TR" dirty="0" err="1"/>
              <a:t>höz</a:t>
            </a:r>
            <a:r>
              <a:rPr lang="tr-TR" dirty="0"/>
              <a:t>	</a:t>
            </a:r>
            <a:r>
              <a:rPr lang="tr-TR" dirty="0" smtClean="0"/>
              <a:t>	</a:t>
            </a:r>
            <a:r>
              <a:rPr lang="tr-TR" dirty="0" err="1" smtClean="0"/>
              <a:t>orvoshoz</a:t>
            </a:r>
            <a:endParaRPr lang="tr-TR" dirty="0"/>
          </a:p>
          <a:p>
            <a:r>
              <a:rPr lang="tr-TR" dirty="0" err="1" smtClean="0"/>
              <a:t>Ablativus</a:t>
            </a:r>
            <a:r>
              <a:rPr lang="tr-TR" dirty="0"/>
              <a:t>			-</a:t>
            </a:r>
            <a:r>
              <a:rPr lang="tr-TR" dirty="0" err="1"/>
              <a:t>tól</a:t>
            </a:r>
            <a:r>
              <a:rPr lang="tr-TR" dirty="0"/>
              <a:t>, -</a:t>
            </a:r>
            <a:r>
              <a:rPr lang="tr-TR" dirty="0" err="1"/>
              <a:t>től</a:t>
            </a:r>
            <a:r>
              <a:rPr lang="tr-TR" dirty="0"/>
              <a:t>	</a:t>
            </a:r>
            <a:r>
              <a:rPr lang="tr-TR" b="1" dirty="0"/>
              <a:t>	</a:t>
            </a:r>
            <a:r>
              <a:rPr lang="tr-TR" b="1" dirty="0" smtClean="0"/>
              <a:t>	</a:t>
            </a:r>
            <a:r>
              <a:rPr lang="tr-TR" dirty="0" err="1" smtClean="0"/>
              <a:t>orvostól</a:t>
            </a:r>
            <a:endParaRPr lang="tr-TR" dirty="0"/>
          </a:p>
          <a:p>
            <a:r>
              <a:rPr lang="tr-TR" dirty="0" err="1" smtClean="0"/>
              <a:t>Adessivus</a:t>
            </a:r>
            <a:r>
              <a:rPr lang="tr-TR" dirty="0"/>
              <a:t>			-</a:t>
            </a:r>
            <a:r>
              <a:rPr lang="tr-TR" dirty="0" err="1"/>
              <a:t>nál</a:t>
            </a:r>
            <a:r>
              <a:rPr lang="tr-TR" dirty="0"/>
              <a:t>, -</a:t>
            </a:r>
            <a:r>
              <a:rPr lang="tr-TR" dirty="0" err="1"/>
              <a:t>nél</a:t>
            </a:r>
            <a:r>
              <a:rPr lang="tr-TR" dirty="0"/>
              <a:t>		</a:t>
            </a:r>
            <a:r>
              <a:rPr lang="tr-TR" dirty="0" smtClean="0"/>
              <a:t>	</a:t>
            </a:r>
            <a:r>
              <a:rPr lang="tr-TR" dirty="0" err="1" smtClean="0"/>
              <a:t>orvosnál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565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Diğer ekler:</a:t>
            </a:r>
            <a:br>
              <a:rPr lang="tr-TR" dirty="0"/>
            </a:br>
            <a:r>
              <a:rPr lang="tr-TR" dirty="0" smtClean="0"/>
              <a:t>(bir bölümü)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Dativus</a:t>
            </a:r>
            <a:r>
              <a:rPr lang="tr-TR" dirty="0"/>
              <a:t>			</a:t>
            </a:r>
            <a:r>
              <a:rPr lang="tr-TR" dirty="0" smtClean="0"/>
              <a:t>	-</a:t>
            </a:r>
            <a:r>
              <a:rPr lang="tr-TR" dirty="0" err="1"/>
              <a:t>nak</a:t>
            </a:r>
            <a:r>
              <a:rPr lang="tr-TR" dirty="0"/>
              <a:t>, -</a:t>
            </a:r>
            <a:r>
              <a:rPr lang="tr-TR" dirty="0" err="1"/>
              <a:t>nek</a:t>
            </a:r>
            <a:r>
              <a:rPr lang="tr-TR" dirty="0"/>
              <a:t>		</a:t>
            </a:r>
            <a:r>
              <a:rPr lang="tr-TR" dirty="0" err="1"/>
              <a:t>autónak,asztalnak</a:t>
            </a:r>
            <a:r>
              <a:rPr lang="tr-TR" dirty="0"/>
              <a:t> </a:t>
            </a:r>
          </a:p>
          <a:p>
            <a:r>
              <a:rPr lang="tr-TR" dirty="0" err="1" smtClean="0"/>
              <a:t>Terminativus</a:t>
            </a:r>
            <a:r>
              <a:rPr lang="tr-TR" dirty="0"/>
              <a:t>			-</a:t>
            </a:r>
            <a:r>
              <a:rPr lang="tr-TR" dirty="0" err="1"/>
              <a:t>ig</a:t>
            </a:r>
            <a:r>
              <a:rPr lang="tr-TR" dirty="0"/>
              <a:t>			</a:t>
            </a:r>
            <a:r>
              <a:rPr lang="tr-TR" dirty="0" err="1"/>
              <a:t>ablakig</a:t>
            </a:r>
            <a:r>
              <a:rPr lang="tr-TR" dirty="0"/>
              <a:t>/</a:t>
            </a:r>
            <a:r>
              <a:rPr lang="tr-TR" dirty="0" err="1"/>
              <a:t>asztalig</a:t>
            </a:r>
            <a:r>
              <a:rPr lang="tr-TR" dirty="0"/>
              <a:t> </a:t>
            </a:r>
          </a:p>
          <a:p>
            <a:r>
              <a:rPr lang="tr-TR" dirty="0" err="1" smtClean="0"/>
              <a:t>Essivus</a:t>
            </a:r>
            <a:r>
              <a:rPr lang="tr-TR" dirty="0" smtClean="0"/>
              <a:t> </a:t>
            </a:r>
            <a:r>
              <a:rPr lang="tr-TR" dirty="0" err="1"/>
              <a:t>formalis</a:t>
            </a:r>
            <a:r>
              <a:rPr lang="tr-TR" dirty="0"/>
              <a:t>		</a:t>
            </a:r>
            <a:r>
              <a:rPr lang="tr-TR" dirty="0" smtClean="0"/>
              <a:t>	-</a:t>
            </a:r>
            <a:r>
              <a:rPr lang="tr-TR" dirty="0" err="1"/>
              <a:t>ként</a:t>
            </a:r>
            <a:r>
              <a:rPr lang="tr-TR" dirty="0"/>
              <a:t>			</a:t>
            </a:r>
            <a:r>
              <a:rPr lang="tr-TR" dirty="0" err="1"/>
              <a:t>tanárként</a:t>
            </a:r>
            <a:r>
              <a:rPr lang="tr-TR" dirty="0"/>
              <a:t>, </a:t>
            </a:r>
            <a:r>
              <a:rPr lang="tr-TR" dirty="0" err="1"/>
              <a:t>orvosként</a:t>
            </a:r>
            <a:endParaRPr lang="tr-TR" dirty="0"/>
          </a:p>
          <a:p>
            <a:r>
              <a:rPr lang="tr-TR" dirty="0" err="1" smtClean="0"/>
              <a:t>Translativus</a:t>
            </a:r>
            <a:r>
              <a:rPr lang="tr-TR" dirty="0"/>
              <a:t>			-</a:t>
            </a:r>
            <a:r>
              <a:rPr lang="tr-TR" dirty="0" err="1"/>
              <a:t>vá</a:t>
            </a:r>
            <a:r>
              <a:rPr lang="tr-TR" dirty="0"/>
              <a:t>, -</a:t>
            </a:r>
            <a:r>
              <a:rPr lang="tr-TR" dirty="0" err="1"/>
              <a:t>vé</a:t>
            </a:r>
            <a:r>
              <a:rPr lang="tr-TR" dirty="0"/>
              <a:t>		</a:t>
            </a:r>
            <a:r>
              <a:rPr lang="tr-TR" dirty="0" err="1"/>
              <a:t>fontossá</a:t>
            </a:r>
            <a:r>
              <a:rPr lang="tr-TR" dirty="0"/>
              <a:t>, </a:t>
            </a:r>
            <a:r>
              <a:rPr lang="tr-TR" dirty="0" err="1"/>
              <a:t>vízzé</a:t>
            </a:r>
            <a:endParaRPr lang="tr-TR" dirty="0"/>
          </a:p>
          <a:p>
            <a:r>
              <a:rPr lang="tr-TR" dirty="0" err="1" smtClean="0"/>
              <a:t>Instrumentalis-comitativus</a:t>
            </a:r>
            <a:r>
              <a:rPr lang="tr-TR" dirty="0"/>
              <a:t>	-</a:t>
            </a:r>
            <a:r>
              <a:rPr lang="tr-TR" dirty="0" err="1"/>
              <a:t>val</a:t>
            </a:r>
            <a:r>
              <a:rPr lang="tr-TR" dirty="0"/>
              <a:t>, -</a:t>
            </a:r>
            <a:r>
              <a:rPr lang="tr-TR" dirty="0" err="1"/>
              <a:t>vel</a:t>
            </a:r>
            <a:r>
              <a:rPr lang="tr-TR" dirty="0"/>
              <a:t>		</a:t>
            </a:r>
            <a:r>
              <a:rPr lang="tr-TR" dirty="0" err="1"/>
              <a:t>autóval</a:t>
            </a:r>
            <a:r>
              <a:rPr lang="tr-TR" dirty="0"/>
              <a:t>, </a:t>
            </a:r>
            <a:r>
              <a:rPr lang="tr-TR" dirty="0" err="1"/>
              <a:t>gyerekkel</a:t>
            </a:r>
            <a:endParaRPr lang="tr-TR" dirty="0"/>
          </a:p>
          <a:p>
            <a:r>
              <a:rPr lang="tr-TR" dirty="0" err="1" smtClean="0"/>
              <a:t>Causalis</a:t>
            </a:r>
            <a:r>
              <a:rPr lang="tr-TR" dirty="0" smtClean="0"/>
              <a:t> </a:t>
            </a:r>
            <a:r>
              <a:rPr lang="tr-TR" dirty="0"/>
              <a:t>– </a:t>
            </a:r>
            <a:r>
              <a:rPr lang="tr-TR" dirty="0" err="1"/>
              <a:t>finalis</a:t>
            </a:r>
            <a:r>
              <a:rPr lang="tr-TR" dirty="0"/>
              <a:t>		</a:t>
            </a:r>
            <a:r>
              <a:rPr lang="tr-TR" dirty="0" smtClean="0"/>
              <a:t>	-</a:t>
            </a:r>
            <a:r>
              <a:rPr lang="tr-TR" dirty="0" err="1"/>
              <a:t>ért</a:t>
            </a:r>
            <a:r>
              <a:rPr lang="tr-TR" dirty="0"/>
              <a:t>			</a:t>
            </a:r>
            <a:r>
              <a:rPr lang="tr-TR" dirty="0" err="1"/>
              <a:t>pénzért</a:t>
            </a:r>
            <a:r>
              <a:rPr lang="tr-TR" dirty="0"/>
              <a:t>, </a:t>
            </a:r>
            <a:r>
              <a:rPr lang="tr-TR" dirty="0" err="1"/>
              <a:t>segítségért</a:t>
            </a:r>
            <a:r>
              <a:rPr lang="tr-TR" dirty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8513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1-Kati </a:t>
            </a:r>
            <a:r>
              <a:rPr lang="tr-TR" dirty="0" err="1"/>
              <a:t>tanár</a:t>
            </a:r>
            <a:r>
              <a:rPr lang="tr-TR" b="1" u="sng" dirty="0" err="1"/>
              <a:t>ként</a:t>
            </a:r>
            <a:r>
              <a:rPr lang="tr-TR" dirty="0"/>
              <a:t> </a:t>
            </a:r>
            <a:r>
              <a:rPr lang="tr-TR" dirty="0" err="1"/>
              <a:t>dolgozik</a:t>
            </a:r>
            <a:r>
              <a:rPr lang="tr-TR" dirty="0"/>
              <a:t> az </a:t>
            </a:r>
            <a:r>
              <a:rPr lang="tr-TR" dirty="0" err="1"/>
              <a:t>iskolá</a:t>
            </a:r>
            <a:r>
              <a:rPr lang="tr-TR" b="1" u="sng" dirty="0" err="1"/>
              <a:t>ban</a:t>
            </a:r>
            <a:r>
              <a:rPr lang="tr-TR" dirty="0"/>
              <a:t>. 	(Kati okulda öğretmen olarak çalışıyor)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2-Erzsike </a:t>
            </a:r>
            <a:r>
              <a:rPr lang="tr-TR" dirty="0" err="1"/>
              <a:t>kijött</a:t>
            </a:r>
            <a:r>
              <a:rPr lang="tr-TR" dirty="0"/>
              <a:t> a </a:t>
            </a:r>
            <a:r>
              <a:rPr lang="tr-TR" dirty="0" err="1"/>
              <a:t>szobá</a:t>
            </a:r>
            <a:r>
              <a:rPr lang="tr-TR" b="1" u="sng" dirty="0" err="1"/>
              <a:t>ból</a:t>
            </a:r>
            <a:r>
              <a:rPr lang="tr-TR" dirty="0"/>
              <a:t>.			(</a:t>
            </a:r>
            <a:r>
              <a:rPr lang="tr-TR" dirty="0" err="1"/>
              <a:t>Erzsike</a:t>
            </a:r>
            <a:r>
              <a:rPr lang="tr-TR" dirty="0"/>
              <a:t> odadan [dışarı] çıktı)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3-A </a:t>
            </a:r>
            <a:r>
              <a:rPr lang="tr-TR" dirty="0" err="1"/>
              <a:t>jég</a:t>
            </a:r>
            <a:r>
              <a:rPr lang="tr-TR" dirty="0"/>
              <a:t> </a:t>
            </a:r>
            <a:r>
              <a:rPr lang="tr-TR" dirty="0" err="1"/>
              <a:t>víz</a:t>
            </a:r>
            <a:r>
              <a:rPr lang="tr-TR" b="1" u="sng" dirty="0" err="1"/>
              <a:t>zé</a:t>
            </a:r>
            <a:r>
              <a:rPr lang="tr-TR" u="sng" dirty="0"/>
              <a:t> </a:t>
            </a:r>
            <a:r>
              <a:rPr lang="tr-TR" dirty="0" err="1"/>
              <a:t>válik</a:t>
            </a:r>
            <a:r>
              <a:rPr lang="tr-TR" dirty="0"/>
              <a:t>.				 (Buz suya dönüşüyor/buz su halini alıyor)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6581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4-Hány </a:t>
            </a:r>
            <a:r>
              <a:rPr lang="tr-TR" dirty="0" err="1"/>
              <a:t>lába</a:t>
            </a:r>
            <a:r>
              <a:rPr lang="tr-TR" dirty="0"/>
              <a:t> </a:t>
            </a:r>
            <a:r>
              <a:rPr lang="tr-TR" dirty="0" err="1"/>
              <a:t>van</a:t>
            </a:r>
            <a:r>
              <a:rPr lang="tr-TR" dirty="0"/>
              <a:t> az </a:t>
            </a:r>
            <a:r>
              <a:rPr lang="tr-TR" dirty="0" err="1"/>
              <a:t>asztal</a:t>
            </a:r>
            <a:r>
              <a:rPr lang="tr-TR" b="1" u="sng" dirty="0" err="1"/>
              <a:t>nak</a:t>
            </a:r>
            <a:r>
              <a:rPr lang="tr-TR" dirty="0"/>
              <a:t>? 	</a:t>
            </a:r>
            <a:r>
              <a:rPr lang="tr-TR" dirty="0" smtClean="0"/>
              <a:t>(</a:t>
            </a:r>
            <a:r>
              <a:rPr lang="tr-TR" dirty="0"/>
              <a:t>Masanın kaç ayağı var?)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r>
              <a:rPr lang="tr-TR" dirty="0"/>
              <a:t>5-Zoli </a:t>
            </a:r>
            <a:r>
              <a:rPr lang="tr-TR" dirty="0" err="1"/>
              <a:t>Máriá</a:t>
            </a:r>
            <a:r>
              <a:rPr lang="tr-TR" b="1" u="sng" dirty="0" err="1"/>
              <a:t>nak</a:t>
            </a:r>
            <a:r>
              <a:rPr lang="tr-TR" dirty="0"/>
              <a:t> </a:t>
            </a:r>
            <a:r>
              <a:rPr lang="tr-TR" dirty="0" err="1"/>
              <a:t>adta</a:t>
            </a:r>
            <a:r>
              <a:rPr lang="tr-TR" dirty="0"/>
              <a:t> a </a:t>
            </a:r>
            <a:r>
              <a:rPr lang="tr-TR" dirty="0" err="1"/>
              <a:t>könyv</a:t>
            </a:r>
            <a:r>
              <a:rPr lang="tr-TR" b="1" u="sng" dirty="0" err="1"/>
              <a:t>et</a:t>
            </a:r>
            <a:r>
              <a:rPr lang="tr-TR" dirty="0"/>
              <a:t>. 	</a:t>
            </a:r>
            <a:r>
              <a:rPr lang="tr-TR" dirty="0" smtClean="0"/>
              <a:t>(</a:t>
            </a:r>
            <a:r>
              <a:rPr lang="tr-TR" dirty="0" err="1"/>
              <a:t>Zoli</a:t>
            </a:r>
            <a:r>
              <a:rPr lang="tr-TR" dirty="0"/>
              <a:t> kitabı </a:t>
            </a:r>
            <a:r>
              <a:rPr lang="tr-TR" dirty="0" err="1"/>
              <a:t>Mária’ya</a:t>
            </a:r>
            <a:r>
              <a:rPr lang="tr-TR" dirty="0"/>
              <a:t> verdi)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6-Péter</a:t>
            </a:r>
            <a:r>
              <a:rPr lang="tr-TR" b="1" u="sng" dirty="0"/>
              <a:t>nek</a:t>
            </a:r>
            <a:r>
              <a:rPr lang="tr-TR" b="1" dirty="0"/>
              <a:t> </a:t>
            </a:r>
            <a:r>
              <a:rPr lang="tr-TR" dirty="0" err="1"/>
              <a:t>mondtam</a:t>
            </a:r>
            <a:r>
              <a:rPr lang="tr-TR" dirty="0"/>
              <a:t> el. 		(</a:t>
            </a:r>
            <a:r>
              <a:rPr lang="tr-TR" dirty="0" err="1"/>
              <a:t>Péter’e</a:t>
            </a:r>
            <a:r>
              <a:rPr lang="tr-TR" dirty="0"/>
              <a:t> anlattım/söyledim)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0775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7-Egy </a:t>
            </a:r>
            <a:r>
              <a:rPr lang="tr-TR" dirty="0" err="1"/>
              <a:t>könyv</a:t>
            </a:r>
            <a:r>
              <a:rPr lang="tr-TR" b="1" u="sng" dirty="0" err="1"/>
              <a:t>et</a:t>
            </a:r>
            <a:r>
              <a:rPr lang="tr-TR" dirty="0"/>
              <a:t> </a:t>
            </a:r>
            <a:r>
              <a:rPr lang="tr-TR" dirty="0" err="1"/>
              <a:t>olvastam</a:t>
            </a:r>
            <a:r>
              <a:rPr lang="tr-TR" dirty="0"/>
              <a:t>. 			(Bir kitap okudum</a:t>
            </a:r>
            <a:r>
              <a:rPr lang="tr-TR" dirty="0" smtClean="0"/>
              <a:t>).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8-Az</a:t>
            </a:r>
            <a:r>
              <a:rPr lang="tr-TR" b="1" u="sng" dirty="0" smtClean="0"/>
              <a:t>t</a:t>
            </a:r>
            <a:r>
              <a:rPr lang="tr-TR" dirty="0" smtClean="0"/>
              <a:t> </a:t>
            </a:r>
            <a:r>
              <a:rPr lang="tr-TR" dirty="0"/>
              <a:t>a </a:t>
            </a:r>
            <a:r>
              <a:rPr lang="tr-TR" dirty="0" err="1"/>
              <a:t>könyv</a:t>
            </a:r>
            <a:r>
              <a:rPr lang="tr-TR" b="1" u="sng" dirty="0" err="1"/>
              <a:t>et</a:t>
            </a:r>
            <a:r>
              <a:rPr lang="tr-TR" b="1" u="sng" dirty="0"/>
              <a:t> </a:t>
            </a:r>
            <a:r>
              <a:rPr lang="tr-TR" dirty="0" err="1"/>
              <a:t>olvasták</a:t>
            </a:r>
            <a:r>
              <a:rPr lang="tr-TR" dirty="0"/>
              <a:t>. 			(O kitabı okudular).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9-Egy </a:t>
            </a:r>
            <a:r>
              <a:rPr lang="tr-TR" dirty="0" err="1"/>
              <a:t>könyv</a:t>
            </a:r>
            <a:r>
              <a:rPr lang="tr-TR" b="1" u="sng" dirty="0" err="1"/>
              <a:t>et</a:t>
            </a:r>
            <a:r>
              <a:rPr lang="tr-TR" dirty="0"/>
              <a:t> </a:t>
            </a:r>
            <a:r>
              <a:rPr lang="tr-TR" dirty="0" err="1"/>
              <a:t>olvastak</a:t>
            </a:r>
            <a:r>
              <a:rPr lang="tr-TR" dirty="0"/>
              <a:t>. 			(Kitap okudular).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4023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81</Words>
  <Application>Microsoft Office PowerPoint</Application>
  <PresentationFormat>Geniş ekran</PresentationFormat>
  <Paragraphs>81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Sözcük Bilgisi 10.Hafta</vt:lpstr>
      <vt:lpstr>PowerPoint Sunusu</vt:lpstr>
      <vt:lpstr>Yer/Yön Bilgisi Verenler: </vt:lpstr>
      <vt:lpstr>Yer/Yön Bilgisi Verenler: </vt:lpstr>
      <vt:lpstr>Yer/Yön Bilgisi Verenler: </vt:lpstr>
      <vt:lpstr>Diğer ekler: (bir bölümü)</vt:lpstr>
      <vt:lpstr>Örnekler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Sözcük Bilgisi 10.Hafta</dc:title>
  <dc:creator>Alpertunga Altaylı</dc:creator>
  <cp:lastModifiedBy>Pc</cp:lastModifiedBy>
  <cp:revision>2</cp:revision>
  <dcterms:created xsi:type="dcterms:W3CDTF">2018-04-01T17:21:08Z</dcterms:created>
  <dcterms:modified xsi:type="dcterms:W3CDTF">2018-04-02T08:32:13Z</dcterms:modified>
</cp:coreProperties>
</file>