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75" r:id="rId9"/>
    <p:sldId id="264" r:id="rId10"/>
    <p:sldId id="265" r:id="rId11"/>
    <p:sldId id="269" r:id="rId12"/>
    <p:sldId id="266" r:id="rId13"/>
    <p:sldId id="270" r:id="rId14"/>
    <p:sldId id="267" r:id="rId15"/>
    <p:sldId id="268" r:id="rId16"/>
    <p:sldId id="272" r:id="rId17"/>
    <p:sldId id="276" r:id="rId18"/>
    <p:sldId id="271" r:id="rId19"/>
    <p:sldId id="273" r:id="rId20"/>
    <p:sldId id="274" r:id="rId21"/>
    <p:sldId id="277" r:id="rId22"/>
    <p:sldId id="279"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8" autoAdjust="0"/>
    <p:restoredTop sz="94660"/>
  </p:normalViewPr>
  <p:slideViewPr>
    <p:cSldViewPr snapToGrid="0">
      <p:cViewPr>
        <p:scale>
          <a:sx n="66" d="100"/>
          <a:sy n="66" d="100"/>
        </p:scale>
        <p:origin x="-882" y="-2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94701ED-0EB8-4C6F-8E93-CBB7B3353B26}" type="datetimeFigureOut">
              <a:rPr lang="tr-TR" smtClean="0"/>
              <a:pPr/>
              <a:t>01.04.2020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F97125-BF99-4C44-898C-5E514BC8F954}" type="slidenum">
              <a:rPr lang="tr-TR" smtClean="0"/>
              <a:pPr/>
              <a:t>‹#›</a:t>
            </a:fld>
            <a:endParaRPr lang="tr-TR"/>
          </a:p>
        </p:txBody>
      </p:sp>
    </p:spTree>
    <p:extLst>
      <p:ext uri="{BB962C8B-B14F-4D97-AF65-F5344CB8AC3E}">
        <p14:creationId xmlns:p14="http://schemas.microsoft.com/office/powerpoint/2010/main" val="3587955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4701ED-0EB8-4C6F-8E93-CBB7B3353B26}" type="datetimeFigureOut">
              <a:rPr lang="tr-TR" smtClean="0"/>
              <a:pPr/>
              <a:t>01.04.2020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F97125-BF99-4C44-898C-5E514BC8F954}" type="slidenum">
              <a:rPr lang="tr-TR" smtClean="0"/>
              <a:pPr/>
              <a:t>‹#›</a:t>
            </a:fld>
            <a:endParaRPr lang="tr-TR"/>
          </a:p>
        </p:txBody>
      </p:sp>
    </p:spTree>
    <p:extLst>
      <p:ext uri="{BB962C8B-B14F-4D97-AF65-F5344CB8AC3E}">
        <p14:creationId xmlns:p14="http://schemas.microsoft.com/office/powerpoint/2010/main" val="772470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4701ED-0EB8-4C6F-8E93-CBB7B3353B26}" type="datetimeFigureOut">
              <a:rPr lang="tr-TR" smtClean="0"/>
              <a:pPr/>
              <a:t>01.04.2020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F97125-BF99-4C44-898C-5E514BC8F954}" type="slidenum">
              <a:rPr lang="tr-TR" smtClean="0"/>
              <a:pPr/>
              <a:t>‹#›</a:t>
            </a:fld>
            <a:endParaRPr lang="tr-TR"/>
          </a:p>
        </p:txBody>
      </p:sp>
    </p:spTree>
    <p:extLst>
      <p:ext uri="{BB962C8B-B14F-4D97-AF65-F5344CB8AC3E}">
        <p14:creationId xmlns:p14="http://schemas.microsoft.com/office/powerpoint/2010/main" val="521291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4701ED-0EB8-4C6F-8E93-CBB7B3353B26}" type="datetimeFigureOut">
              <a:rPr lang="tr-TR" smtClean="0"/>
              <a:pPr/>
              <a:t>01.04.2020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F97125-BF99-4C44-898C-5E514BC8F954}" type="slidenum">
              <a:rPr lang="tr-TR" smtClean="0"/>
              <a:pPr/>
              <a:t>‹#›</a:t>
            </a:fld>
            <a:endParaRPr lang="tr-TR"/>
          </a:p>
        </p:txBody>
      </p:sp>
    </p:spTree>
    <p:extLst>
      <p:ext uri="{BB962C8B-B14F-4D97-AF65-F5344CB8AC3E}">
        <p14:creationId xmlns:p14="http://schemas.microsoft.com/office/powerpoint/2010/main" val="2663772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94701ED-0EB8-4C6F-8E93-CBB7B3353B26}" type="datetimeFigureOut">
              <a:rPr lang="tr-TR" smtClean="0"/>
              <a:pPr/>
              <a:t>01.04.2020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F97125-BF99-4C44-898C-5E514BC8F954}" type="slidenum">
              <a:rPr lang="tr-TR" smtClean="0"/>
              <a:pPr/>
              <a:t>‹#›</a:t>
            </a:fld>
            <a:endParaRPr lang="tr-TR"/>
          </a:p>
        </p:txBody>
      </p:sp>
    </p:spTree>
    <p:extLst>
      <p:ext uri="{BB962C8B-B14F-4D97-AF65-F5344CB8AC3E}">
        <p14:creationId xmlns:p14="http://schemas.microsoft.com/office/powerpoint/2010/main" val="763230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94701ED-0EB8-4C6F-8E93-CBB7B3353B26}" type="datetimeFigureOut">
              <a:rPr lang="tr-TR" smtClean="0"/>
              <a:pPr/>
              <a:t>01.04.2020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F97125-BF99-4C44-898C-5E514BC8F954}" type="slidenum">
              <a:rPr lang="tr-TR" smtClean="0"/>
              <a:pPr/>
              <a:t>‹#›</a:t>
            </a:fld>
            <a:endParaRPr lang="tr-TR"/>
          </a:p>
        </p:txBody>
      </p:sp>
    </p:spTree>
    <p:extLst>
      <p:ext uri="{BB962C8B-B14F-4D97-AF65-F5344CB8AC3E}">
        <p14:creationId xmlns:p14="http://schemas.microsoft.com/office/powerpoint/2010/main" val="3439201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94701ED-0EB8-4C6F-8E93-CBB7B3353B26}" type="datetimeFigureOut">
              <a:rPr lang="tr-TR" smtClean="0"/>
              <a:pPr/>
              <a:t>01.04.2020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5F97125-BF99-4C44-898C-5E514BC8F954}" type="slidenum">
              <a:rPr lang="tr-TR" smtClean="0"/>
              <a:pPr/>
              <a:t>‹#›</a:t>
            </a:fld>
            <a:endParaRPr lang="tr-TR"/>
          </a:p>
        </p:txBody>
      </p:sp>
    </p:spTree>
    <p:extLst>
      <p:ext uri="{BB962C8B-B14F-4D97-AF65-F5344CB8AC3E}">
        <p14:creationId xmlns:p14="http://schemas.microsoft.com/office/powerpoint/2010/main" val="781369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94701ED-0EB8-4C6F-8E93-CBB7B3353B26}" type="datetimeFigureOut">
              <a:rPr lang="tr-TR" smtClean="0"/>
              <a:pPr/>
              <a:t>01.04.2020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5F97125-BF99-4C44-898C-5E514BC8F954}" type="slidenum">
              <a:rPr lang="tr-TR" smtClean="0"/>
              <a:pPr/>
              <a:t>‹#›</a:t>
            </a:fld>
            <a:endParaRPr lang="tr-TR"/>
          </a:p>
        </p:txBody>
      </p:sp>
    </p:spTree>
    <p:extLst>
      <p:ext uri="{BB962C8B-B14F-4D97-AF65-F5344CB8AC3E}">
        <p14:creationId xmlns:p14="http://schemas.microsoft.com/office/powerpoint/2010/main" val="3189223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94701ED-0EB8-4C6F-8E93-CBB7B3353B26}" type="datetimeFigureOut">
              <a:rPr lang="tr-TR" smtClean="0"/>
              <a:pPr/>
              <a:t>01.04.2020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5F97125-BF99-4C44-898C-5E514BC8F954}" type="slidenum">
              <a:rPr lang="tr-TR" smtClean="0"/>
              <a:pPr/>
              <a:t>‹#›</a:t>
            </a:fld>
            <a:endParaRPr lang="tr-TR"/>
          </a:p>
        </p:txBody>
      </p:sp>
    </p:spTree>
    <p:extLst>
      <p:ext uri="{BB962C8B-B14F-4D97-AF65-F5344CB8AC3E}">
        <p14:creationId xmlns:p14="http://schemas.microsoft.com/office/powerpoint/2010/main" val="3407938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94701ED-0EB8-4C6F-8E93-CBB7B3353B26}" type="datetimeFigureOut">
              <a:rPr lang="tr-TR" smtClean="0"/>
              <a:pPr/>
              <a:t>01.04.2020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F97125-BF99-4C44-898C-5E514BC8F954}" type="slidenum">
              <a:rPr lang="tr-TR" smtClean="0"/>
              <a:pPr/>
              <a:t>‹#›</a:t>
            </a:fld>
            <a:endParaRPr lang="tr-TR"/>
          </a:p>
        </p:txBody>
      </p:sp>
    </p:spTree>
    <p:extLst>
      <p:ext uri="{BB962C8B-B14F-4D97-AF65-F5344CB8AC3E}">
        <p14:creationId xmlns:p14="http://schemas.microsoft.com/office/powerpoint/2010/main" val="3947886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94701ED-0EB8-4C6F-8E93-CBB7B3353B26}" type="datetimeFigureOut">
              <a:rPr lang="tr-TR" smtClean="0"/>
              <a:pPr/>
              <a:t>01.04.2020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F97125-BF99-4C44-898C-5E514BC8F954}" type="slidenum">
              <a:rPr lang="tr-TR" smtClean="0"/>
              <a:pPr/>
              <a:t>‹#›</a:t>
            </a:fld>
            <a:endParaRPr lang="tr-TR"/>
          </a:p>
        </p:txBody>
      </p:sp>
    </p:spTree>
    <p:extLst>
      <p:ext uri="{BB962C8B-B14F-4D97-AF65-F5344CB8AC3E}">
        <p14:creationId xmlns:p14="http://schemas.microsoft.com/office/powerpoint/2010/main" val="3600649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4701ED-0EB8-4C6F-8E93-CBB7B3353B26}" type="datetimeFigureOut">
              <a:rPr lang="tr-TR" smtClean="0"/>
              <a:pPr/>
              <a:t>01.04.2020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F97125-BF99-4C44-898C-5E514BC8F954}" type="slidenum">
              <a:rPr lang="tr-TR" smtClean="0"/>
              <a:pPr/>
              <a:t>‹#›</a:t>
            </a:fld>
            <a:endParaRPr lang="tr-TR"/>
          </a:p>
        </p:txBody>
      </p:sp>
    </p:spTree>
    <p:extLst>
      <p:ext uri="{BB962C8B-B14F-4D97-AF65-F5344CB8AC3E}">
        <p14:creationId xmlns:p14="http://schemas.microsoft.com/office/powerpoint/2010/main" val="27974558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12239" y="1855335"/>
            <a:ext cx="9144000" cy="2387600"/>
          </a:xfrm>
        </p:spPr>
        <p:txBody>
          <a:bodyPr>
            <a:normAutofit fontScale="90000"/>
          </a:bodyPr>
          <a:lstStyle/>
          <a:p>
            <a:r>
              <a:rPr lang="tr-TR" sz="6700" dirty="0" smtClean="0"/>
              <a:t>GERİATRİK SENDROMLAR</a:t>
            </a:r>
            <a:r>
              <a:rPr lang="tr-TR" dirty="0" smtClean="0"/>
              <a:t/>
            </a:r>
            <a:br>
              <a:rPr lang="tr-TR" dirty="0" smtClean="0"/>
            </a:br>
            <a:r>
              <a:rPr lang="tr-TR" dirty="0"/>
              <a:t/>
            </a:r>
            <a:br>
              <a:rPr lang="tr-TR" dirty="0"/>
            </a:br>
            <a:r>
              <a:rPr lang="tr-TR" sz="2700" dirty="0" smtClean="0"/>
              <a:t>Sık Görülen Geriatrik Sendromlar,Nedenleri,Tanı ve Tedavi Yöntemleri</a:t>
            </a:r>
            <a:endParaRPr lang="tr-TR" sz="2700" dirty="0"/>
          </a:p>
        </p:txBody>
      </p:sp>
    </p:spTree>
    <p:extLst>
      <p:ext uri="{BB962C8B-B14F-4D97-AF65-F5344CB8AC3E}">
        <p14:creationId xmlns:p14="http://schemas.microsoft.com/office/powerpoint/2010/main" val="21247052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6"/>
            <a:ext cx="10515600" cy="1737994"/>
          </a:xfrm>
        </p:spPr>
        <p:txBody>
          <a:bodyPr/>
          <a:lstStyle/>
          <a:p>
            <a:pPr algn="ctr"/>
            <a:r>
              <a:rPr lang="tr-TR" dirty="0" smtClean="0">
                <a:latin typeface="Arial Rounded MT Bold" pitchFamily="34" charset="0"/>
              </a:rPr>
              <a:t>MALNÜTRİSYON</a:t>
            </a:r>
            <a:endParaRPr lang="tr-TR" dirty="0">
              <a:latin typeface="Arial Rounded MT Bold" pitchFamily="34" charset="0"/>
            </a:endParaRPr>
          </a:p>
        </p:txBody>
      </p:sp>
      <p:sp>
        <p:nvSpPr>
          <p:cNvPr id="3" name="İçerik Yer Tutucusu 2"/>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5" name="4 İçerik Yer Tutucusu" descr="images.png"/>
          <p:cNvPicPr>
            <a:picLocks noGrp="1" noChangeAspect="1"/>
          </p:cNvPicPr>
          <p:nvPr>
            <p:ph idx="1"/>
          </p:nvPr>
        </p:nvPicPr>
        <p:blipFill>
          <a:blip r:embed="rId2" cstate="print"/>
          <a:stretch>
            <a:fillRect/>
          </a:stretch>
        </p:blipFill>
        <p:spPr>
          <a:xfrm>
            <a:off x="3657600" y="2028537"/>
            <a:ext cx="4111081" cy="2986148"/>
          </a:xfrm>
        </p:spPr>
      </p:pic>
      <p:sp>
        <p:nvSpPr>
          <p:cNvPr id="3" name="AutoShape 2" descr="bki sınırları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mn-lt"/>
              </a:rPr>
              <a:t>SARKOPENİ</a:t>
            </a:r>
            <a:endParaRPr lang="tr-TR" b="1" dirty="0">
              <a:latin typeface="+mn-lt"/>
            </a:endParaRPr>
          </a:p>
        </p:txBody>
      </p:sp>
      <p:sp>
        <p:nvSpPr>
          <p:cNvPr id="3" name="2 İçerik Yer Tutucusu"/>
          <p:cNvSpPr>
            <a:spLocks noGrp="1"/>
          </p:cNvSpPr>
          <p:nvPr>
            <p:ph idx="1"/>
          </p:nvPr>
        </p:nvSpPr>
        <p:spPr/>
        <p:txBody>
          <a:bodyPr/>
          <a:lstStyle/>
          <a:p>
            <a:r>
              <a:rPr lang="tr-TR" dirty="0" smtClean="0"/>
              <a:t>Kas kaybı</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Tedavi ve Önleme </a:t>
            </a:r>
            <a:endParaRPr lang="tr-TR" dirty="0"/>
          </a:p>
        </p:txBody>
      </p:sp>
      <p:sp>
        <p:nvSpPr>
          <p:cNvPr id="3" name="2 İçerik Yer Tutucusu"/>
          <p:cNvSpPr>
            <a:spLocks noGrp="1"/>
          </p:cNvSpPr>
          <p:nvPr>
            <p:ph idx="1"/>
          </p:nvPr>
        </p:nvSpPr>
        <p:spPr/>
        <p:txBody>
          <a:bodyPr/>
          <a:lstStyle/>
          <a:p>
            <a:pPr>
              <a:buFont typeface="Wingdings" pitchFamily="2" charset="2"/>
              <a:buChar char="v"/>
            </a:pPr>
            <a:r>
              <a:rPr lang="tr-TR" sz="3600" dirty="0" smtClean="0"/>
              <a:t>Egzersiz</a:t>
            </a:r>
          </a:p>
          <a:p>
            <a:pPr>
              <a:buFont typeface="Wingdings" pitchFamily="2" charset="2"/>
              <a:buChar char="v"/>
            </a:pPr>
            <a:r>
              <a:rPr lang="tr-TR" sz="3600" dirty="0" smtClean="0"/>
              <a:t>Beslenme desteği</a:t>
            </a:r>
          </a:p>
          <a:p>
            <a:pPr>
              <a:buFont typeface="Wingdings" pitchFamily="2" charset="2"/>
              <a:buChar char="v"/>
            </a:pPr>
            <a:r>
              <a:rPr lang="tr-TR" sz="3600" dirty="0" smtClean="0"/>
              <a:t>Hormonel tedaviler</a:t>
            </a:r>
          </a:p>
          <a:p>
            <a:pPr>
              <a:buFont typeface="Wingdings" pitchFamily="2" charset="2"/>
              <a:buChar char="v"/>
            </a:pP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mn-lt"/>
              </a:rPr>
              <a:t>POLİFARMASİ</a:t>
            </a:r>
            <a:endParaRPr lang="tr-TR" b="1" dirty="0">
              <a:latin typeface="+mn-lt"/>
            </a:endParaRPr>
          </a:p>
        </p:txBody>
      </p:sp>
      <p:sp>
        <p:nvSpPr>
          <p:cNvPr id="3" name="İçerik Yer Tutucusu 2"/>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latin typeface="+mn-lt"/>
              </a:rPr>
              <a:t>İNKONTİNANS</a:t>
            </a:r>
            <a:endParaRPr lang="tr-TR" b="1" dirty="0">
              <a:latin typeface="+mn-lt"/>
            </a:endParaRPr>
          </a:p>
        </p:txBody>
      </p:sp>
      <p:sp>
        <p:nvSpPr>
          <p:cNvPr id="3" name="2 İçerik Yer Tutucusu"/>
          <p:cNvSpPr>
            <a:spLocks noGrp="1"/>
          </p:cNvSpPr>
          <p:nvPr>
            <p:ph idx="1"/>
          </p:nvPr>
        </p:nvSpPr>
        <p:spPr>
          <a:ln>
            <a:solidFill>
              <a:schemeClr val="bg1"/>
            </a:solidFill>
          </a:ln>
        </p:spPr>
        <p:txBody>
          <a:bodyPr/>
          <a:lstStyle/>
          <a:p>
            <a:pPr algn="just"/>
            <a:endParaRPr lang="tr-TR" dirty="0" smtClean="0"/>
          </a:p>
          <a:p>
            <a:pPr algn="just"/>
            <a:r>
              <a:rPr lang="tr-TR" dirty="0" smtClean="0"/>
              <a:t>İki çeşidi vardır;</a:t>
            </a:r>
          </a:p>
          <a:p>
            <a:pPr marL="0" indent="0" algn="just">
              <a:buNone/>
            </a:pPr>
            <a:endParaRPr lang="tr-TR" dirty="0" smtClean="0"/>
          </a:p>
          <a:p>
            <a:pPr algn="just">
              <a:buFont typeface="Wingdings" pitchFamily="2" charset="2"/>
              <a:buChar char="Ø"/>
            </a:pPr>
            <a:r>
              <a:rPr lang="tr-TR" dirty="0" smtClean="0"/>
              <a:t>Üriner İnkontinans: Hem sosyal hem de tıbbi sorunlara yol açacak sıklık ve miktarda olan, aynı zamanda objektif olarak ortaya konabilen istem dışı idrar kaçırmaya üriner inkontinans (Üİ) denilir.</a:t>
            </a:r>
          </a:p>
          <a:p>
            <a:pPr algn="just">
              <a:buNone/>
            </a:pPr>
            <a:endParaRPr lang="tr-TR" dirty="0" smtClean="0"/>
          </a:p>
          <a:p>
            <a:pPr algn="just">
              <a:buFont typeface="Wingdings" pitchFamily="2" charset="2"/>
              <a:buChar char="Ø"/>
            </a:pPr>
            <a:r>
              <a:rPr lang="tr-TR" dirty="0" smtClean="0"/>
              <a:t> Fekal İnkontinans: Bağırsak hareketi üzerindeki kontrol kaybıdır ve anüs boyunca gaz veya feçes sızmasına neden olur.</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Üriner İnkontinans Tipleri</a:t>
            </a:r>
            <a:endParaRPr lang="tr-TR" b="1" dirty="0"/>
          </a:p>
        </p:txBody>
      </p:sp>
      <p:sp>
        <p:nvSpPr>
          <p:cNvPr id="6" name="5 Metin kutusu"/>
          <p:cNvSpPr txBox="1"/>
          <p:nvPr/>
        </p:nvSpPr>
        <p:spPr>
          <a:xfrm>
            <a:off x="862149" y="1972491"/>
            <a:ext cx="5408023" cy="2954655"/>
          </a:xfrm>
          <a:prstGeom prst="rect">
            <a:avLst/>
          </a:prstGeom>
          <a:noFill/>
        </p:spPr>
        <p:txBody>
          <a:bodyPr wrap="square" rtlCol="0">
            <a:spAutoFit/>
          </a:bodyPr>
          <a:lstStyle/>
          <a:p>
            <a:pPr>
              <a:buFont typeface="Wingdings" pitchFamily="2" charset="2"/>
              <a:buChar char="§"/>
            </a:pPr>
            <a:r>
              <a:rPr lang="tr-TR" dirty="0" smtClean="0"/>
              <a:t> </a:t>
            </a:r>
            <a:r>
              <a:rPr lang="tr-TR" sz="2800" dirty="0" smtClean="0"/>
              <a:t>Urge (Sıkışma Tipi) İnkontinans</a:t>
            </a:r>
          </a:p>
          <a:p>
            <a:pPr>
              <a:buFont typeface="Wingdings" pitchFamily="2" charset="2"/>
              <a:buChar char="§"/>
            </a:pPr>
            <a:r>
              <a:rPr lang="tr-TR" sz="2800" dirty="0" smtClean="0"/>
              <a:t> Stres İnkontinans</a:t>
            </a:r>
          </a:p>
          <a:p>
            <a:pPr>
              <a:buFont typeface="Wingdings" pitchFamily="2" charset="2"/>
              <a:buChar char="§"/>
            </a:pPr>
            <a:r>
              <a:rPr lang="tr-TR" sz="2800" dirty="0" smtClean="0"/>
              <a:t> Overflow (Taşma Tipi) İnkontinans</a:t>
            </a:r>
          </a:p>
          <a:p>
            <a:pPr>
              <a:buFont typeface="Wingdings" pitchFamily="2" charset="2"/>
              <a:buChar char="§"/>
            </a:pPr>
            <a:r>
              <a:rPr lang="tr-TR" sz="2800" dirty="0" smtClean="0"/>
              <a:t> Fonksiyonel Üriner İnkontinans</a:t>
            </a:r>
          </a:p>
          <a:p>
            <a:pPr>
              <a:buFont typeface="Wingdings" pitchFamily="2" charset="2"/>
              <a:buChar char="§"/>
            </a:pPr>
            <a:r>
              <a:rPr lang="tr-TR" sz="2800" dirty="0" smtClean="0"/>
              <a:t> Miks Üriner İnkontinans</a:t>
            </a:r>
          </a:p>
          <a:p>
            <a:pPr>
              <a:buFont typeface="Wingdings" pitchFamily="2" charset="2"/>
              <a:buChar char="§"/>
            </a:pPr>
            <a:r>
              <a:rPr lang="tr-TR" sz="2800" dirty="0" smtClean="0"/>
              <a:t> Geçici Üriner  İnkontinans </a:t>
            </a:r>
          </a:p>
          <a:p>
            <a:endParaRPr lang="tr-TR" dirty="0"/>
          </a:p>
        </p:txBody>
      </p:sp>
      <p:sp>
        <p:nvSpPr>
          <p:cNvPr id="3" name="İçerik Yer Tutucusu 2"/>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dirty="0" smtClean="0"/>
              <a:t> TEDAVİ</a:t>
            </a:r>
            <a:endParaRPr lang="tr-TR" dirty="0"/>
          </a:p>
        </p:txBody>
      </p:sp>
      <p:sp>
        <p:nvSpPr>
          <p:cNvPr id="3" name="İçerik Yer Tutucusu 2"/>
          <p:cNvSpPr>
            <a:spLocks noGrp="1"/>
          </p:cNvSpPr>
          <p:nvPr>
            <p:ph idx="1"/>
          </p:nvPr>
        </p:nvSpPr>
        <p:spPr>
          <a:xfrm>
            <a:off x="114300" y="1914525"/>
            <a:ext cx="10515600" cy="4351338"/>
          </a:xfrm>
        </p:spPr>
        <p:txBody>
          <a:bodyPr/>
          <a:lstStyle/>
          <a:p>
            <a:pPr lvl="1" algn="just">
              <a:buFont typeface="Wingdings" panose="05000000000000000000" pitchFamily="2" charset="2"/>
              <a:buChar char="v"/>
            </a:pPr>
            <a:r>
              <a:rPr lang="tr-TR" dirty="0" smtClean="0"/>
              <a:t>Konservatif (Koruyucu) Yaklaşımlar</a:t>
            </a:r>
          </a:p>
          <a:p>
            <a:pPr lvl="1" algn="just"/>
            <a:r>
              <a:rPr lang="tr-TR" dirty="0" smtClean="0"/>
              <a:t>Kegel egzersizi</a:t>
            </a:r>
          </a:p>
          <a:p>
            <a:pPr lvl="1" algn="just"/>
            <a:r>
              <a:rPr lang="tr-TR" dirty="0" smtClean="0"/>
              <a:t>Diyet programı</a:t>
            </a:r>
          </a:p>
          <a:p>
            <a:pPr lvl="1" algn="just"/>
            <a:endParaRPr lang="tr-TR" dirty="0" smtClean="0"/>
          </a:p>
          <a:p>
            <a:pPr lvl="1" algn="just">
              <a:buFont typeface="Wingdings" panose="05000000000000000000" pitchFamily="2" charset="2"/>
              <a:buChar char="v"/>
            </a:pPr>
            <a:r>
              <a:rPr lang="tr-TR" dirty="0" smtClean="0"/>
              <a:t>İlaç Tedavisi</a:t>
            </a:r>
          </a:p>
        </p:txBody>
      </p:sp>
    </p:spTree>
    <p:extLst>
      <p:ext uri="{BB962C8B-B14F-4D97-AF65-F5344CB8AC3E}">
        <p14:creationId xmlns:p14="http://schemas.microsoft.com/office/powerpoint/2010/main" val="1233842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25583" y="730885"/>
            <a:ext cx="10515600" cy="1325563"/>
          </a:xfrm>
        </p:spPr>
        <p:txBody>
          <a:bodyPr>
            <a:normAutofit/>
          </a:bodyPr>
          <a:lstStyle/>
          <a:p>
            <a:pPr marL="857250" indent="-857250" algn="ctr"/>
            <a:r>
              <a:rPr lang="tr-TR" b="1" dirty="0" smtClean="0">
                <a:latin typeface="+mn-lt"/>
              </a:rPr>
              <a:t>DÜŞME</a:t>
            </a:r>
            <a:endParaRPr lang="tr-TR" b="1" dirty="0">
              <a:latin typeface="+mn-lt"/>
            </a:endParaRPr>
          </a:p>
        </p:txBody>
      </p:sp>
      <p:sp>
        <p:nvSpPr>
          <p:cNvPr id="3" name="2 İçerik Yer Tutucusu"/>
          <p:cNvSpPr>
            <a:spLocks noGrp="1"/>
          </p:cNvSpPr>
          <p:nvPr>
            <p:ph idx="1"/>
          </p:nvPr>
        </p:nvSpPr>
        <p:spPr>
          <a:xfrm>
            <a:off x="2308860" y="2215197"/>
            <a:ext cx="8149045" cy="4351338"/>
          </a:xfrm>
        </p:spPr>
        <p:txBody>
          <a:bodyPr/>
          <a:lstStyle/>
          <a:p>
            <a:pPr algn="just">
              <a:buNone/>
            </a:pPr>
            <a:r>
              <a:rPr lang="tr-TR" sz="3200" dirty="0" smtClean="0"/>
              <a:t>  Düşmeler, bir kişinin yanlışlıkla yerde ya da bulunduğu seviyeden daha alt seviyede hareketsiz hale gelmesi olarak tanımlanır.(</a:t>
            </a:r>
            <a:r>
              <a:rPr lang="tr-TR" sz="3200" dirty="0" smtClean="0"/>
              <a:t>WHO,2007, </a:t>
            </a:r>
            <a:r>
              <a:rPr lang="tr-TR" sz="3200" dirty="0" err="1" smtClean="0"/>
              <a:t>akt</a:t>
            </a:r>
            <a:r>
              <a:rPr lang="tr-TR" sz="3200" dirty="0" smtClean="0"/>
              <a:t>. Cengiz, 2018)</a:t>
            </a:r>
            <a:endParaRPr lang="tr-TR" sz="32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DÜŞME RİSK FAKTÖRLERİ</a:t>
            </a:r>
            <a:endParaRPr lang="tr-TR" dirty="0"/>
          </a:p>
        </p:txBody>
      </p:sp>
      <p:sp>
        <p:nvSpPr>
          <p:cNvPr id="3" name="Metin kutusu 2"/>
          <p:cNvSpPr txBox="1"/>
          <p:nvPr/>
        </p:nvSpPr>
        <p:spPr>
          <a:xfrm>
            <a:off x="596900" y="1843088"/>
            <a:ext cx="5410200" cy="5386090"/>
          </a:xfrm>
          <a:prstGeom prst="rect">
            <a:avLst/>
          </a:prstGeom>
          <a:noFill/>
        </p:spPr>
        <p:txBody>
          <a:bodyPr wrap="square" rtlCol="0">
            <a:spAutoFit/>
          </a:bodyPr>
          <a:lstStyle/>
          <a:p>
            <a:pPr marL="285750" indent="-285750">
              <a:buFont typeface="Wingdings" panose="05000000000000000000" pitchFamily="2" charset="2"/>
              <a:buChar char="ü"/>
            </a:pPr>
            <a:r>
              <a:rPr lang="tr-TR" sz="2800" dirty="0" smtClean="0"/>
              <a:t>Yürüme bozukluğu</a:t>
            </a:r>
          </a:p>
          <a:p>
            <a:pPr marL="285750" indent="-285750">
              <a:buFont typeface="Wingdings" panose="05000000000000000000" pitchFamily="2" charset="2"/>
              <a:buChar char="ü"/>
            </a:pPr>
            <a:r>
              <a:rPr lang="tr-TR" sz="2800" dirty="0" smtClean="0"/>
              <a:t>Denge sorunu</a:t>
            </a:r>
          </a:p>
          <a:p>
            <a:pPr marL="285750" indent="-285750">
              <a:buFont typeface="Wingdings" panose="05000000000000000000" pitchFamily="2" charset="2"/>
              <a:buChar char="ü"/>
            </a:pPr>
            <a:r>
              <a:rPr lang="tr-TR" sz="2800" dirty="0" smtClean="0"/>
              <a:t>Kas güçsüzlüğü</a:t>
            </a:r>
          </a:p>
          <a:p>
            <a:pPr marL="285750" indent="-285750">
              <a:buFont typeface="Wingdings" panose="05000000000000000000" pitchFamily="2" charset="2"/>
              <a:buChar char="ü"/>
            </a:pPr>
            <a:r>
              <a:rPr lang="tr-TR" sz="2800" dirty="0" smtClean="0"/>
              <a:t>Yürüme desteği kullanma</a:t>
            </a:r>
          </a:p>
          <a:p>
            <a:pPr marL="285750" indent="-285750">
              <a:buFont typeface="Wingdings" panose="05000000000000000000" pitchFamily="2" charset="2"/>
              <a:buChar char="ü"/>
            </a:pPr>
            <a:r>
              <a:rPr lang="tr-TR" sz="2800" dirty="0" smtClean="0"/>
              <a:t>Görme kusuru</a:t>
            </a:r>
          </a:p>
          <a:p>
            <a:pPr marL="285750" indent="-285750">
              <a:buFont typeface="Wingdings" panose="05000000000000000000" pitchFamily="2" charset="2"/>
              <a:buChar char="ü"/>
            </a:pPr>
            <a:r>
              <a:rPr lang="tr-TR" sz="2800" dirty="0" smtClean="0"/>
              <a:t>Kadın cinsiyeti</a:t>
            </a:r>
          </a:p>
          <a:p>
            <a:pPr marL="285750" indent="-285750">
              <a:buFont typeface="Wingdings" panose="05000000000000000000" pitchFamily="2" charset="2"/>
              <a:buChar char="ü"/>
            </a:pPr>
            <a:r>
              <a:rPr lang="tr-TR" sz="2800" dirty="0" smtClean="0"/>
              <a:t>İnme geçirmiş olmak</a:t>
            </a:r>
          </a:p>
          <a:p>
            <a:pPr marL="285750" indent="-285750">
              <a:buFont typeface="Wingdings" panose="05000000000000000000" pitchFamily="2" charset="2"/>
              <a:buChar char="ü"/>
            </a:pPr>
            <a:r>
              <a:rPr lang="tr-TR" sz="2800" dirty="0" smtClean="0"/>
              <a:t>Baş dönmesi</a:t>
            </a:r>
          </a:p>
          <a:p>
            <a:pPr marL="285750" indent="-285750">
              <a:buFont typeface="Wingdings" panose="05000000000000000000" pitchFamily="2" charset="2"/>
              <a:buChar char="ü"/>
            </a:pPr>
            <a:r>
              <a:rPr lang="tr-TR" sz="2800" dirty="0" smtClean="0"/>
              <a:t>Anemi</a:t>
            </a:r>
          </a:p>
          <a:p>
            <a:pPr marL="285750" indent="-285750">
              <a:buFont typeface="Wingdings" panose="05000000000000000000" pitchFamily="2" charset="2"/>
              <a:buChar char="ü"/>
            </a:pPr>
            <a:r>
              <a:rPr lang="tr-TR" sz="2800" dirty="0" smtClean="0"/>
              <a:t>Ortostatik hipotansiyon</a:t>
            </a:r>
          </a:p>
          <a:p>
            <a:pPr marL="285750" indent="-285750">
              <a:buFont typeface="Wingdings" panose="05000000000000000000" pitchFamily="2" charset="2"/>
              <a:buChar char="ü"/>
            </a:pPr>
            <a:r>
              <a:rPr lang="tr-TR" sz="2800" dirty="0" smtClean="0"/>
              <a:t>Bilişsel bozukluk</a:t>
            </a:r>
          </a:p>
          <a:p>
            <a:pPr marL="285750" indent="-285750">
              <a:buFont typeface="Wingdings" panose="05000000000000000000" pitchFamily="2" charset="2"/>
              <a:buChar char="ü"/>
            </a:pPr>
            <a:endParaRPr lang="tr-TR" dirty="0" smtClean="0"/>
          </a:p>
          <a:p>
            <a:endParaRPr lang="tr-TR" dirty="0"/>
          </a:p>
        </p:txBody>
      </p:sp>
      <p:sp>
        <p:nvSpPr>
          <p:cNvPr id="5" name="İçerik Yer Tutucusu 4"/>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latin typeface="Andalus" panose="02020603050405020304" pitchFamily="18" charset="-78"/>
                <a:cs typeface="Andalus" panose="02020603050405020304" pitchFamily="18" charset="-78"/>
              </a:rPr>
              <a:t>HASTALIK VE SAĞLIK NEDİR?</a:t>
            </a:r>
            <a:endParaRPr lang="tr-TR" b="1" dirty="0">
              <a:solidFill>
                <a:srgbClr val="FF0000"/>
              </a:solidFill>
              <a:latin typeface="Andalus" panose="02020603050405020304" pitchFamily="18" charset="-78"/>
              <a:cs typeface="Andalus" panose="02020603050405020304" pitchFamily="18" charset="-78"/>
            </a:endParaRPr>
          </a:p>
        </p:txBody>
      </p:sp>
      <p:sp>
        <p:nvSpPr>
          <p:cNvPr id="3" name="İçerik Yer Tutucusu 2"/>
          <p:cNvSpPr>
            <a:spLocks noGrp="1"/>
          </p:cNvSpPr>
          <p:nvPr>
            <p:ph idx="1"/>
          </p:nvPr>
        </p:nvSpPr>
        <p:spPr>
          <a:xfrm>
            <a:off x="444500" y="1851025"/>
            <a:ext cx="10515600" cy="4351338"/>
          </a:xfrm>
        </p:spPr>
        <p:txBody>
          <a:bodyPr>
            <a:normAutofit/>
          </a:bodyPr>
          <a:lstStyle/>
          <a:p>
            <a:pPr algn="just"/>
            <a:r>
              <a:rPr lang="tr-TR" sz="4000" dirty="0" smtClean="0"/>
              <a:t>Dünya Sağlık Örgütü sağlığı (1974); “yalnızca hastalık ve sakatlığın olmayışı değil, fiziksel, mental ve sosyal yönden tam bir iyilik halidir” diye tanımlamıştır. </a:t>
            </a:r>
            <a:r>
              <a:rPr lang="tr-TR" sz="4000" dirty="0" smtClean="0"/>
              <a:t>İyilik hali, erkek veya kadın tarafından birey olarak, kendi değer ve inanışlarına göre farklı tanımlanır (</a:t>
            </a:r>
            <a:r>
              <a:rPr lang="tr-TR" sz="4000" dirty="0" err="1" smtClean="0"/>
              <a:t>Boysol</a:t>
            </a:r>
            <a:r>
              <a:rPr lang="tr-TR" sz="4000" dirty="0" smtClean="0"/>
              <a:t> ve   Sevil,2006 ).</a:t>
            </a:r>
            <a:endParaRPr lang="tr-TR" sz="4000" dirty="0"/>
          </a:p>
        </p:txBody>
      </p:sp>
    </p:spTree>
    <p:extLst>
      <p:ext uri="{BB962C8B-B14F-4D97-AF65-F5344CB8AC3E}">
        <p14:creationId xmlns:p14="http://schemas.microsoft.com/office/powerpoint/2010/main" val="23072538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latin typeface="Arial Rounded MT Bold" pitchFamily="34" charset="0"/>
              </a:rPr>
              <a:t>BASI ÜLSERİ</a:t>
            </a:r>
            <a:endParaRPr lang="tr-TR" dirty="0">
              <a:latin typeface="Arial Rounded MT Bold" pitchFamily="34" charset="0"/>
            </a:endParaRPr>
          </a:p>
        </p:txBody>
      </p:sp>
      <p:sp>
        <p:nvSpPr>
          <p:cNvPr id="3" name="2 İçerik Yer Tutucusu"/>
          <p:cNvSpPr>
            <a:spLocks noGrp="1"/>
          </p:cNvSpPr>
          <p:nvPr>
            <p:ph idx="1"/>
          </p:nvPr>
        </p:nvSpPr>
        <p:spPr/>
        <p:txBody>
          <a:bodyPr>
            <a:normAutofit/>
          </a:bodyPr>
          <a:lstStyle/>
          <a:p>
            <a:pPr algn="just"/>
            <a:r>
              <a:rPr lang="tr-TR" sz="3200" dirty="0" smtClean="0"/>
              <a:t>Deri ve ya altında özellikle kemik çıkıntılarının olduğu dokularda maruz kalınan uzun süreli basınçla birlikte yırtılma ve sürtünmenin de eşlik etmesi sonucunda deri kanlanmasının azalması ve bozulması ile neticelenen yumuşak doku hasarına verilen isimdir </a:t>
            </a:r>
            <a:r>
              <a:rPr lang="tr-TR" sz="3200" dirty="0" smtClean="0"/>
              <a:t>(NPUAP,1989; </a:t>
            </a:r>
            <a:r>
              <a:rPr lang="tr-TR" sz="3200" dirty="0" err="1" smtClean="0"/>
              <a:t>akt</a:t>
            </a:r>
            <a:r>
              <a:rPr lang="tr-TR" sz="3200" dirty="0" smtClean="0"/>
              <a:t>. Öztürk, 2018).</a:t>
            </a:r>
            <a:endParaRPr lang="tr-TR" sz="32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RİSK FAKTÖRLERİ</a:t>
            </a:r>
            <a:endParaRPr lang="tr-TR" dirty="0"/>
          </a:p>
        </p:txBody>
      </p:sp>
      <p:sp>
        <p:nvSpPr>
          <p:cNvPr id="3" name="İçerik Yer Tutucusu 2"/>
          <p:cNvSpPr>
            <a:spLocks noGrp="1"/>
          </p:cNvSpPr>
          <p:nvPr>
            <p:ph idx="1"/>
          </p:nvPr>
        </p:nvSpPr>
        <p:spPr/>
        <p:txBody>
          <a:bodyPr/>
          <a:lstStyle/>
          <a:p>
            <a:r>
              <a:rPr lang="tr-TR" dirty="0" smtClean="0"/>
              <a:t>Basınç</a:t>
            </a:r>
          </a:p>
          <a:p>
            <a:r>
              <a:rPr lang="tr-TR" dirty="0" smtClean="0"/>
              <a:t>Makaslama etkisi</a:t>
            </a:r>
          </a:p>
          <a:p>
            <a:r>
              <a:rPr lang="tr-TR" dirty="0" smtClean="0"/>
              <a:t>Sürtünme</a:t>
            </a:r>
          </a:p>
          <a:p>
            <a:r>
              <a:rPr lang="tr-TR" dirty="0" smtClean="0"/>
              <a:t>Nem</a:t>
            </a:r>
          </a:p>
          <a:p>
            <a:endParaRPr lang="tr-TR" dirty="0"/>
          </a:p>
        </p:txBody>
      </p:sp>
    </p:spTree>
    <p:extLst>
      <p:ext uri="{BB962C8B-B14F-4D97-AF65-F5344CB8AC3E}">
        <p14:creationId xmlns:p14="http://schemas.microsoft.com/office/powerpoint/2010/main" val="18105420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 </a:t>
            </a:r>
            <a:endParaRPr lang="tr-TR" dirty="0"/>
          </a:p>
        </p:txBody>
      </p:sp>
      <p:sp>
        <p:nvSpPr>
          <p:cNvPr id="3" name="İçerik Yer Tutucusu 2"/>
          <p:cNvSpPr>
            <a:spLocks noGrp="1"/>
          </p:cNvSpPr>
          <p:nvPr>
            <p:ph idx="1"/>
          </p:nvPr>
        </p:nvSpPr>
        <p:spPr/>
        <p:txBody>
          <a:bodyPr>
            <a:normAutofit fontScale="70000" lnSpcReduction="20000"/>
          </a:bodyPr>
          <a:lstStyle/>
          <a:p>
            <a:pPr algn="just"/>
            <a:endParaRPr lang="tr-TR" dirty="0"/>
          </a:p>
          <a:p>
            <a:pPr algn="just"/>
            <a:r>
              <a:rPr lang="tr-TR" dirty="0"/>
              <a:t>Akın, S.  ve Özer, F. (2018), «Kırılgan Yaşlı», E. </a:t>
            </a:r>
            <a:r>
              <a:rPr lang="tr-TR" dirty="0" err="1"/>
              <a:t>Özmete</a:t>
            </a:r>
            <a:r>
              <a:rPr lang="tr-TR" dirty="0"/>
              <a:t>&amp; S. Aras (Ed.) Yaşlıda Sık Görülen Durumlar-1 </a:t>
            </a:r>
            <a:r>
              <a:rPr lang="tr-TR" dirty="0" err="1"/>
              <a:t>Geriatrik</a:t>
            </a:r>
            <a:r>
              <a:rPr lang="tr-TR" dirty="0"/>
              <a:t> Sendromlar, s. 58-65, Hedef CS Basın Yayın, Ankara.</a:t>
            </a:r>
          </a:p>
          <a:p>
            <a:pPr algn="just"/>
            <a:r>
              <a:rPr lang="tr-TR" dirty="0" err="1" smtClean="0"/>
              <a:t>Bolsoy</a:t>
            </a:r>
            <a:r>
              <a:rPr lang="tr-TR" dirty="0"/>
              <a:t>, N., &amp; Sevil, Ü. (2006). </a:t>
            </a:r>
            <a:r>
              <a:rPr lang="tr-TR" dirty="0" smtClean="0"/>
              <a:t>Sağlık-hastalık Ve Kültür Etkileşimi.</a:t>
            </a:r>
            <a:r>
              <a:rPr lang="tr-TR" dirty="0"/>
              <a:t> </a:t>
            </a:r>
            <a:r>
              <a:rPr lang="tr-TR" i="1" dirty="0"/>
              <a:t>Anadolu Hemşirelik ve Sağlık Bilimleri Dergisi</a:t>
            </a:r>
            <a:r>
              <a:rPr lang="tr-TR" dirty="0"/>
              <a:t>, </a:t>
            </a:r>
            <a:r>
              <a:rPr lang="tr-TR" i="1" dirty="0"/>
              <a:t>9</a:t>
            </a:r>
            <a:r>
              <a:rPr lang="tr-TR" dirty="0"/>
              <a:t>(3), 78-87</a:t>
            </a:r>
            <a:r>
              <a:rPr lang="tr-TR" dirty="0" smtClean="0"/>
              <a:t>.</a:t>
            </a:r>
          </a:p>
          <a:p>
            <a:pPr algn="just"/>
            <a:r>
              <a:rPr lang="tr-TR" dirty="0"/>
              <a:t>Cengiz, Ö. (2018). «Düşmeler»., E. </a:t>
            </a:r>
            <a:r>
              <a:rPr lang="tr-TR" dirty="0" err="1"/>
              <a:t>Özmete</a:t>
            </a:r>
            <a:r>
              <a:rPr lang="tr-TR" dirty="0"/>
              <a:t>&amp; S. Aras (Ed.) Yaşlıda Sık Görülen Durumlar-1 </a:t>
            </a:r>
            <a:r>
              <a:rPr lang="tr-TR" dirty="0" err="1"/>
              <a:t>Geriatrik</a:t>
            </a:r>
            <a:r>
              <a:rPr lang="tr-TR" dirty="0"/>
              <a:t> Sendromlar, s. 156-162, Hedef CS Basın Yayın, Ankara.</a:t>
            </a:r>
          </a:p>
          <a:p>
            <a:pPr algn="just"/>
            <a:r>
              <a:rPr lang="tr-TR" dirty="0" err="1" smtClean="0"/>
              <a:t>Datlı</a:t>
            </a:r>
            <a:r>
              <a:rPr lang="tr-TR" dirty="0" smtClean="0"/>
              <a:t> </a:t>
            </a:r>
            <a:r>
              <a:rPr lang="tr-TR" dirty="0" err="1" smtClean="0"/>
              <a:t>Yakaryılmaz</a:t>
            </a:r>
            <a:r>
              <a:rPr lang="tr-TR" dirty="0" smtClean="0"/>
              <a:t>, F.  </a:t>
            </a:r>
            <a:r>
              <a:rPr lang="tr-TR" dirty="0"/>
              <a:t>ve </a:t>
            </a:r>
            <a:r>
              <a:rPr lang="tr-TR" dirty="0" smtClean="0"/>
              <a:t>Öztürk, Z.</a:t>
            </a:r>
            <a:r>
              <a:rPr lang="tr-TR" dirty="0" smtClean="0">
                <a:solidFill>
                  <a:prstClr val="black"/>
                </a:solidFill>
              </a:rPr>
              <a:t>(2018</a:t>
            </a:r>
            <a:r>
              <a:rPr lang="tr-TR" dirty="0">
                <a:solidFill>
                  <a:prstClr val="black"/>
                </a:solidFill>
              </a:rPr>
              <a:t>), </a:t>
            </a:r>
            <a:r>
              <a:rPr lang="tr-TR" i="1" dirty="0" smtClean="0">
                <a:solidFill>
                  <a:prstClr val="black"/>
                </a:solidFill>
              </a:rPr>
              <a:t>«Ağrı»</a:t>
            </a:r>
            <a:r>
              <a:rPr lang="tr-TR" dirty="0" smtClean="0">
                <a:solidFill>
                  <a:prstClr val="black"/>
                </a:solidFill>
              </a:rPr>
              <a:t>, </a:t>
            </a:r>
            <a:r>
              <a:rPr lang="tr-TR" dirty="0">
                <a:solidFill>
                  <a:prstClr val="black"/>
                </a:solidFill>
              </a:rPr>
              <a:t>E. </a:t>
            </a:r>
            <a:r>
              <a:rPr lang="tr-TR" dirty="0" err="1">
                <a:solidFill>
                  <a:prstClr val="black"/>
                </a:solidFill>
              </a:rPr>
              <a:t>Özmete</a:t>
            </a:r>
            <a:r>
              <a:rPr lang="tr-TR" dirty="0">
                <a:solidFill>
                  <a:prstClr val="black"/>
                </a:solidFill>
              </a:rPr>
              <a:t>&amp; </a:t>
            </a:r>
            <a:r>
              <a:rPr lang="tr-TR" dirty="0" smtClean="0">
                <a:solidFill>
                  <a:prstClr val="black"/>
                </a:solidFill>
              </a:rPr>
              <a:t>S. Aras (Ed</a:t>
            </a:r>
            <a:r>
              <a:rPr lang="tr-TR" dirty="0">
                <a:solidFill>
                  <a:prstClr val="black"/>
                </a:solidFill>
              </a:rPr>
              <a:t>.) </a:t>
            </a:r>
            <a:r>
              <a:rPr lang="tr-TR" dirty="0" smtClean="0">
                <a:solidFill>
                  <a:prstClr val="black"/>
                </a:solidFill>
              </a:rPr>
              <a:t>Yaşlıda Sık Görülen Durumlar-1 </a:t>
            </a:r>
            <a:r>
              <a:rPr lang="tr-TR" dirty="0" err="1" smtClean="0">
                <a:solidFill>
                  <a:prstClr val="black"/>
                </a:solidFill>
              </a:rPr>
              <a:t>Geriatrik</a:t>
            </a:r>
            <a:r>
              <a:rPr lang="tr-TR" dirty="0" smtClean="0">
                <a:solidFill>
                  <a:prstClr val="black"/>
                </a:solidFill>
              </a:rPr>
              <a:t> Sendromlar, </a:t>
            </a:r>
            <a:r>
              <a:rPr lang="tr-TR" dirty="0">
                <a:solidFill>
                  <a:prstClr val="black"/>
                </a:solidFill>
              </a:rPr>
              <a:t>s. </a:t>
            </a:r>
            <a:r>
              <a:rPr lang="tr-TR" dirty="0" smtClean="0">
                <a:solidFill>
                  <a:prstClr val="black"/>
                </a:solidFill>
              </a:rPr>
              <a:t>12-28, </a:t>
            </a:r>
            <a:r>
              <a:rPr lang="tr-TR" dirty="0">
                <a:solidFill>
                  <a:prstClr val="black"/>
                </a:solidFill>
              </a:rPr>
              <a:t>Hedef CS Basın Yayın, Ankara</a:t>
            </a:r>
            <a:r>
              <a:rPr lang="tr-TR" dirty="0" smtClean="0">
                <a:solidFill>
                  <a:prstClr val="black"/>
                </a:solidFill>
              </a:rPr>
              <a:t>.</a:t>
            </a:r>
          </a:p>
          <a:p>
            <a:pPr lvl="0"/>
            <a:r>
              <a:rPr lang="tr-TR" dirty="0" err="1" smtClean="0"/>
              <a:t>Kızılarslanoğlu</a:t>
            </a:r>
            <a:r>
              <a:rPr lang="tr-TR" dirty="0" smtClean="0"/>
              <a:t> , M. ve Göker, B. (2018</a:t>
            </a:r>
            <a:r>
              <a:rPr lang="tr-TR" dirty="0"/>
              <a:t>), </a:t>
            </a:r>
            <a:r>
              <a:rPr lang="tr-TR" dirty="0" smtClean="0"/>
              <a:t>«</a:t>
            </a:r>
            <a:r>
              <a:rPr lang="tr-TR" dirty="0" err="1" smtClean="0"/>
              <a:t>Deliryum</a:t>
            </a:r>
            <a:r>
              <a:rPr lang="tr-TR" dirty="0" smtClean="0"/>
              <a:t>», </a:t>
            </a:r>
            <a:r>
              <a:rPr lang="tr-TR" dirty="0"/>
              <a:t>E. </a:t>
            </a:r>
            <a:r>
              <a:rPr lang="tr-TR" dirty="0" err="1"/>
              <a:t>Özmete</a:t>
            </a:r>
            <a:r>
              <a:rPr lang="tr-TR" dirty="0"/>
              <a:t>&amp; S. Aras (Ed.) Yaşlıda Sık Görülen Durumlar-1 </a:t>
            </a:r>
            <a:r>
              <a:rPr lang="tr-TR" dirty="0" err="1"/>
              <a:t>Geriatrik</a:t>
            </a:r>
            <a:r>
              <a:rPr lang="tr-TR" dirty="0"/>
              <a:t> Sendromlar, s. </a:t>
            </a:r>
            <a:r>
              <a:rPr lang="tr-TR" dirty="0" smtClean="0"/>
              <a:t>48-54, </a:t>
            </a:r>
            <a:r>
              <a:rPr lang="tr-TR" dirty="0"/>
              <a:t>Hedef CS Basın Yayın, Ankara.</a:t>
            </a:r>
          </a:p>
          <a:p>
            <a:r>
              <a:rPr lang="tr-TR" dirty="0" err="1" smtClean="0">
                <a:solidFill>
                  <a:prstClr val="black"/>
                </a:solidFill>
              </a:rPr>
              <a:t>Özsürekçi</a:t>
            </a:r>
            <a:r>
              <a:rPr lang="tr-TR" dirty="0">
                <a:solidFill>
                  <a:prstClr val="black"/>
                </a:solidFill>
              </a:rPr>
              <a:t>, C., Balcı, C. ve Halil, M. (2018), «</a:t>
            </a:r>
            <a:r>
              <a:rPr lang="tr-TR" dirty="0" err="1">
                <a:solidFill>
                  <a:prstClr val="black"/>
                </a:solidFill>
              </a:rPr>
              <a:t>Demans</a:t>
            </a:r>
            <a:r>
              <a:rPr lang="tr-TR" dirty="0">
                <a:solidFill>
                  <a:prstClr val="black"/>
                </a:solidFill>
              </a:rPr>
              <a:t>», E. </a:t>
            </a:r>
            <a:r>
              <a:rPr lang="tr-TR" dirty="0" err="1">
                <a:solidFill>
                  <a:prstClr val="black"/>
                </a:solidFill>
              </a:rPr>
              <a:t>Özmete</a:t>
            </a:r>
            <a:r>
              <a:rPr lang="tr-TR" dirty="0">
                <a:solidFill>
                  <a:prstClr val="black"/>
                </a:solidFill>
              </a:rPr>
              <a:t>&amp; S. Aras (Ed.) Yaşlıda Sık Görülen Durumlar-1 </a:t>
            </a:r>
            <a:r>
              <a:rPr lang="tr-TR" dirty="0" err="1">
                <a:solidFill>
                  <a:prstClr val="black"/>
                </a:solidFill>
              </a:rPr>
              <a:t>Geriatrik</a:t>
            </a:r>
            <a:r>
              <a:rPr lang="tr-TR" dirty="0">
                <a:solidFill>
                  <a:prstClr val="black"/>
                </a:solidFill>
              </a:rPr>
              <a:t> Sendromlar, s. 30-46, Hedef CS Basın Yayın, Ankara.</a:t>
            </a:r>
          </a:p>
          <a:p>
            <a:r>
              <a:rPr lang="tr-TR" dirty="0" smtClean="0"/>
              <a:t>Öztürk, A. (2018). «Bası </a:t>
            </a:r>
            <a:r>
              <a:rPr lang="tr-TR" dirty="0"/>
              <a:t>Ülseri</a:t>
            </a:r>
            <a:r>
              <a:rPr lang="tr-TR" dirty="0" smtClean="0"/>
              <a:t>», </a:t>
            </a:r>
            <a:r>
              <a:rPr lang="tr-TR" dirty="0"/>
              <a:t>E. </a:t>
            </a:r>
            <a:r>
              <a:rPr lang="tr-TR" dirty="0" err="1"/>
              <a:t>Özmete</a:t>
            </a:r>
            <a:r>
              <a:rPr lang="tr-TR" dirty="0"/>
              <a:t>&amp; S. Aras (Ed.) Yaşlıda Sık Görülen Durumlar-1 </a:t>
            </a:r>
            <a:r>
              <a:rPr lang="tr-TR" dirty="0" err="1"/>
              <a:t>Geriatrik</a:t>
            </a:r>
            <a:r>
              <a:rPr lang="tr-TR" dirty="0"/>
              <a:t> Sendromlar, s. </a:t>
            </a:r>
            <a:r>
              <a:rPr lang="tr-TR" dirty="0" smtClean="0"/>
              <a:t>164-176, </a:t>
            </a:r>
            <a:r>
              <a:rPr lang="tr-TR" dirty="0"/>
              <a:t>Hedef CS Basın Yayın, Ankara.</a:t>
            </a:r>
          </a:p>
          <a:p>
            <a:endParaRPr lang="tr-TR" dirty="0"/>
          </a:p>
          <a:p>
            <a:endParaRPr lang="tr-TR" dirty="0"/>
          </a:p>
          <a:p>
            <a:endParaRPr lang="tr-TR" dirty="0" smtClean="0"/>
          </a:p>
          <a:p>
            <a:endParaRPr lang="tr-TR" dirty="0"/>
          </a:p>
        </p:txBody>
      </p:sp>
    </p:spTree>
    <p:extLst>
      <p:ext uri="{BB962C8B-B14F-4D97-AF65-F5344CB8AC3E}">
        <p14:creationId xmlns:p14="http://schemas.microsoft.com/office/powerpoint/2010/main" val="2802223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FF0000"/>
                </a:solidFill>
                <a:latin typeface="Andalus" panose="02020603050405020304" pitchFamily="18" charset="-78"/>
                <a:cs typeface="Andalus" panose="02020603050405020304" pitchFamily="18" charset="-78"/>
              </a:rPr>
              <a:t>SENDROM NEDİR?</a:t>
            </a:r>
            <a:endParaRPr lang="tr-TR" b="1" dirty="0">
              <a:solidFill>
                <a:srgbClr val="FF0000"/>
              </a:solidFill>
              <a:latin typeface="Andalus" panose="02020603050405020304" pitchFamily="18" charset="-78"/>
              <a:cs typeface="Andalus" panose="02020603050405020304" pitchFamily="18" charset="-78"/>
            </a:endParaRPr>
          </a:p>
        </p:txBody>
      </p:sp>
      <p:sp>
        <p:nvSpPr>
          <p:cNvPr id="3" name="İçerik Yer Tutucusu 2"/>
          <p:cNvSpPr>
            <a:spLocks noGrp="1"/>
          </p:cNvSpPr>
          <p:nvPr>
            <p:ph idx="1"/>
          </p:nvPr>
        </p:nvSpPr>
        <p:spPr>
          <a:xfrm>
            <a:off x="355600" y="1825625"/>
            <a:ext cx="10515600" cy="4351338"/>
          </a:xfrm>
        </p:spPr>
        <p:txBody>
          <a:bodyPr>
            <a:normAutofit/>
          </a:bodyPr>
          <a:lstStyle/>
          <a:p>
            <a:pPr lvl="1" algn="just"/>
            <a:r>
              <a:rPr lang="tr-TR" sz="3200" dirty="0" smtClean="0"/>
              <a:t>Birbiriyle ilişkisiz gibi görünen, ancak bir araya geldiklerinde tek bir olgu olarak kendini gösteren bulguların bütünüdür.</a:t>
            </a:r>
            <a:endParaRPr lang="tr-TR" sz="3200" dirty="0"/>
          </a:p>
        </p:txBody>
      </p:sp>
    </p:spTree>
    <p:extLst>
      <p:ext uri="{BB962C8B-B14F-4D97-AF65-F5344CB8AC3E}">
        <p14:creationId xmlns:p14="http://schemas.microsoft.com/office/powerpoint/2010/main" val="35950230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latin typeface="Andalus" panose="02020603050405020304" pitchFamily="18" charset="-78"/>
                <a:cs typeface="Andalus" panose="02020603050405020304" pitchFamily="18" charset="-78"/>
              </a:rPr>
              <a:t>SIK GÖRÜLEN GERİATRİK SENDROMLAR </a:t>
            </a:r>
            <a:endParaRPr lang="tr-TR" sz="3600" dirty="0">
              <a:latin typeface="Andalus" panose="02020603050405020304" pitchFamily="18" charset="-78"/>
              <a:cs typeface="Andalus" panose="02020603050405020304" pitchFamily="18" charset="-78"/>
            </a:endParaRPr>
          </a:p>
        </p:txBody>
      </p:sp>
      <p:sp>
        <p:nvSpPr>
          <p:cNvPr id="3" name="İçerik Yer Tutucusu 2"/>
          <p:cNvSpPr>
            <a:spLocks noGrp="1"/>
          </p:cNvSpPr>
          <p:nvPr>
            <p:ph idx="1"/>
          </p:nvPr>
        </p:nvSpPr>
        <p:spPr>
          <a:xfrm>
            <a:off x="797922" y="1902187"/>
            <a:ext cx="7719060" cy="4351338"/>
          </a:xfrm>
        </p:spPr>
        <p:txBody>
          <a:bodyPr>
            <a:normAutofit lnSpcReduction="10000"/>
          </a:bodyPr>
          <a:lstStyle/>
          <a:p>
            <a:pPr>
              <a:buFont typeface="Wingdings" pitchFamily="2" charset="2"/>
              <a:buChar char="Ø"/>
            </a:pPr>
            <a:r>
              <a:rPr lang="tr-TR" sz="2400" dirty="0" smtClean="0"/>
              <a:t>Ağrı                                                  </a:t>
            </a:r>
          </a:p>
          <a:p>
            <a:pPr>
              <a:buFont typeface="Wingdings" pitchFamily="2" charset="2"/>
              <a:buChar char="Ø"/>
            </a:pPr>
            <a:r>
              <a:rPr lang="tr-TR" sz="2400" dirty="0" smtClean="0"/>
              <a:t>Demans            </a:t>
            </a:r>
          </a:p>
          <a:p>
            <a:pPr>
              <a:buFont typeface="Wingdings" pitchFamily="2" charset="2"/>
              <a:buChar char="Ø"/>
            </a:pPr>
            <a:r>
              <a:rPr lang="tr-TR" sz="2400" dirty="0" smtClean="0"/>
              <a:t>Deliryum</a:t>
            </a:r>
          </a:p>
          <a:p>
            <a:pPr>
              <a:buFont typeface="Wingdings" pitchFamily="2" charset="2"/>
              <a:buChar char="Ø"/>
            </a:pPr>
            <a:r>
              <a:rPr lang="tr-TR" sz="2400" dirty="0" smtClean="0"/>
              <a:t>Kırılganlık</a:t>
            </a:r>
          </a:p>
          <a:p>
            <a:pPr>
              <a:buFont typeface="Wingdings" pitchFamily="2" charset="2"/>
              <a:buChar char="Ø"/>
            </a:pPr>
            <a:r>
              <a:rPr lang="tr-TR" sz="2400" dirty="0" smtClean="0"/>
              <a:t>Malnütrisyon</a:t>
            </a:r>
          </a:p>
          <a:p>
            <a:pPr>
              <a:buFont typeface="Wingdings" pitchFamily="2" charset="2"/>
              <a:buChar char="Ø"/>
            </a:pPr>
            <a:r>
              <a:rPr lang="tr-TR" sz="2400" dirty="0" smtClean="0"/>
              <a:t>Sarkopeni</a:t>
            </a:r>
          </a:p>
          <a:p>
            <a:pPr>
              <a:buFont typeface="Wingdings" pitchFamily="2" charset="2"/>
              <a:buChar char="Ø"/>
            </a:pPr>
            <a:r>
              <a:rPr lang="tr-TR" sz="2400" dirty="0" smtClean="0"/>
              <a:t>Polifarmasi</a:t>
            </a:r>
          </a:p>
          <a:p>
            <a:pPr>
              <a:buFont typeface="Wingdings" pitchFamily="2" charset="2"/>
              <a:buChar char="Ø"/>
            </a:pPr>
            <a:r>
              <a:rPr lang="tr-TR" sz="2400" dirty="0" smtClean="0"/>
              <a:t>İnkontinans</a:t>
            </a:r>
          </a:p>
          <a:p>
            <a:pPr>
              <a:buFont typeface="Wingdings" pitchFamily="2" charset="2"/>
              <a:buChar char="Ø"/>
            </a:pPr>
            <a:r>
              <a:rPr lang="tr-TR" sz="2400" dirty="0" smtClean="0"/>
              <a:t>Düşmeler</a:t>
            </a:r>
          </a:p>
          <a:p>
            <a:pPr>
              <a:buFont typeface="Wingdings" pitchFamily="2" charset="2"/>
              <a:buChar char="Ø"/>
            </a:pPr>
            <a:r>
              <a:rPr lang="tr-TR" sz="2400" dirty="0" smtClean="0"/>
              <a:t>Bası Ülseri </a:t>
            </a:r>
          </a:p>
        </p:txBody>
      </p:sp>
    </p:spTree>
    <p:extLst>
      <p:ext uri="{BB962C8B-B14F-4D97-AF65-F5344CB8AC3E}">
        <p14:creationId xmlns:p14="http://schemas.microsoft.com/office/powerpoint/2010/main" val="41930217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effectLst>
                  <a:outerShdw blurRad="38100" dist="38100" dir="2700000" algn="tl">
                    <a:srgbClr val="000000">
                      <a:alpha val="43137"/>
                    </a:srgbClr>
                  </a:outerShdw>
                </a:effectLst>
                <a:latin typeface="+mn-lt"/>
                <a:cs typeface="Andalus" panose="02020603050405020304" pitchFamily="18" charset="-78"/>
              </a:rPr>
              <a:t>AĞRI</a:t>
            </a:r>
            <a:endParaRPr lang="tr-TR" b="1" dirty="0">
              <a:effectLst>
                <a:outerShdw blurRad="38100" dist="38100" dir="2700000" algn="tl">
                  <a:srgbClr val="000000">
                    <a:alpha val="43137"/>
                  </a:srgbClr>
                </a:outerShdw>
              </a:effectLst>
              <a:latin typeface="+mn-lt"/>
              <a:cs typeface="Andalus" panose="02020603050405020304" pitchFamily="18" charset="-78"/>
            </a:endParaRPr>
          </a:p>
        </p:txBody>
      </p:sp>
      <p:sp>
        <p:nvSpPr>
          <p:cNvPr id="3" name="İçerik Yer Tutucusu 2"/>
          <p:cNvSpPr>
            <a:spLocks noGrp="1"/>
          </p:cNvSpPr>
          <p:nvPr>
            <p:ph idx="1"/>
          </p:nvPr>
        </p:nvSpPr>
        <p:spPr>
          <a:xfrm>
            <a:off x="1584597" y="1526676"/>
            <a:ext cx="6262354" cy="4351338"/>
          </a:xfrm>
        </p:spPr>
        <p:txBody>
          <a:bodyPr/>
          <a:lstStyle/>
          <a:p>
            <a:pPr algn="just">
              <a:buFont typeface="Wingdings" pitchFamily="2" charset="2"/>
              <a:buChar char="§"/>
            </a:pPr>
            <a:r>
              <a:rPr lang="tr-TR" sz="3200" dirty="0" smtClean="0"/>
              <a:t>Bireyin hafızasına,beklentilerine ve duygularına göre değişiklikler gösteren, nöropatolojik mekanizmalar sonucunda ortaya çıkan karmaşık bir fenomen olarak tanımlanır.(Datlı Yakaryılmaz ve Öztürk,2018)</a:t>
            </a:r>
          </a:p>
          <a:p>
            <a:pPr algn="just">
              <a:buNone/>
            </a:pPr>
            <a:endParaRPr lang="tr-TR" dirty="0" smtClean="0"/>
          </a:p>
        </p:txBody>
      </p:sp>
    </p:spTree>
    <p:extLst>
      <p:ext uri="{BB962C8B-B14F-4D97-AF65-F5344CB8AC3E}">
        <p14:creationId xmlns:p14="http://schemas.microsoft.com/office/powerpoint/2010/main" val="544521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rial Rounded MT Bold" pitchFamily="34" charset="0"/>
                <a:cs typeface="Andalus"/>
              </a:rPr>
              <a:t>DEMANS</a:t>
            </a:r>
            <a:endParaRPr lang="tr-TR" dirty="0">
              <a:latin typeface="Arial Rounded MT Bold" pitchFamily="34" charset="0"/>
              <a:cs typeface="Andalus"/>
            </a:endParaRPr>
          </a:p>
        </p:txBody>
      </p:sp>
      <p:sp>
        <p:nvSpPr>
          <p:cNvPr id="3" name="2 İçerik Yer Tutucusu"/>
          <p:cNvSpPr>
            <a:spLocks noGrp="1"/>
          </p:cNvSpPr>
          <p:nvPr>
            <p:ph idx="1"/>
          </p:nvPr>
        </p:nvSpPr>
        <p:spPr>
          <a:xfrm>
            <a:off x="446314" y="1577431"/>
            <a:ext cx="10826931" cy="4351338"/>
          </a:xfrm>
        </p:spPr>
        <p:txBody>
          <a:bodyPr/>
          <a:lstStyle/>
          <a:p>
            <a:pPr algn="just">
              <a:buFont typeface="Wingdings" pitchFamily="2" charset="2"/>
              <a:buChar char="§"/>
            </a:pPr>
            <a:r>
              <a:rPr lang="tr-TR" dirty="0" smtClean="0">
                <a:latin typeface="+mj-lt"/>
              </a:rPr>
              <a:t>Hafızada ve öğrenme,oryantasyon,dil fonksiyonları gibi diğer bilişsel  fonksiyonlarda ilerleyici bir bozulma,kazanılmış sosyal ve entelektüel becerilerde kayıp,günlük yaşam aktivitelerini devam ettirmede bozulma…İlerleyici nörodejenaratif bir hastalıktır.(</a:t>
            </a:r>
            <a:r>
              <a:rPr lang="tr-TR" dirty="0" err="1" smtClean="0">
                <a:latin typeface="+mj-lt"/>
              </a:rPr>
              <a:t>Özsürekçi</a:t>
            </a:r>
            <a:r>
              <a:rPr lang="tr-TR" dirty="0" smtClean="0">
                <a:latin typeface="+mj-lt"/>
              </a:rPr>
              <a:t>, Balcı </a:t>
            </a:r>
            <a:r>
              <a:rPr lang="tr-TR" dirty="0" smtClean="0">
                <a:latin typeface="+mj-lt"/>
              </a:rPr>
              <a:t>ve Halil,2018)</a:t>
            </a:r>
            <a:endParaRPr lang="tr-TR" dirty="0">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cs typeface="Andalus"/>
              </a:rPr>
              <a:t>Nedenleri</a:t>
            </a:r>
            <a:endParaRPr lang="tr-TR" dirty="0">
              <a:cs typeface="Andalus"/>
            </a:endParaRPr>
          </a:p>
        </p:txBody>
      </p:sp>
      <p:sp>
        <p:nvSpPr>
          <p:cNvPr id="3" name="2 İçerik Yer Tutucusu"/>
          <p:cNvSpPr>
            <a:spLocks noGrp="1"/>
          </p:cNvSpPr>
          <p:nvPr>
            <p:ph idx="1"/>
          </p:nvPr>
        </p:nvSpPr>
        <p:spPr>
          <a:xfrm>
            <a:off x="420189" y="1812562"/>
            <a:ext cx="10515600" cy="4351338"/>
          </a:xfrm>
        </p:spPr>
        <p:txBody>
          <a:bodyPr/>
          <a:lstStyle/>
          <a:p>
            <a:pPr>
              <a:buFont typeface="Wingdings" pitchFamily="2" charset="2"/>
              <a:buChar char="q"/>
            </a:pPr>
            <a:r>
              <a:rPr lang="tr-TR" dirty="0" smtClean="0"/>
              <a:t> Alzehimer </a:t>
            </a:r>
          </a:p>
          <a:p>
            <a:pPr>
              <a:buFont typeface="Wingdings" pitchFamily="2" charset="2"/>
              <a:buChar char="q"/>
            </a:pPr>
            <a:r>
              <a:rPr lang="tr-TR" dirty="0" smtClean="0"/>
              <a:t> Vasküler Demans</a:t>
            </a:r>
          </a:p>
          <a:p>
            <a:pPr>
              <a:buFont typeface="Wingdings" pitchFamily="2" charset="2"/>
              <a:buChar char="q"/>
            </a:pPr>
            <a:r>
              <a:rPr lang="tr-TR" dirty="0" smtClean="0"/>
              <a:t> Lewy Cisimcikli Demans</a:t>
            </a:r>
          </a:p>
        </p:txBody>
      </p:sp>
      <p:sp>
        <p:nvSpPr>
          <p:cNvPr id="5" name="4 Köşeli Çift Ayraç"/>
          <p:cNvSpPr/>
          <p:nvPr/>
        </p:nvSpPr>
        <p:spPr>
          <a:xfrm>
            <a:off x="404949" y="809897"/>
            <a:ext cx="484632" cy="48463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mn-lt"/>
              </a:rPr>
              <a:t>DELİRYUM</a:t>
            </a:r>
            <a:endParaRPr lang="tr-TR" b="1" dirty="0">
              <a:latin typeface="+mn-lt"/>
            </a:endParaRPr>
          </a:p>
        </p:txBody>
      </p:sp>
      <p:sp>
        <p:nvSpPr>
          <p:cNvPr id="3" name="İçerik Yer Tutucusu 2"/>
          <p:cNvSpPr>
            <a:spLocks noGrp="1"/>
          </p:cNvSpPr>
          <p:nvPr>
            <p:ph idx="1"/>
          </p:nvPr>
        </p:nvSpPr>
        <p:spPr>
          <a:xfrm>
            <a:off x="838200" y="1825625"/>
            <a:ext cx="10947400" cy="4351338"/>
          </a:xfrm>
        </p:spPr>
        <p:txBody>
          <a:bodyPr/>
          <a:lstStyle/>
          <a:p>
            <a:r>
              <a:rPr lang="tr-TR" dirty="0" smtClean="0"/>
              <a:t>Kognitif fonksiyonlarda ,dikkatte ve duygu durumunda akut başlangıçlı, saatler - günler süren, gün içinde dalgalanmalarla seyreden bozukluğu ifade etmektedir.(Kızılarslanoğlu ve Göker,2018)</a:t>
            </a:r>
          </a:p>
        </p:txBody>
      </p:sp>
    </p:spTree>
    <p:extLst>
      <p:ext uri="{BB962C8B-B14F-4D97-AF65-F5344CB8AC3E}">
        <p14:creationId xmlns:p14="http://schemas.microsoft.com/office/powerpoint/2010/main" val="2055676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4000" b="1" dirty="0" smtClean="0">
                <a:latin typeface="+mn-lt"/>
                <a:cs typeface="Arial" pitchFamily="34" charset="0"/>
              </a:rPr>
              <a:t>KIRILGAN</a:t>
            </a:r>
            <a:r>
              <a:rPr lang="tr-TR" b="1" dirty="0" smtClean="0">
                <a:latin typeface="+mn-lt"/>
                <a:cs typeface="Arial" pitchFamily="34" charset="0"/>
              </a:rPr>
              <a:t> YAŞLI</a:t>
            </a:r>
            <a:endParaRPr lang="tr-TR" b="1" dirty="0">
              <a:latin typeface="+mn-lt"/>
              <a:cs typeface="Arial" pitchFamily="34" charset="0"/>
            </a:endParaRPr>
          </a:p>
        </p:txBody>
      </p:sp>
      <p:sp>
        <p:nvSpPr>
          <p:cNvPr id="3" name="2 İçerik Yer Tutucusu"/>
          <p:cNvSpPr>
            <a:spLocks noGrp="1"/>
          </p:cNvSpPr>
          <p:nvPr>
            <p:ph idx="1"/>
          </p:nvPr>
        </p:nvSpPr>
        <p:spPr>
          <a:xfrm>
            <a:off x="394063" y="1812562"/>
            <a:ext cx="10515600" cy="4351338"/>
          </a:xfrm>
        </p:spPr>
        <p:txBody>
          <a:bodyPr>
            <a:normAutofit/>
          </a:bodyPr>
          <a:lstStyle/>
          <a:p>
            <a:r>
              <a:rPr lang="tr-TR" dirty="0" smtClean="0"/>
              <a:t>Kırılganlık,güçsüzlük ve fizyolojik rezervin azalması ile karakterize ileri yaşamda ortaya çıkan bir düşkünlük durumudur.(Özer ve Akın,2018)</a:t>
            </a:r>
          </a:p>
          <a:p>
            <a:pPr>
              <a:buNone/>
            </a:pPr>
            <a:r>
              <a:rPr lang="tr-TR" dirty="0" smtClean="0"/>
              <a:t>Nedenleri;</a:t>
            </a:r>
          </a:p>
          <a:p>
            <a:pPr>
              <a:buFont typeface="Wingdings" pitchFamily="2" charset="2"/>
              <a:buChar char="ü"/>
            </a:pPr>
            <a:r>
              <a:rPr lang="tr-TR" dirty="0" smtClean="0"/>
              <a:t>Kilo kaybı                                                              </a:t>
            </a:r>
          </a:p>
          <a:p>
            <a:pPr>
              <a:buFont typeface="Wingdings" pitchFamily="2" charset="2"/>
              <a:buChar char="ü"/>
            </a:pPr>
            <a:r>
              <a:rPr lang="tr-TR" dirty="0" smtClean="0"/>
              <a:t>Bitkinlik ve tükenmişlik hissi                          CHS’ye göre 3/5 içeriyorsa </a:t>
            </a:r>
          </a:p>
          <a:p>
            <a:pPr>
              <a:buFont typeface="Wingdings" pitchFamily="2" charset="2"/>
              <a:buChar char="ü"/>
            </a:pPr>
            <a:r>
              <a:rPr lang="tr-TR" dirty="0" smtClean="0"/>
              <a:t>Zayıflık(kuvvetsizlik)                                         kırılgan yaşlı tanısı konulur.</a:t>
            </a:r>
          </a:p>
          <a:p>
            <a:pPr>
              <a:buFont typeface="Wingdings" pitchFamily="2" charset="2"/>
              <a:buChar char="ü"/>
            </a:pPr>
            <a:r>
              <a:rPr lang="tr-TR" dirty="0" smtClean="0"/>
              <a:t>Yavaş ve dengesiz yürüme </a:t>
            </a:r>
          </a:p>
          <a:p>
            <a:pPr>
              <a:buFont typeface="Wingdings" pitchFamily="2" charset="2"/>
              <a:buChar char="ü"/>
            </a:pPr>
            <a:r>
              <a:rPr lang="tr-TR" dirty="0" smtClean="0"/>
              <a:t>Fiziksel aktivitelerde kısıtlanma </a:t>
            </a:r>
          </a:p>
          <a:p>
            <a:endParaRPr lang="tr-TR" dirty="0"/>
          </a:p>
        </p:txBody>
      </p:sp>
      <p:sp>
        <p:nvSpPr>
          <p:cNvPr id="4" name="3 Sağ Ayraç"/>
          <p:cNvSpPr/>
          <p:nvPr/>
        </p:nvSpPr>
        <p:spPr>
          <a:xfrm>
            <a:off x="5799909" y="3056709"/>
            <a:ext cx="888274" cy="2756262"/>
          </a:xfrm>
          <a:prstGeom prst="rightBrace">
            <a:avLst>
              <a:gd name="adj1" fmla="val 8333"/>
              <a:gd name="adj2" fmla="val 45261"/>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691</TotalTime>
  <Words>520</Words>
  <Application>Microsoft Office PowerPoint</Application>
  <PresentationFormat>Özel</PresentationFormat>
  <Paragraphs>94</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Office Teması</vt:lpstr>
      <vt:lpstr>GERİATRİK SENDROMLAR  Sık Görülen Geriatrik Sendromlar,Nedenleri,Tanı ve Tedavi Yöntemleri</vt:lpstr>
      <vt:lpstr>HASTALIK VE SAĞLIK NEDİR?</vt:lpstr>
      <vt:lpstr>SENDROM NEDİR?</vt:lpstr>
      <vt:lpstr>SIK GÖRÜLEN GERİATRİK SENDROMLAR </vt:lpstr>
      <vt:lpstr>AĞRI</vt:lpstr>
      <vt:lpstr>DEMANS</vt:lpstr>
      <vt:lpstr>Nedenleri</vt:lpstr>
      <vt:lpstr>DELİRYUM</vt:lpstr>
      <vt:lpstr>KIRILGAN YAŞLI</vt:lpstr>
      <vt:lpstr>MALNÜTRİSYON</vt:lpstr>
      <vt:lpstr>PowerPoint Sunusu</vt:lpstr>
      <vt:lpstr>SARKOPENİ</vt:lpstr>
      <vt:lpstr>Tedavi ve Önleme </vt:lpstr>
      <vt:lpstr>POLİFARMASİ</vt:lpstr>
      <vt:lpstr>İNKONTİNANS</vt:lpstr>
      <vt:lpstr>Üriner İnkontinans Tipleri</vt:lpstr>
      <vt:lpstr> TEDAVİ</vt:lpstr>
      <vt:lpstr>DÜŞME</vt:lpstr>
      <vt:lpstr>DÜŞME RİSK FAKTÖRLERİ</vt:lpstr>
      <vt:lpstr>BASI ÜLSERİ</vt:lpstr>
      <vt:lpstr>RİSK FAKTÖRLERİ</vt:lpstr>
      <vt:lpstr>KAYNAKÇA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GERİATRİK SENDROMLAR  Sık Görülen Geriatrik Sendromlar,Nedenleri,Tanı ve Tedavi Yöntemleri</dc:title>
  <dc:creator>lab9</dc:creator>
  <cp:lastModifiedBy>Toshıba</cp:lastModifiedBy>
  <cp:revision>69</cp:revision>
  <dcterms:created xsi:type="dcterms:W3CDTF">2020-02-25T08:35:10Z</dcterms:created>
  <dcterms:modified xsi:type="dcterms:W3CDTF">2020-04-01T10:07:40Z</dcterms:modified>
</cp:coreProperties>
</file>