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1083" r:id="rId5"/>
    <p:sldId id="1084" r:id="rId6"/>
    <p:sldId id="1085" r:id="rId7"/>
    <p:sldId id="1086" r:id="rId8"/>
    <p:sldId id="1087" r:id="rId9"/>
    <p:sldId id="1088" r:id="rId10"/>
    <p:sldId id="1089" r:id="rId11"/>
    <p:sldId id="1091" r:id="rId12"/>
    <p:sldId id="1092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63" d="100"/>
          <a:sy n="63" d="100"/>
        </p:scale>
        <p:origin x="-1278" y="-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xmlns="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pPr>
                <a:defRPr/>
              </a:pPr>
              <a:t>3/15/2020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pPr>
                <a:defRPr/>
              </a:pPr>
              <a:t>3/15/2020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pPr>
                <a:defRPr/>
              </a:pPr>
              <a:t>3/15/2020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pPr>
                <a:defRPr/>
              </a:pPr>
              <a:t>3/15/2020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4501" y="51739"/>
            <a:ext cx="7654996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320" y="1357782"/>
            <a:ext cx="4191000" cy="3683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056008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12168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pPr/>
              <a:t>3/15/2020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  <p:sldLayoutId id="2147483698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210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>
                <a:latin typeface="Arial" panose="020B0604020202020204" pitchFamily="34" charset="0"/>
                <a:cs typeface="Arial" panose="020B0604020202020204" pitchFamily="34" charset="0"/>
              </a:rPr>
              <a:t>Kent Ekonomisi ve Yönetimi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68100" y="4393802"/>
            <a:ext cx="75582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Ruşen KELEŞ</a:t>
            </a:r>
          </a:p>
        </p:txBody>
      </p:sp>
    </p:spTree>
    <p:extLst>
      <p:ext uri="{BB962C8B-B14F-4D97-AF65-F5344CB8AC3E}">
        <p14:creationId xmlns:p14="http://schemas.microsoft.com/office/powerpoint/2010/main" xmlns="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762000" y="2011680"/>
            <a:ext cx="7543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• </a:t>
            </a:r>
            <a:r>
              <a:rPr lang="tr-TR" sz="2800" dirty="0" smtClean="0"/>
              <a:t>Beşeri Kalkınmanın Gerçekleştirilmesi</a:t>
            </a:r>
          </a:p>
          <a:p>
            <a:r>
              <a:rPr lang="tr-TR" sz="2800" dirty="0" smtClean="0"/>
              <a:t>• Kentsel Yaşam Kalitesinin Geliştirilmesi</a:t>
            </a:r>
          </a:p>
          <a:p>
            <a:r>
              <a:rPr lang="tr-TR" sz="2800" dirty="0" smtClean="0"/>
              <a:t>• Kentin Sosyal Sermayesinin Geliştirilmesi</a:t>
            </a:r>
          </a:p>
          <a:p>
            <a:r>
              <a:rPr lang="tr-TR" sz="2800" dirty="0" smtClean="0"/>
              <a:t>• Etkin Kurum Yönetiminin Gerçekleştirilmesi</a:t>
            </a:r>
          </a:p>
          <a:p>
            <a:r>
              <a:rPr lang="tr-TR" sz="2800" dirty="0" smtClean="0"/>
              <a:t>• Kentsel Rekabet Gücü-Kent Ekonomisinin Geliştirilmesi </a:t>
            </a:r>
            <a:endParaRPr lang="tr-T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06055" y="431747"/>
            <a:ext cx="4915710" cy="19819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pc="-300" dirty="0" smtClean="0"/>
              <a:t/>
            </a:r>
            <a:br>
              <a:rPr lang="tr-TR" spc="-300" dirty="0" smtClean="0"/>
            </a:br>
            <a:r>
              <a:rPr lang="tr-TR" spc="-300" dirty="0"/>
              <a:t/>
            </a:r>
            <a:br>
              <a:rPr lang="tr-TR" spc="-300" dirty="0"/>
            </a:br>
            <a:r>
              <a:rPr lang="tr-TR" spc="-300" dirty="0" smtClean="0"/>
              <a:t/>
            </a:r>
            <a:br>
              <a:rPr lang="tr-TR" spc="-300" dirty="0" smtClean="0"/>
            </a:br>
            <a:r>
              <a:rPr lang="tr-TR" spc="-300" dirty="0" smtClean="0"/>
              <a:t>Takdim Planı</a:t>
            </a:r>
            <a:endParaRPr spc="-335" dirty="0"/>
          </a:p>
        </p:txBody>
      </p:sp>
      <p:sp>
        <p:nvSpPr>
          <p:cNvPr id="3" name="Dikdörtgen 2"/>
          <p:cNvSpPr/>
          <p:nvPr/>
        </p:nvSpPr>
        <p:spPr>
          <a:xfrm>
            <a:off x="717629" y="1782502"/>
            <a:ext cx="6273479" cy="1127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endParaRPr lang="tr-TR" sz="22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tr-TR" sz="22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13459" y="2468880"/>
            <a:ext cx="7524701" cy="264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tr-TR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Kent</a:t>
            </a:r>
            <a:r>
              <a:rPr lang="tr-TR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kentleşme ve yönetimi </a:t>
            </a:r>
            <a:r>
              <a:rPr lang="tr-TR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ilişkileri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tr-TR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Kentleşmenin </a:t>
            </a:r>
            <a:r>
              <a:rPr lang="tr-TR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doğurduğu sorunların çözümünde, merkezi, bölgesel ve yerel yönetimlerin işlevleri. </a:t>
            </a:r>
            <a:endParaRPr lang="tr-TR" sz="2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tr-TR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Sorunların </a:t>
            </a:r>
            <a:r>
              <a:rPr lang="tr-TR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çözümünü kolaylaştırmak için yönetsel kuruluşların yapısında ve işleyişinde yapılabilecek değişiklikler.</a:t>
            </a:r>
            <a:endParaRPr lang="tr-T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01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880" y="1539240"/>
            <a:ext cx="8321040" cy="363881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buFont typeface="Arial" pitchFamily="34" charset="0"/>
              <a:buChar char="•"/>
            </a:pPr>
            <a:r>
              <a:rPr lang="tr-TR" sz="2600" dirty="0" smtClean="0"/>
              <a:t> Kentsel </a:t>
            </a:r>
            <a:r>
              <a:rPr lang="tr-TR" sz="2600" dirty="0" smtClean="0"/>
              <a:t>sorunlarla mücadelede kent yönetimi ağırlıklı olarak yerel yönetimler tarafından yerine getirilmektedir. Yerel idareler arasında yer alan belediyeler bu </a:t>
            </a:r>
            <a:r>
              <a:rPr lang="tr-TR" sz="2600" dirty="0" smtClean="0"/>
              <a:t>anlamda </a:t>
            </a:r>
            <a:r>
              <a:rPr lang="tr-TR" sz="2600" dirty="0" smtClean="0"/>
              <a:t>iş yükünün büyük bir bölümünü taşımaktadırlar. </a:t>
            </a:r>
            <a:endParaRPr lang="tr-TR" sz="2600" dirty="0" smtClean="0"/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lang="tr-TR" sz="2600" dirty="0" smtClean="0"/>
          </a:p>
          <a:p>
            <a:pPr>
              <a:lnSpc>
                <a:spcPct val="100000"/>
              </a:lnSpc>
              <a:spcBef>
                <a:spcPts val="95"/>
              </a:spcBef>
              <a:buFont typeface="Arial" pitchFamily="34" charset="0"/>
              <a:buChar char="•"/>
            </a:pPr>
            <a:r>
              <a:rPr lang="tr-TR" sz="2600" dirty="0" smtClean="0"/>
              <a:t> Kent </a:t>
            </a:r>
            <a:r>
              <a:rPr lang="tr-TR" sz="2600" dirty="0" smtClean="0"/>
              <a:t>yönetimi denildiğinde merkezi idare, sivil toplum kuruluşları, kent </a:t>
            </a:r>
            <a:r>
              <a:rPr lang="tr-TR" sz="2600" dirty="0" smtClean="0"/>
              <a:t>konseyleri</a:t>
            </a:r>
            <a:r>
              <a:rPr lang="tr-TR" sz="2600" dirty="0" smtClean="0"/>
              <a:t>, sendikalar vb. örgütlerinde günümüzde doğrudan ya da dolaylı olarak kent yönetiminde etkileri bulunduğu görülmektedir.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694481" y="1434993"/>
            <a:ext cx="79865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>
              <a:solidFill>
                <a:srgbClr val="000000"/>
              </a:solidFill>
              <a:latin typeface="Roboto"/>
            </a:endParaRPr>
          </a:p>
          <a:p>
            <a:endParaRPr lang="tr-TR" dirty="0" smtClean="0">
              <a:solidFill>
                <a:srgbClr val="000000"/>
              </a:solidFill>
              <a:latin typeface="Roboto"/>
            </a:endParaRPr>
          </a:p>
          <a:p>
            <a:endParaRPr lang="tr-TR" dirty="0">
              <a:solidFill>
                <a:srgbClr val="000000"/>
              </a:solidFill>
              <a:latin typeface="Roboto"/>
            </a:endParaRPr>
          </a:p>
          <a:p>
            <a:endParaRPr lang="tr-TR" dirty="0">
              <a:solidFill>
                <a:srgbClr val="00000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907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06079" y="902825"/>
            <a:ext cx="8043440" cy="1427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35635" algn="ctr">
              <a:lnSpc>
                <a:spcPct val="100000"/>
              </a:lnSpc>
              <a:spcBef>
                <a:spcPts val="95"/>
              </a:spcBef>
            </a:pPr>
            <a:endParaRPr lang="tr-TR" sz="3200" b="1" spc="-400" dirty="0" smtClean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tr-TR" b="1" dirty="0" smtClean="0"/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tr-TR" b="1" dirty="0"/>
          </a:p>
          <a:p>
            <a:endParaRPr lang="tr-TR" sz="2400" b="1" dirty="0">
              <a:solidFill>
                <a:srgbClr val="000000"/>
              </a:solidFill>
              <a:latin typeface="Roboto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487680" y="1645920"/>
            <a:ext cx="82753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 Etkin bir kent yönetimi için özelliklede kentse sorunlarla mücadele konusunda kentsel yönetim paydaşları olarak kabul edilen sivil toplum kuruluşları, sendikalar, kent konseyleri vb. örgütlerin aktif desteğine ihtiyaç duyulmaktadır.</a:t>
            </a:r>
          </a:p>
          <a:p>
            <a:endParaRPr lang="tr-TR" sz="2400" dirty="0" smtClean="0"/>
          </a:p>
          <a:p>
            <a:r>
              <a:rPr lang="tr-TR" sz="2400" b="1" dirty="0" smtClean="0"/>
              <a:t>Kent Yönetimi</a:t>
            </a:r>
          </a:p>
          <a:p>
            <a:endParaRPr lang="tr-TR" sz="2400" b="1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 Kentler, bir takım özelliklerinden dolayı çevrelerindeki kırsal bölgelerden göç alan yerleşim alanları olarak bilinirler. Kentin bu çekici özelliği kent yönetimi konusunu gündeme getirmektedir.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28009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48640" y="1539240"/>
            <a:ext cx="81991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 Kent </a:t>
            </a:r>
            <a:r>
              <a:rPr lang="tr-TR" sz="2400" dirty="0" smtClean="0"/>
              <a:t>yönetimi, kentin kentte yaşayanlar için yaşanabilir mekânlar oluşturulabilmesi için yürütülen çabalar </a:t>
            </a:r>
            <a:r>
              <a:rPr lang="tr-TR" sz="2400" dirty="0" smtClean="0"/>
              <a:t>bütünüdür.</a:t>
            </a:r>
          </a:p>
          <a:p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 Kent </a:t>
            </a:r>
            <a:r>
              <a:rPr lang="tr-TR" sz="2400" dirty="0" smtClean="0"/>
              <a:t>yönetimi, üzerinde önemle durulması gereken bir konudur. </a:t>
            </a:r>
            <a:endParaRPr lang="tr-TR" sz="2400" dirty="0" smtClean="0"/>
          </a:p>
          <a:p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 Kent </a:t>
            </a:r>
            <a:r>
              <a:rPr lang="tr-TR" sz="2400" dirty="0" smtClean="0"/>
              <a:t>yöneticileri ve kent planlayıcıları, kent yönetim sürecinde eğer toplumun ekonomik, sosyal ve kültürel değerlerini göz önüne almadan kentlerin gelişimlerini planlamaya kalkarlarsa, birçok kentsel sorunla karşı karşıya kalmaları kaçınılmaz olacaktır.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773326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594360" y="1691640"/>
            <a:ext cx="768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 Bugün</a:t>
            </a:r>
            <a:r>
              <a:rPr lang="tr-TR" sz="2400" dirty="0" smtClean="0"/>
              <a:t>, Türkiye’de, etkileri halen mevcut olan, kırdan kentte göçün insanlardaki uyumsuzluğun ve yine kentte yaşayan insanların kentlileşememelerinin en önemli sebebi olduğu </a:t>
            </a:r>
            <a:r>
              <a:rPr lang="tr-TR" sz="2400" dirty="0" smtClean="0"/>
              <a:t>görülmektedir.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 Bu </a:t>
            </a:r>
            <a:r>
              <a:rPr lang="tr-TR" sz="2400" dirty="0" smtClean="0"/>
              <a:t>ve benzeri kentsel sorun kaynaklarının etkin yönetilmesi başta merkezi hükümet politikaları olmak üzere yerel düzeyde kent yönetiminin önemli aktörleri olarak görülen yerel yönetim birimlerince ağırlıklı olarak yerine </a:t>
            </a:r>
            <a:r>
              <a:rPr lang="tr-TR" sz="2400" dirty="0" smtClean="0"/>
              <a:t>getirilmektedir.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805308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8734" y="1585732"/>
            <a:ext cx="84263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200" b="1" dirty="0" smtClean="0">
              <a:latin typeface="BenchNine"/>
            </a:endParaRPr>
          </a:p>
          <a:p>
            <a:endParaRPr lang="tr-TR" sz="2200" b="1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701040" y="1706880"/>
            <a:ext cx="78790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 Türkiye’de </a:t>
            </a:r>
            <a:r>
              <a:rPr lang="tr-TR" sz="2400" dirty="0" smtClean="0"/>
              <a:t>kent yönetimlerinin ağırlıklı olarak belediyelerden oluştuğu </a:t>
            </a:r>
            <a:r>
              <a:rPr lang="tr-TR" sz="2400" dirty="0" smtClean="0"/>
              <a:t>görülmektedir. Belediyelerde </a:t>
            </a:r>
            <a:r>
              <a:rPr lang="tr-TR" sz="2400" dirty="0" smtClean="0"/>
              <a:t>kendi içinde il, ilçe, büyükşehir, belde belediyesi gibi farklı isimler altında bu görevleri yerine getirmeye çalışmaktadır. </a:t>
            </a:r>
            <a:endParaRPr lang="tr-TR" sz="2400" dirty="0" smtClean="0"/>
          </a:p>
          <a:p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 Kent </a:t>
            </a:r>
            <a:r>
              <a:rPr lang="tr-TR" sz="2400" dirty="0" smtClean="0"/>
              <a:t>yönetimi, Türkiye’de </a:t>
            </a:r>
            <a:r>
              <a:rPr lang="tr-TR" sz="2400" dirty="0" smtClean="0"/>
              <a:t>1950’li yıllarda başladığı ve artarak devam ettiği genel kabul gören kentleşme olgusuyla gündeme gelen ve beraberinde birçok probleme de yol açan kentleşmenin bir sonucu olarak önemini artırmıştır.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617917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457200" y="1478280"/>
            <a:ext cx="8214360" cy="4307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Kent yönetimi kapsamında düşünülmesi gereken kentleşme sürecinin bir ürünü olarak meydana gelen başlıca problemleri şu şekilde özetlemek mümkündür:</a:t>
            </a:r>
          </a:p>
          <a:p>
            <a:r>
              <a:rPr lang="tr-TR" sz="2400" dirty="0" smtClean="0"/>
              <a:t>-Kırdan kente aşırı göç dalgaları beraberinde, issizlik, konut problemi, </a:t>
            </a:r>
          </a:p>
          <a:p>
            <a:pPr>
              <a:buFontTx/>
              <a:buChar char="-"/>
            </a:pPr>
            <a:r>
              <a:rPr lang="tr-TR" sz="2400" dirty="0" smtClean="0"/>
              <a:t> Kontrolden çıkmış nüfus artışı,</a:t>
            </a:r>
          </a:p>
          <a:p>
            <a:pPr>
              <a:buFontTx/>
              <a:buChar char="-"/>
            </a:pPr>
            <a:r>
              <a:rPr lang="tr-TR" sz="2400" dirty="0" smtClean="0"/>
              <a:t> K</a:t>
            </a:r>
            <a:r>
              <a:rPr lang="tr-TR" sz="2400" dirty="0" smtClean="0"/>
              <a:t>entte yasayanlar için gerekli </a:t>
            </a:r>
            <a:r>
              <a:rPr lang="tr-TR" sz="2400" dirty="0" err="1" smtClean="0"/>
              <a:t>sosyo</a:t>
            </a:r>
            <a:r>
              <a:rPr lang="tr-TR" sz="2400" dirty="0" smtClean="0"/>
              <a:t>-ekonomik ve sağlık hizmetlerindeki yetersizlikler, </a:t>
            </a:r>
          </a:p>
          <a:p>
            <a:pPr>
              <a:buFontTx/>
              <a:buChar char="-"/>
            </a:pPr>
            <a:r>
              <a:rPr lang="tr-TR" sz="2400" dirty="0" smtClean="0"/>
              <a:t> A</a:t>
            </a:r>
            <a:r>
              <a:rPr lang="tr-TR" sz="2400" dirty="0" smtClean="0"/>
              <a:t>ltyapı sorunları ve kentte ikamet etmelerine karşı kentli olmaya yabancı kalmış insanların varlığı gibi sorunlar ilk akla gelenler arasındadır.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69736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18160" y="1584960"/>
            <a:ext cx="81686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Modern bir kent yönetiminde kent yönetiminin başlıca sorumluluk alanlarını şu şekilde özetlemek </a:t>
            </a:r>
            <a:r>
              <a:rPr lang="tr-TR" sz="2800" dirty="0" smtClean="0"/>
              <a:t>mümkündür:</a:t>
            </a:r>
          </a:p>
          <a:p>
            <a:endParaRPr lang="tr-TR" sz="2800" dirty="0" smtClean="0"/>
          </a:p>
          <a:p>
            <a:r>
              <a:rPr lang="tr-TR" sz="2800" dirty="0" smtClean="0"/>
              <a:t>• </a:t>
            </a:r>
            <a:r>
              <a:rPr lang="tr-TR" sz="2800" dirty="0" smtClean="0"/>
              <a:t>Sağlıklı </a:t>
            </a:r>
            <a:r>
              <a:rPr lang="tr-TR" sz="2800" dirty="0" smtClean="0"/>
              <a:t>Kentleşme</a:t>
            </a:r>
          </a:p>
          <a:p>
            <a:r>
              <a:rPr lang="tr-TR" sz="2800" dirty="0" smtClean="0"/>
              <a:t>• </a:t>
            </a:r>
            <a:r>
              <a:rPr lang="tr-TR" sz="2800" dirty="0" smtClean="0"/>
              <a:t>Tarihi ve Kültürel </a:t>
            </a:r>
            <a:r>
              <a:rPr lang="tr-TR" sz="2800" dirty="0" smtClean="0"/>
              <a:t>Doku</a:t>
            </a:r>
          </a:p>
          <a:p>
            <a:r>
              <a:rPr lang="tr-TR" sz="2800" dirty="0" smtClean="0"/>
              <a:t>• </a:t>
            </a:r>
            <a:r>
              <a:rPr lang="tr-TR" sz="2800" dirty="0" smtClean="0"/>
              <a:t>Sürdürülebilir Kentleşme </a:t>
            </a:r>
            <a:endParaRPr lang="tr-TR" sz="2800" dirty="0" smtClean="0"/>
          </a:p>
          <a:p>
            <a:r>
              <a:rPr lang="tr-TR" sz="2800" dirty="0" smtClean="0"/>
              <a:t>• </a:t>
            </a:r>
            <a:r>
              <a:rPr lang="tr-TR" sz="2800" dirty="0" smtClean="0"/>
              <a:t>Kentsel </a:t>
            </a:r>
            <a:r>
              <a:rPr lang="tr-TR" sz="2800" dirty="0" smtClean="0"/>
              <a:t>Dönüşüm/Yenileme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/>
              <a:t> </a:t>
            </a:r>
            <a:r>
              <a:rPr lang="tr-TR" sz="2800" dirty="0" smtClean="0"/>
              <a:t>Kent güvenliğinin sağlanması</a:t>
            </a:r>
          </a:p>
          <a:p>
            <a:endParaRPr lang="tr-TR" sz="28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12494</TotalTime>
  <Words>478</Words>
  <Application>Microsoft Office PowerPoint</Application>
  <PresentationFormat>Ekran Gösterisi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ekonomi</vt:lpstr>
      <vt:lpstr>1_Rics</vt:lpstr>
      <vt:lpstr>h.t.</vt:lpstr>
      <vt:lpstr>Slayt 1</vt:lpstr>
      <vt:lpstr>   Takdim Planı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Toshıba</cp:lastModifiedBy>
  <cp:revision>819</cp:revision>
  <cp:lastPrinted>2016-10-24T07:53:35Z</cp:lastPrinted>
  <dcterms:created xsi:type="dcterms:W3CDTF">2016-09-18T09:35:24Z</dcterms:created>
  <dcterms:modified xsi:type="dcterms:W3CDTF">2020-03-15T07:40:33Z</dcterms:modified>
</cp:coreProperties>
</file>