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0" r:id="rId9"/>
    <p:sldId id="272" r:id="rId10"/>
    <p:sldId id="273" r:id="rId11"/>
    <p:sldId id="275" r:id="rId12"/>
    <p:sldId id="30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Polymer</a:t>
            </a:r>
            <a:r>
              <a:rPr lang="tr-TR" dirty="0" smtClean="0"/>
              <a:t>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Chapter</a:t>
            </a:r>
            <a:r>
              <a:rPr lang="tr-TR" sz="3200" dirty="0" smtClean="0"/>
              <a:t> 1</a:t>
            </a:r>
            <a:endParaRPr lang="tr-TR" sz="3200" dirty="0" smtClean="0"/>
          </a:p>
          <a:p>
            <a:r>
              <a:rPr lang="tr-TR" sz="3200" dirty="0" err="1" smtClean="0"/>
              <a:t>Introduction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Polymer</a:t>
            </a:r>
            <a:r>
              <a:rPr lang="tr-TR" sz="3200" dirty="0" smtClean="0"/>
              <a:t> </a:t>
            </a:r>
            <a:r>
              <a:rPr lang="tr-TR" sz="3200" dirty="0" err="1" smtClean="0"/>
              <a:t>Science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5614555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Most</a:t>
            </a:r>
            <a:r>
              <a:rPr lang="tr-TR" sz="2400" dirty="0" smtClean="0"/>
              <a:t> of </a:t>
            </a:r>
            <a:r>
              <a:rPr lang="tr-TR" sz="2400" dirty="0" err="1" smtClean="0"/>
              <a:t>macromolecules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composed </a:t>
            </a:r>
            <a:r>
              <a:rPr lang="en-US" sz="2400" dirty="0" smtClean="0"/>
              <a:t>of millions of polymer molecules.</a:t>
            </a:r>
          </a:p>
          <a:p>
            <a:r>
              <a:rPr lang="tr-TR" sz="2400" dirty="0" err="1" smtClean="0"/>
              <a:t>There</a:t>
            </a:r>
            <a:r>
              <a:rPr lang="tr-TR" sz="2400" dirty="0" smtClean="0"/>
              <a:t> is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distribution of molecular </a:t>
            </a:r>
            <a:r>
              <a:rPr lang="en-US" sz="2400" dirty="0" smtClean="0"/>
              <a:t>weight </a:t>
            </a:r>
            <a:r>
              <a:rPr lang="en-US" sz="2400" dirty="0" smtClean="0"/>
              <a:t>for synthetic </a:t>
            </a:r>
            <a:r>
              <a:rPr lang="en-US" sz="2400" dirty="0" smtClean="0"/>
              <a:t>polymers</a:t>
            </a:r>
            <a:r>
              <a:rPr lang="tr-TR" sz="2400" dirty="0" smtClean="0"/>
              <a:t> 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</a:t>
            </a:r>
            <a:r>
              <a:rPr lang="tr-TR" sz="2400" dirty="0" err="1" smtClean="0"/>
              <a:t>inthe</a:t>
            </a:r>
            <a:r>
              <a:rPr lang="tr-TR" sz="2400" dirty="0" smtClean="0"/>
              <a:t>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1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number-average molecular weight represented by </a:t>
            </a:r>
            <a:r>
              <a:rPr lang="en-US" sz="2400" dirty="0" err="1"/>
              <a:t>Mn</a:t>
            </a:r>
            <a:r>
              <a:rPr lang="en-US" sz="2400" dirty="0"/>
              <a:t>, and the weight-average molecular weight </a:t>
            </a:r>
            <a:r>
              <a:rPr lang="en-US" sz="2400" dirty="0" smtClean="0"/>
              <a:t>Mw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/>
              <a:t>t</a:t>
            </a:r>
            <a:r>
              <a:rPr lang="en-US" sz="2400" dirty="0" smtClean="0"/>
              <a:t>wo </a:t>
            </a:r>
            <a:r>
              <a:rPr lang="en-US" sz="2400" dirty="0"/>
              <a:t>types of molecular weight </a:t>
            </a:r>
            <a:r>
              <a:rPr lang="en-US" sz="2400" dirty="0" smtClean="0"/>
              <a:t>averages. </a:t>
            </a:r>
            <a:endParaRPr lang="en-US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2755" y="1825625"/>
            <a:ext cx="5086350" cy="345757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6452755" y="5418137"/>
            <a:ext cx="5116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1. </a:t>
            </a:r>
            <a:r>
              <a:rPr lang="tr-TR" dirty="0" err="1" smtClean="0"/>
              <a:t>Molecular</a:t>
            </a:r>
            <a:r>
              <a:rPr lang="tr-TR" dirty="0" smtClean="0"/>
              <a:t> </a:t>
            </a:r>
            <a:r>
              <a:rPr lang="tr-TR" dirty="0" err="1" smtClean="0"/>
              <a:t>weight</a:t>
            </a:r>
            <a:r>
              <a:rPr lang="tr-TR" dirty="0" smtClean="0"/>
              <a:t> </a:t>
            </a:r>
            <a:r>
              <a:rPr lang="tr-TR" dirty="0" err="1" smtClean="0"/>
              <a:t>distribution</a:t>
            </a:r>
            <a:r>
              <a:rPr lang="tr-TR" dirty="0" smtClean="0"/>
              <a:t> of </a:t>
            </a:r>
            <a:r>
              <a:rPr lang="tr-TR" dirty="0" err="1" smtClean="0"/>
              <a:t>polymers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0569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number-average molecular weight</a:t>
            </a:r>
            <a:r>
              <a:rPr lang="tr-TR" sz="2400" dirty="0" smtClean="0"/>
              <a:t>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calculated</a:t>
            </a:r>
            <a:r>
              <a:rPr lang="en-US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i</a:t>
            </a:r>
            <a:r>
              <a:rPr lang="tr-TR" sz="2400" dirty="0" smtClean="0"/>
              <a:t>n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 smtClean="0"/>
              <a:t>N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indicates the number of moles of molecules having a molecular weight of</a:t>
            </a:r>
            <a:r>
              <a:rPr lang="tr-TR" sz="2400" dirty="0" smtClean="0"/>
              <a:t>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i</a:t>
            </a:r>
            <a:endParaRPr lang="tr-TR" sz="2400" baseline="-25000" dirty="0" smtClean="0"/>
          </a:p>
          <a:p>
            <a:r>
              <a:rPr lang="en-US" sz="2400" dirty="0"/>
              <a:t>The weight-average molecular weight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calculated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:</a:t>
            </a:r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5764" y="2100334"/>
            <a:ext cx="3598813" cy="1515914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0508" y="5136562"/>
            <a:ext cx="3130984" cy="154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70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9967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terms </a:t>
            </a:r>
            <a:r>
              <a:rPr lang="tr-TR" sz="2400" dirty="0" err="1" smtClean="0"/>
              <a:t>thermo</a:t>
            </a:r>
            <a:r>
              <a:rPr lang="en-US" sz="2400" dirty="0" smtClean="0"/>
              <a:t>plastic</a:t>
            </a:r>
            <a:r>
              <a:rPr lang="en-US" sz="2400" dirty="0" smtClean="0"/>
              <a:t>, polymer or macromolecule are used to </a:t>
            </a:r>
            <a:r>
              <a:rPr lang="tr-TR" sz="2400" dirty="0" err="1" smtClean="0"/>
              <a:t>explain</a:t>
            </a:r>
            <a:r>
              <a:rPr lang="en-US" sz="2400" dirty="0" smtClean="0"/>
              <a:t> </a:t>
            </a:r>
            <a:r>
              <a:rPr lang="en-US" sz="2400" dirty="0" smtClean="0"/>
              <a:t>a </a:t>
            </a:r>
            <a:r>
              <a:rPr lang="tr-TR" sz="2400" dirty="0" err="1" smtClean="0"/>
              <a:t>wide</a:t>
            </a:r>
            <a:r>
              <a:rPr lang="tr-TR" sz="2400" dirty="0" smtClean="0"/>
              <a:t> </a:t>
            </a:r>
            <a:r>
              <a:rPr lang="en-US" sz="2400" dirty="0" smtClean="0"/>
              <a:t>range </a:t>
            </a:r>
            <a:r>
              <a:rPr lang="en-US" sz="2400" dirty="0" smtClean="0"/>
              <a:t>of materials which have</a:t>
            </a:r>
            <a:r>
              <a:rPr lang="tr-TR" sz="2400" dirty="0" smtClean="0"/>
              <a:t> </a:t>
            </a:r>
            <a:r>
              <a:rPr lang="en-US" sz="2400" dirty="0" smtClean="0"/>
              <a:t>one feature in common: they are all large molecules created by chemically linking smaller </a:t>
            </a:r>
            <a:r>
              <a:rPr lang="en-US" sz="2400" dirty="0" smtClean="0"/>
              <a:t>entities</a:t>
            </a:r>
            <a:r>
              <a:rPr lang="tr-TR" sz="2400" dirty="0" smtClean="0"/>
              <a:t> of </a:t>
            </a:r>
            <a:r>
              <a:rPr lang="tr-TR" sz="2400" dirty="0" err="1" smtClean="0"/>
              <a:t>monomers</a:t>
            </a:r>
            <a:endParaRPr lang="en-US" sz="2400" dirty="0" smtClean="0"/>
          </a:p>
          <a:p>
            <a:r>
              <a:rPr lang="en-US" sz="2400" dirty="0" smtClean="0"/>
              <a:t>The term </a:t>
            </a:r>
            <a:r>
              <a:rPr lang="tr-TR" sz="2400" dirty="0" smtClean="0"/>
              <a:t>‘</a:t>
            </a:r>
            <a:r>
              <a:rPr lang="en-US" sz="2400" dirty="0" smtClean="0"/>
              <a:t>polymer</a:t>
            </a:r>
            <a:r>
              <a:rPr lang="tr-TR" sz="2400" dirty="0" smtClean="0"/>
              <a:t>’</a:t>
            </a:r>
            <a:r>
              <a:rPr lang="en-US" sz="2400" dirty="0" smtClean="0"/>
              <a:t> </a:t>
            </a:r>
            <a:r>
              <a:rPr lang="en-US" sz="2400" dirty="0" smtClean="0"/>
              <a:t>is derived from two </a:t>
            </a:r>
            <a:r>
              <a:rPr lang="tr-TR" sz="2400" dirty="0" err="1" smtClean="0"/>
              <a:t>greek</a:t>
            </a:r>
            <a:r>
              <a:rPr lang="tr-TR" sz="2400" dirty="0" smtClean="0"/>
              <a:t> </a:t>
            </a:r>
            <a:r>
              <a:rPr lang="tr-TR" sz="2400" dirty="0" err="1" smtClean="0"/>
              <a:t>letters</a:t>
            </a:r>
            <a:r>
              <a:rPr lang="en-US" sz="2400" dirty="0" smtClean="0"/>
              <a:t>: </a:t>
            </a:r>
            <a:r>
              <a:rPr lang="en-US" sz="2400" dirty="0" smtClean="0"/>
              <a:t>poly meaning</a:t>
            </a:r>
            <a:r>
              <a:rPr lang="tr-TR" sz="2400" dirty="0" smtClean="0"/>
              <a:t> </a:t>
            </a:r>
            <a:r>
              <a:rPr lang="en-US" sz="2400" dirty="0" smtClean="0"/>
              <a:t>many and </a:t>
            </a:r>
            <a:r>
              <a:rPr lang="en-US" sz="2400" dirty="0" err="1" smtClean="0"/>
              <a:t>mer</a:t>
            </a:r>
            <a:r>
              <a:rPr lang="en-US" sz="2400" dirty="0" smtClean="0"/>
              <a:t>, which is an abbreviation of the word </a:t>
            </a:r>
            <a:r>
              <a:rPr lang="en-US" sz="2400" dirty="0" smtClean="0"/>
              <a:t>monomer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 smtClean="0"/>
              <a:t>is the primary building</a:t>
            </a:r>
            <a:r>
              <a:rPr lang="tr-TR" sz="2400" dirty="0" smtClean="0"/>
              <a:t> </a:t>
            </a:r>
            <a:r>
              <a:rPr lang="en-US" sz="2400" dirty="0" smtClean="0"/>
              <a:t>block from which the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polymer </a:t>
            </a:r>
            <a:r>
              <a:rPr lang="en-US" sz="2400" dirty="0" smtClean="0"/>
              <a:t>is created. </a:t>
            </a:r>
            <a:endParaRPr lang="tr-TR" sz="2400" dirty="0" smtClean="0"/>
          </a:p>
          <a:p>
            <a:r>
              <a:rPr lang="en-US" sz="2400" dirty="0" smtClean="0"/>
              <a:t>The alternative name for a polymer is a </a:t>
            </a:r>
            <a:r>
              <a:rPr lang="en-US" sz="2400" dirty="0" smtClean="0"/>
              <a:t>macromolecule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 err="1" smtClean="0"/>
              <a:t>indicat</a:t>
            </a:r>
            <a:r>
              <a:rPr lang="tr-TR" sz="2400" dirty="0" smtClean="0"/>
              <a:t>es</a:t>
            </a:r>
            <a:r>
              <a:rPr lang="en-US" sz="2400" dirty="0" smtClean="0"/>
              <a:t> </a:t>
            </a:r>
            <a:r>
              <a:rPr lang="en-US" sz="2400" dirty="0" smtClean="0"/>
              <a:t>that it is a high molar mass species. </a:t>
            </a:r>
            <a:endParaRPr lang="tr-TR" sz="2400" dirty="0" smtClean="0"/>
          </a:p>
          <a:p>
            <a:r>
              <a:rPr lang="en-US" sz="2400" dirty="0" smtClean="0"/>
              <a:t>The term macromolecule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thermoplastic</a:t>
            </a:r>
            <a:r>
              <a:rPr lang="tr-TR" sz="2400" dirty="0" smtClean="0"/>
              <a:t> </a:t>
            </a:r>
            <a:r>
              <a:rPr lang="en-US" sz="2400" dirty="0" smtClean="0"/>
              <a:t>does </a:t>
            </a:r>
            <a:r>
              <a:rPr lang="en-US" sz="2400" dirty="0" smtClean="0"/>
              <a:t>not necessarily</a:t>
            </a:r>
            <a:r>
              <a:rPr lang="tr-TR" sz="2400" dirty="0" smtClean="0"/>
              <a:t> </a:t>
            </a:r>
            <a:r>
              <a:rPr lang="tr-TR" sz="2400" dirty="0" err="1" smtClean="0"/>
              <a:t>mean</a:t>
            </a:r>
            <a:r>
              <a:rPr lang="en-US" sz="2400" dirty="0" smtClean="0"/>
              <a:t> </a:t>
            </a:r>
            <a:r>
              <a:rPr lang="en-US" sz="2400" dirty="0" smtClean="0"/>
              <a:t>that all the elements along the backbone of the molecule are the same. </a:t>
            </a:r>
            <a:endParaRPr lang="tr-TR" sz="2400" dirty="0" smtClean="0"/>
          </a:p>
          <a:p>
            <a:r>
              <a:rPr lang="en-US" sz="2400" dirty="0" smtClean="0"/>
              <a:t>The term </a:t>
            </a:r>
            <a:r>
              <a:rPr lang="tr-TR" sz="2400" dirty="0" err="1" smtClean="0"/>
              <a:t>thermo</a:t>
            </a:r>
            <a:r>
              <a:rPr lang="en-US" sz="2400" dirty="0" smtClean="0"/>
              <a:t>plastic </a:t>
            </a:r>
            <a:r>
              <a:rPr lang="en-US" sz="2400" dirty="0" smtClean="0"/>
              <a:t>has come to be used to</a:t>
            </a:r>
            <a:r>
              <a:rPr lang="tr-TR" sz="2400" dirty="0" smtClean="0"/>
              <a:t> </a:t>
            </a:r>
            <a:r>
              <a:rPr lang="tr-TR" sz="2400" dirty="0" err="1" smtClean="0"/>
              <a:t>explain</a:t>
            </a:r>
            <a:r>
              <a:rPr lang="en-US" sz="2400" dirty="0" smtClean="0"/>
              <a:t> </a:t>
            </a:r>
            <a:r>
              <a:rPr lang="en-US" sz="2400" dirty="0" smtClean="0"/>
              <a:t>a wide range of synthetic macromolecules.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151777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Polymers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tr-TR" sz="2400" dirty="0" smtClean="0"/>
              <a:t> </a:t>
            </a:r>
            <a:r>
              <a:rPr lang="en-US" sz="2400" dirty="0" smtClean="0"/>
              <a:t>c</a:t>
            </a:r>
            <a:r>
              <a:rPr lang="tr-TR" sz="2400" dirty="0" err="1" smtClean="0"/>
              <a:t>oluld</a:t>
            </a:r>
            <a:r>
              <a:rPr lang="en-US" sz="2400" dirty="0" smtClean="0"/>
              <a:t> </a:t>
            </a:r>
            <a:r>
              <a:rPr lang="en-US" sz="2400" dirty="0" smtClean="0"/>
              <a:t>be either rigid or flexible and</a:t>
            </a:r>
            <a:r>
              <a:rPr lang="tr-TR" sz="2400" dirty="0" smtClean="0"/>
              <a:t> </a:t>
            </a:r>
            <a:r>
              <a:rPr lang="en-US" sz="2400" dirty="0" smtClean="0"/>
              <a:t>m</a:t>
            </a:r>
            <a:r>
              <a:rPr lang="tr-TR" sz="2400" dirty="0" err="1" smtClean="0"/>
              <a:t>ight</a:t>
            </a:r>
            <a:r>
              <a:rPr lang="en-US" sz="2400" dirty="0" smtClean="0"/>
              <a:t> </a:t>
            </a:r>
            <a:r>
              <a:rPr lang="en-US" sz="2400" dirty="0" smtClean="0"/>
              <a:t>either be brittle or very elastic.</a:t>
            </a:r>
            <a:endParaRPr lang="tr-TR" sz="2400" dirty="0" smtClean="0"/>
          </a:p>
          <a:p>
            <a:r>
              <a:rPr lang="en-US" sz="2400" dirty="0" smtClean="0"/>
              <a:t>Unlike metals and ceramics, </a:t>
            </a:r>
            <a:r>
              <a:rPr lang="tr-TR" sz="2400" dirty="0" err="1" smtClean="0"/>
              <a:t>any</a:t>
            </a:r>
            <a:r>
              <a:rPr lang="tr-TR" sz="2400" dirty="0" smtClean="0"/>
              <a:t> </a:t>
            </a:r>
            <a:r>
              <a:rPr lang="en-US" sz="2400" dirty="0" smtClean="0"/>
              <a:t>change </a:t>
            </a:r>
            <a:r>
              <a:rPr lang="tr-TR" sz="2400" dirty="0" smtClean="0"/>
              <a:t>in</a:t>
            </a:r>
            <a:r>
              <a:rPr lang="en-US" sz="2400" dirty="0" smtClean="0"/>
              <a:t> </a:t>
            </a:r>
            <a:r>
              <a:rPr lang="en-US" sz="2400" dirty="0" smtClean="0"/>
              <a:t>temperature can convert</a:t>
            </a:r>
            <a:r>
              <a:rPr lang="tr-TR" sz="2400" dirty="0" smtClean="0"/>
              <a:t> </a:t>
            </a:r>
            <a:r>
              <a:rPr lang="en-US" sz="2400" dirty="0" smtClean="0"/>
              <a:t>a brittle rigid </a:t>
            </a:r>
            <a:r>
              <a:rPr lang="tr-TR" sz="2400" dirty="0" err="1" smtClean="0"/>
              <a:t>thermo</a:t>
            </a:r>
            <a:r>
              <a:rPr lang="en-US" sz="2400" dirty="0" smtClean="0"/>
              <a:t>plastic </a:t>
            </a:r>
            <a:r>
              <a:rPr lang="en-US" sz="2400" dirty="0" smtClean="0"/>
              <a:t>into a soft and extensible </a:t>
            </a:r>
            <a:r>
              <a:rPr lang="en-US" sz="2400" dirty="0" smtClean="0"/>
              <a:t>elastomer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kind</a:t>
            </a:r>
            <a:r>
              <a:rPr lang="tr-TR" sz="2400" dirty="0" smtClean="0"/>
              <a:t> of </a:t>
            </a:r>
            <a:r>
              <a:rPr lang="tr-TR" sz="2400" dirty="0" err="1" smtClean="0"/>
              <a:t>macromolecule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M</a:t>
            </a:r>
            <a:r>
              <a:rPr lang="en-US" sz="2400" dirty="0" err="1" smtClean="0"/>
              <a:t>ost</a:t>
            </a:r>
            <a:r>
              <a:rPr lang="en-US" sz="2400" dirty="0" smtClean="0"/>
              <a:t> </a:t>
            </a:r>
            <a:r>
              <a:rPr lang="tr-TR" sz="2400" dirty="0" smtClean="0"/>
              <a:t>of </a:t>
            </a:r>
            <a:r>
              <a:rPr lang="en-US" sz="2400" dirty="0" smtClean="0"/>
              <a:t>polymer</a:t>
            </a:r>
            <a:r>
              <a:rPr lang="tr-TR" sz="2400" dirty="0" err="1" smtClean="0"/>
              <a:t>ic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structures</a:t>
            </a:r>
            <a:r>
              <a:rPr lang="en-US" sz="2400" dirty="0" smtClean="0"/>
              <a:t> </a:t>
            </a:r>
            <a:r>
              <a:rPr lang="en-US" sz="2400" dirty="0" smtClean="0"/>
              <a:t>are based on</a:t>
            </a:r>
            <a:r>
              <a:rPr lang="tr-TR" sz="2400" dirty="0" smtClean="0"/>
              <a:t> </a:t>
            </a:r>
            <a:r>
              <a:rPr lang="en-US" sz="2400" dirty="0" smtClean="0"/>
              <a:t>linking molecules that have a carbon– carbon bonded </a:t>
            </a:r>
            <a:r>
              <a:rPr lang="en-US" sz="2400" dirty="0" smtClean="0"/>
              <a:t>structure</a:t>
            </a:r>
            <a:r>
              <a:rPr lang="tr-TR" sz="2400" dirty="0" smtClean="0"/>
              <a:t>. </a:t>
            </a:r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addition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smtClean="0"/>
              <a:t>there are very important materials</a:t>
            </a:r>
            <a:r>
              <a:rPr lang="tr-TR" sz="2400" dirty="0" smtClean="0"/>
              <a:t> </a:t>
            </a:r>
            <a:r>
              <a:rPr lang="en-US" sz="2400" dirty="0" smtClean="0"/>
              <a:t>based on inorganic bonded </a:t>
            </a:r>
            <a:r>
              <a:rPr lang="en-US" sz="2400" dirty="0" smtClean="0"/>
              <a:t>structures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en-US" sz="2400" dirty="0" smtClean="0"/>
              <a:t>silicon– oxygen (R2Si02</a:t>
            </a:r>
            <a:r>
              <a:rPr lang="en-US" sz="2400" baseline="-25000" dirty="0" smtClean="0"/>
              <a:t>)n</a:t>
            </a:r>
            <a:r>
              <a:rPr lang="en-US" sz="2400" dirty="0" smtClean="0"/>
              <a:t>, phosphorus–</a:t>
            </a:r>
            <a:r>
              <a:rPr lang="tr-TR" sz="2400" dirty="0" smtClean="0"/>
              <a:t> n</a:t>
            </a:r>
            <a:r>
              <a:rPr lang="en-US" sz="2400" dirty="0" err="1" smtClean="0"/>
              <a:t>itrogen</a:t>
            </a:r>
            <a:r>
              <a:rPr lang="en-US" sz="2400" dirty="0" smtClean="0"/>
              <a:t> (</a:t>
            </a:r>
            <a:r>
              <a:rPr lang="en-US" sz="2400" dirty="0" smtClean="0"/>
              <a:t>P–N)</a:t>
            </a:r>
            <a:r>
              <a:rPr lang="en-US" sz="2400" baseline="-25000" dirty="0" smtClean="0"/>
              <a:t>n</a:t>
            </a:r>
            <a:r>
              <a:rPr lang="tr-TR" sz="2400" dirty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boron</a:t>
            </a:r>
            <a:r>
              <a:rPr lang="en-US" sz="2400" dirty="0" smtClean="0"/>
              <a:t>– nitrogen (</a:t>
            </a:r>
            <a:r>
              <a:rPr lang="en-US" sz="2400" dirty="0" smtClean="0"/>
              <a:t>B–N)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en-US" sz="2400" dirty="0" smtClean="0"/>
              <a:t> </a:t>
            </a:r>
            <a:r>
              <a:rPr lang="en-US" sz="2400" dirty="0" smtClean="0"/>
              <a:t>materials</a:t>
            </a:r>
            <a:r>
              <a:rPr lang="tr-TR" sz="2400" dirty="0" smtClean="0"/>
              <a:t> </a:t>
            </a:r>
            <a:r>
              <a:rPr lang="en-US" sz="2400" dirty="0" smtClean="0"/>
              <a:t>have </a:t>
            </a:r>
            <a:r>
              <a:rPr lang="tr-TR" sz="2400" dirty="0" err="1" smtClean="0"/>
              <a:t>certain</a:t>
            </a:r>
            <a:r>
              <a:rPr lang="en-US" sz="2400" dirty="0" smtClean="0"/>
              <a:t> </a:t>
            </a:r>
            <a:r>
              <a:rPr lang="en-US" sz="2400" dirty="0" smtClean="0"/>
              <a:t>applications and are beyond the scope of this </a:t>
            </a:r>
            <a:r>
              <a:rPr lang="tr-TR" sz="2400" dirty="0" err="1" smtClean="0"/>
              <a:t>chapter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330657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As an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 smtClean="0"/>
              <a:t>styrene molecule contains a double bond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styrene</a:t>
            </a:r>
            <a:r>
              <a:rPr lang="tr-TR" sz="2400" dirty="0" smtClean="0"/>
              <a:t> </a:t>
            </a:r>
            <a:r>
              <a:rPr lang="tr-TR" sz="2400" dirty="0" err="1" smtClean="0"/>
              <a:t>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its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form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illustrated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Scientiest</a:t>
            </a:r>
            <a:r>
              <a:rPr lang="tr-TR" sz="2400" dirty="0" smtClean="0"/>
              <a:t> </a:t>
            </a:r>
            <a:r>
              <a:rPr lang="tr-TR" sz="2400" dirty="0" err="1" smtClean="0"/>
              <a:t>studied</a:t>
            </a:r>
            <a:r>
              <a:rPr lang="tr-TR" sz="2400" dirty="0" smtClean="0"/>
              <a:t> on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chemistry</a:t>
            </a:r>
            <a:r>
              <a:rPr lang="en-US" sz="2400" dirty="0" smtClean="0"/>
              <a:t> </a:t>
            </a:r>
            <a:r>
              <a:rPr lang="en-US" sz="2400" dirty="0" smtClean="0"/>
              <a:t>have devised methods of opening this double</a:t>
            </a:r>
            <a:r>
              <a:rPr lang="tr-TR" sz="2400" dirty="0" smtClean="0"/>
              <a:t> </a:t>
            </a:r>
            <a:r>
              <a:rPr lang="en-US" sz="2400" dirty="0" smtClean="0"/>
              <a:t>bond </a:t>
            </a:r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styrene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</a:t>
            </a:r>
            <a:r>
              <a:rPr lang="tr-TR" sz="2400" dirty="0" smtClean="0"/>
              <a:t> </a:t>
            </a:r>
            <a:r>
              <a:rPr lang="en-US" sz="2400" dirty="0" smtClean="0"/>
              <a:t>so </a:t>
            </a:r>
            <a:r>
              <a:rPr lang="en-US" sz="2400" dirty="0" smtClean="0"/>
              <a:t>that literally thousands of styrene molecules become linked </a:t>
            </a:r>
            <a:r>
              <a:rPr lang="en-US" sz="2400" dirty="0" smtClean="0"/>
              <a:t>together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 resulting structure,</a:t>
            </a:r>
            <a:r>
              <a:rPr lang="tr-TR" sz="2400" dirty="0" smtClean="0"/>
              <a:t> </a:t>
            </a:r>
            <a:r>
              <a:rPr lang="tr-TR" sz="2400" dirty="0" err="1" smtClean="0"/>
              <a:t>illustrated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 </a:t>
            </a:r>
            <a:r>
              <a:rPr lang="en-US" sz="2400" dirty="0" smtClean="0"/>
              <a:t>in </a:t>
            </a:r>
            <a:r>
              <a:rPr lang="en-US" sz="2400" dirty="0" smtClean="0"/>
              <a:t>square brackets, is the polymer polystyrene.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single</a:t>
            </a:r>
            <a:r>
              <a:rPr lang="tr-TR" sz="2400" dirty="0" smtClean="0"/>
              <a:t> </a:t>
            </a:r>
            <a:r>
              <a:rPr lang="tr-TR" sz="2400" dirty="0" err="1" smtClean="0"/>
              <a:t>unit</a:t>
            </a:r>
            <a:r>
              <a:rPr lang="tr-TR" sz="2400" dirty="0" smtClean="0"/>
              <a:t> ‘</a:t>
            </a:r>
            <a:r>
              <a:rPr lang="en-US" sz="2400" dirty="0" smtClean="0"/>
              <a:t>Styrene</a:t>
            </a:r>
            <a:r>
              <a:rPr lang="tr-TR" sz="2400" dirty="0" smtClean="0"/>
              <a:t>’ </a:t>
            </a:r>
            <a:r>
              <a:rPr lang="en-US" sz="2400" dirty="0" smtClean="0"/>
              <a:t>itself </a:t>
            </a:r>
            <a:r>
              <a:rPr lang="en-US" sz="2400" dirty="0" smtClean="0"/>
              <a:t>is referred to as a</a:t>
            </a:r>
            <a:r>
              <a:rPr lang="tr-TR" sz="2400" dirty="0" smtClean="0"/>
              <a:t> </a:t>
            </a:r>
            <a:r>
              <a:rPr lang="en-US" sz="2400" dirty="0" smtClean="0"/>
              <a:t>monomer,</a:t>
            </a:r>
            <a:r>
              <a:rPr lang="tr-TR" sz="2400" dirty="0" smtClean="0"/>
              <a:t> </a:t>
            </a:r>
            <a:r>
              <a:rPr lang="en-US" sz="2400" dirty="0" smtClean="0"/>
              <a:t>which is defined as any </a:t>
            </a:r>
            <a:r>
              <a:rPr lang="en-US" sz="2400" dirty="0" smtClean="0"/>
              <a:t>molecule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 smtClean="0"/>
              <a:t>can be converted to a polymer by combining with other molecules</a:t>
            </a:r>
            <a:r>
              <a:rPr lang="tr-TR" sz="2400" dirty="0" smtClean="0"/>
              <a:t> </a:t>
            </a:r>
            <a:r>
              <a:rPr lang="en-US" sz="2400" dirty="0" smtClean="0"/>
              <a:t>of the same or different type. </a:t>
            </a:r>
            <a:endParaRPr lang="tr-TR" sz="2400" dirty="0" smtClean="0"/>
          </a:p>
          <a:p>
            <a:r>
              <a:rPr lang="en-US" sz="2400" dirty="0" smtClean="0"/>
              <a:t>The unit in square brackets </a:t>
            </a:r>
            <a:r>
              <a:rPr lang="tr-TR" sz="2400" dirty="0" smtClean="0"/>
              <a:t>of </a:t>
            </a:r>
            <a:r>
              <a:rPr lang="tr-TR" sz="2400" dirty="0" err="1" smtClean="0"/>
              <a:t>polystyrene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 smtClean="0"/>
              <a:t>called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repeating unit.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7027" y="5229933"/>
            <a:ext cx="3764973" cy="154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293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conversion of the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single</a:t>
            </a:r>
            <a:r>
              <a:rPr lang="tr-TR" sz="2400" dirty="0" smtClean="0"/>
              <a:t> </a:t>
            </a:r>
            <a:r>
              <a:rPr lang="tr-TR" sz="2400" dirty="0" err="1" smtClean="0"/>
              <a:t>unit</a:t>
            </a:r>
            <a:r>
              <a:rPr lang="tr-TR" sz="2400" dirty="0" smtClean="0"/>
              <a:t> ‘</a:t>
            </a:r>
            <a:r>
              <a:rPr lang="en-US" sz="2400" dirty="0" smtClean="0"/>
              <a:t>monomer</a:t>
            </a:r>
            <a:r>
              <a:rPr lang="tr-TR" sz="2400" dirty="0" smtClean="0"/>
              <a:t>’</a:t>
            </a:r>
            <a:r>
              <a:rPr lang="en-US" sz="2400" dirty="0" smtClean="0"/>
              <a:t> </a:t>
            </a:r>
            <a:r>
              <a:rPr lang="en-US" sz="2400" dirty="0" smtClean="0"/>
              <a:t>to the </a:t>
            </a:r>
            <a:r>
              <a:rPr lang="tr-TR" sz="2400" dirty="0" err="1" smtClean="0"/>
              <a:t>macromolecules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polymer</a:t>
            </a:r>
            <a:r>
              <a:rPr lang="tr-TR" sz="2400" dirty="0" smtClean="0"/>
              <a:t> </a:t>
            </a:r>
            <a:r>
              <a:rPr lang="en-US" sz="2400" dirty="0" smtClean="0"/>
              <a:t>in</a:t>
            </a:r>
            <a:r>
              <a:rPr lang="tr-TR" sz="2400" dirty="0" err="1" smtClean="0"/>
              <a:t>cludes</a:t>
            </a:r>
            <a:r>
              <a:rPr lang="en-US" sz="2400" dirty="0" smtClean="0"/>
              <a:t> </a:t>
            </a:r>
            <a:r>
              <a:rPr lang="en-US" sz="2400" dirty="0" smtClean="0"/>
              <a:t>a rearrangement of </a:t>
            </a:r>
            <a:r>
              <a:rPr lang="en-US" sz="2400" dirty="0" smtClean="0"/>
              <a:t>electrons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monomer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In the case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‘</a:t>
            </a:r>
            <a:r>
              <a:rPr lang="en-US" sz="2400" dirty="0" smtClean="0"/>
              <a:t>polystyrene</a:t>
            </a:r>
            <a:r>
              <a:rPr lang="tr-TR" sz="2400" dirty="0" smtClean="0"/>
              <a:t>’</a:t>
            </a:r>
            <a:r>
              <a:rPr lang="en-US" sz="2400" dirty="0" smtClean="0"/>
              <a:t>, </a:t>
            </a:r>
            <a:r>
              <a:rPr lang="en-US" sz="2400" dirty="0" smtClean="0"/>
              <a:t>the polymer is derived from a</a:t>
            </a:r>
            <a:r>
              <a:rPr lang="tr-TR" sz="2400" dirty="0" smtClean="0"/>
              <a:t> </a:t>
            </a:r>
            <a:r>
              <a:rPr lang="en-US" sz="2400" dirty="0" smtClean="0"/>
              <a:t>single </a:t>
            </a:r>
            <a:r>
              <a:rPr lang="en-US" sz="2400" dirty="0" smtClean="0"/>
              <a:t>monomer</a:t>
            </a:r>
            <a:r>
              <a:rPr lang="tr-TR" sz="2400" dirty="0" smtClean="0"/>
              <a:t> ‘</a:t>
            </a:r>
            <a:r>
              <a:rPr lang="en-US" sz="2400" dirty="0" smtClean="0"/>
              <a:t>styrene</a:t>
            </a:r>
            <a:r>
              <a:rPr lang="tr-TR" sz="2400" dirty="0" smtClean="0"/>
              <a:t>’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 smtClean="0"/>
              <a:t>Other examples of polymers of this type are polyethylene, </a:t>
            </a:r>
            <a:r>
              <a:rPr lang="en-US" sz="2400" dirty="0" err="1" smtClean="0"/>
              <a:t>polyacrylonitrile</a:t>
            </a:r>
            <a:r>
              <a:rPr lang="en-US" sz="2400" dirty="0" smtClean="0"/>
              <a:t>, and polypropylene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repeating</a:t>
            </a:r>
            <a:r>
              <a:rPr lang="tr-TR" sz="2400" dirty="0" smtClean="0"/>
              <a:t> </a:t>
            </a:r>
            <a:r>
              <a:rPr lang="tr-TR" sz="2400" dirty="0" err="1" smtClean="0"/>
              <a:t>units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:</a:t>
            </a:r>
            <a:endParaRPr lang="en-US" sz="2400" dirty="0" smtClean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685" y="4790209"/>
            <a:ext cx="1735397" cy="190240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1482" y="4783733"/>
            <a:ext cx="1693067" cy="1918403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8264" y="4474288"/>
            <a:ext cx="3170960" cy="201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86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contrary</a:t>
            </a:r>
            <a:r>
              <a:rPr lang="en-US" sz="2400" dirty="0" smtClean="0"/>
              <a:t>, </a:t>
            </a:r>
            <a:r>
              <a:rPr lang="en-US" sz="2400" dirty="0" smtClean="0"/>
              <a:t>some polymers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en-US" sz="2400" dirty="0" smtClean="0"/>
              <a:t>derived from the mutual reaction of two or more monomers that</a:t>
            </a:r>
            <a:r>
              <a:rPr lang="tr-TR" sz="2400" dirty="0" smtClean="0"/>
              <a:t> </a:t>
            </a:r>
            <a:r>
              <a:rPr lang="en-US" sz="2400" dirty="0" smtClean="0"/>
              <a:t>are chemically similar but not identical. </a:t>
            </a:r>
            <a:endParaRPr lang="tr-TR" sz="2400" dirty="0" smtClean="0"/>
          </a:p>
          <a:p>
            <a:r>
              <a:rPr lang="tr-TR" sz="2400" dirty="0" smtClean="0"/>
              <a:t>As an </a:t>
            </a:r>
            <a:r>
              <a:rPr lang="en-US" sz="2400" dirty="0" smtClean="0"/>
              <a:t>example</a:t>
            </a:r>
            <a:r>
              <a:rPr lang="en-US" sz="2400" dirty="0" smtClean="0"/>
              <a:t>, poly(</a:t>
            </a:r>
            <a:r>
              <a:rPr lang="en-US" sz="2400" dirty="0" err="1" smtClean="0"/>
              <a:t>hexamethylene</a:t>
            </a:r>
            <a:r>
              <a:rPr lang="en-US" sz="2400" dirty="0" smtClean="0"/>
              <a:t> </a:t>
            </a:r>
            <a:r>
              <a:rPr lang="en-US" sz="2400" dirty="0" err="1" smtClean="0"/>
              <a:t>adipamide</a:t>
            </a:r>
            <a:r>
              <a:rPr lang="en-US" sz="2400" dirty="0" smtClean="0"/>
              <a:t>) or nylon 6,6</a:t>
            </a:r>
            <a:r>
              <a:rPr lang="tr-TR" sz="2400" dirty="0" smtClean="0"/>
              <a:t>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tr-TR" sz="2400" dirty="0" err="1" smtClean="0"/>
              <a:t>derived</a:t>
            </a:r>
            <a:r>
              <a:rPr lang="en-US" sz="2400" dirty="0" smtClean="0"/>
              <a:t> </a:t>
            </a:r>
            <a:r>
              <a:rPr lang="en-US" sz="2400" dirty="0" smtClean="0"/>
              <a:t>from the reaction of </a:t>
            </a:r>
            <a:r>
              <a:rPr lang="en-US" sz="2400" dirty="0" err="1" smtClean="0"/>
              <a:t>hexamethylenediamine</a:t>
            </a:r>
            <a:r>
              <a:rPr lang="en-US" sz="2400" dirty="0" smtClean="0"/>
              <a:t> and </a:t>
            </a:r>
            <a:r>
              <a:rPr lang="en-US" sz="2400" dirty="0" err="1" smtClean="0"/>
              <a:t>adipic</a:t>
            </a:r>
            <a:r>
              <a:rPr lang="en-US" sz="2400" dirty="0" smtClean="0"/>
              <a:t> acid</a:t>
            </a:r>
            <a:r>
              <a:rPr lang="tr-TR" sz="2400" dirty="0" smtClean="0"/>
              <a:t>.</a:t>
            </a:r>
          </a:p>
          <a:p>
            <a:r>
              <a:rPr lang="en-US" sz="2400" dirty="0" smtClean="0"/>
              <a:t>The repeating unit in this case consists of two structural units</a:t>
            </a:r>
            <a:r>
              <a:rPr lang="tr-TR" sz="2400" dirty="0" smtClean="0"/>
              <a:t>:</a:t>
            </a:r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en-US" sz="2400" dirty="0"/>
              <a:t>The </a:t>
            </a:r>
            <a:r>
              <a:rPr lang="tr-TR" sz="2400" dirty="0" err="1" smtClean="0"/>
              <a:t>term</a:t>
            </a:r>
            <a:r>
              <a:rPr lang="en-US" sz="2400" dirty="0" smtClean="0"/>
              <a:t>, </a:t>
            </a:r>
            <a:r>
              <a:rPr lang="en-US" sz="2400" dirty="0"/>
              <a:t>n, indicates the number of repeating units </a:t>
            </a:r>
            <a:r>
              <a:rPr lang="tr-TR" sz="2400" dirty="0" err="1" smtClean="0"/>
              <a:t>bonded</a:t>
            </a:r>
            <a:r>
              <a:rPr lang="en-US" sz="2400" dirty="0" smtClean="0"/>
              <a:t> </a:t>
            </a:r>
            <a:r>
              <a:rPr lang="en-US" sz="2400" dirty="0"/>
              <a:t>together in the polymer chain (molecule). </a:t>
            </a:r>
          </a:p>
          <a:p>
            <a:r>
              <a:rPr lang="en-US" sz="2400" dirty="0"/>
              <a:t>This </a:t>
            </a:r>
            <a:r>
              <a:rPr lang="tr-TR" sz="2400" dirty="0" err="1" smtClean="0"/>
              <a:t>term</a:t>
            </a:r>
            <a:r>
              <a:rPr lang="tr-TR" sz="2400" dirty="0" smtClean="0"/>
              <a:t>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err="1" smtClean="0"/>
              <a:t>gives</a:t>
            </a:r>
            <a:r>
              <a:rPr lang="tr-TR" sz="2400" dirty="0" smtClean="0"/>
              <a:t> us</a:t>
            </a:r>
            <a:r>
              <a:rPr lang="en-US" sz="2400" dirty="0" smtClean="0"/>
              <a:t> </a:t>
            </a:r>
            <a:r>
              <a:rPr lang="en-US" sz="2400" dirty="0"/>
              <a:t>as the degree of polymerization (DP).</a:t>
            </a:r>
          </a:p>
          <a:p>
            <a:endParaRPr lang="tr-TR" sz="2400" dirty="0" smtClean="0"/>
          </a:p>
          <a:p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955" y="3814258"/>
            <a:ext cx="9977870" cy="1301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236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degree of polymerization (DP) </a:t>
            </a:r>
            <a:r>
              <a:rPr lang="en-US" sz="2400" dirty="0" smtClean="0"/>
              <a:t>specifies</a:t>
            </a:r>
            <a:r>
              <a:rPr lang="tr-TR" sz="2400" dirty="0" smtClean="0"/>
              <a:t> </a:t>
            </a:r>
            <a:r>
              <a:rPr lang="en-US" sz="2400" dirty="0" smtClean="0"/>
              <a:t>the length of the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Polymerization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takes</a:t>
            </a:r>
            <a:r>
              <a:rPr lang="tr-TR" sz="2400" dirty="0" smtClean="0"/>
              <a:t> </a:t>
            </a:r>
            <a:r>
              <a:rPr lang="tr-TR" sz="2400" dirty="0" err="1" smtClean="0"/>
              <a:t>place</a:t>
            </a:r>
            <a:r>
              <a:rPr lang="en-US" sz="2400" dirty="0" smtClean="0"/>
              <a:t> </a:t>
            </a:r>
            <a:r>
              <a:rPr lang="en-US" sz="2400" dirty="0" smtClean="0"/>
              <a:t>by the sequential reactions of </a:t>
            </a:r>
            <a:r>
              <a:rPr lang="en-US" sz="2400" dirty="0" smtClean="0"/>
              <a:t>monomers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provide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linking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repeating </a:t>
            </a:r>
            <a:r>
              <a:rPr lang="en-US" sz="2400" dirty="0" smtClean="0"/>
              <a:t>units </a:t>
            </a:r>
            <a:r>
              <a:rPr lang="tr-TR" sz="2400" dirty="0" err="1" smtClean="0"/>
              <a:t>along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chain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First of </a:t>
            </a:r>
            <a:r>
              <a:rPr lang="tr-TR" sz="2400" dirty="0" err="1" smtClean="0"/>
              <a:t>all</a:t>
            </a:r>
            <a:r>
              <a:rPr lang="tr-TR" sz="2400" dirty="0" smtClean="0"/>
              <a:t>, </a:t>
            </a:r>
            <a:r>
              <a:rPr lang="en-US" sz="2400" dirty="0" smtClean="0"/>
              <a:t>monomers </a:t>
            </a:r>
            <a:r>
              <a:rPr lang="tr-TR" sz="2400" dirty="0" smtClean="0"/>
              <a:t>start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form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dimer,</a:t>
            </a:r>
            <a:r>
              <a:rPr lang="tr-TR" sz="2400" dirty="0" smtClean="0"/>
              <a:t> </a:t>
            </a:r>
            <a:r>
              <a:rPr lang="en-US" sz="2400" dirty="0" smtClean="0"/>
              <a:t>which in turn reacts with another monomer to form a</a:t>
            </a:r>
            <a:r>
              <a:rPr lang="tr-TR" sz="2400" dirty="0" smtClean="0"/>
              <a:t> </a:t>
            </a:r>
            <a:r>
              <a:rPr lang="en-US" sz="2400" dirty="0" smtClean="0"/>
              <a:t>trimer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tr-TR" sz="2400" dirty="0" smtClean="0"/>
              <a:t>it </a:t>
            </a:r>
            <a:r>
              <a:rPr lang="tr-TR" sz="2400" dirty="0" err="1" smtClean="0"/>
              <a:t>goes</a:t>
            </a:r>
            <a:r>
              <a:rPr lang="tr-TR" sz="2400" dirty="0" smtClean="0"/>
              <a:t> </a:t>
            </a:r>
            <a:r>
              <a:rPr lang="en-US" sz="2400" dirty="0" smtClean="0"/>
              <a:t>so </a:t>
            </a:r>
            <a:r>
              <a:rPr lang="en-US" sz="2400" dirty="0" smtClean="0"/>
              <a:t>on. </a:t>
            </a:r>
            <a:endParaRPr lang="tr-TR" sz="2400" dirty="0" smtClean="0"/>
          </a:p>
          <a:p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way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r</a:t>
            </a:r>
            <a:r>
              <a:rPr lang="en-US" sz="2400" dirty="0" err="1" smtClean="0"/>
              <a:t>eaction</a:t>
            </a:r>
            <a:r>
              <a:rPr lang="en-US" sz="2400" dirty="0" smtClean="0"/>
              <a:t> </a:t>
            </a:r>
            <a:r>
              <a:rPr lang="tr-TR" sz="2400" dirty="0" smtClean="0"/>
              <a:t>can </a:t>
            </a:r>
            <a:r>
              <a:rPr lang="tr-TR" sz="2400" dirty="0" err="1" smtClean="0"/>
              <a:t>takes</a:t>
            </a:r>
            <a:r>
              <a:rPr lang="tr-TR" sz="2400" dirty="0" smtClean="0"/>
              <a:t> </a:t>
            </a:r>
            <a:r>
              <a:rPr lang="tr-TR" sz="2400" dirty="0" err="1" smtClean="0"/>
              <a:t>place</a:t>
            </a:r>
            <a:r>
              <a:rPr lang="en-US" sz="2400" dirty="0" smtClean="0"/>
              <a:t> </a:t>
            </a:r>
            <a:r>
              <a:rPr lang="en-US" sz="2400" dirty="0"/>
              <a:t>between dimers, trimers, or any molecular species within the reaction mixture to form a progressively larger </a:t>
            </a:r>
            <a:r>
              <a:rPr lang="en-US" sz="2400" dirty="0" smtClean="0"/>
              <a:t>molecule</a:t>
            </a:r>
            <a:r>
              <a:rPr lang="tr-TR" sz="2400" dirty="0" smtClean="0"/>
              <a:t>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unit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</a:t>
            </a:r>
            <a:r>
              <a:rPr lang="tr-TR" sz="2400" dirty="0" smtClean="0"/>
              <a:t> ‘</a:t>
            </a:r>
            <a:r>
              <a:rPr lang="tr-TR" sz="2400" dirty="0" err="1" smtClean="0"/>
              <a:t>monomer</a:t>
            </a:r>
            <a:r>
              <a:rPr lang="tr-TR" sz="2400" dirty="0" smtClean="0"/>
              <a:t>’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tr-TR" sz="2400" dirty="0" err="1" smtClean="0"/>
              <a:t>Hence</a:t>
            </a:r>
            <a:r>
              <a:rPr lang="en-US" sz="2400" dirty="0" smtClean="0"/>
              <a:t>, </a:t>
            </a:r>
            <a:r>
              <a:rPr lang="en-US" sz="2400" dirty="0"/>
              <a:t>a series of linkages is built between the repeating </a:t>
            </a:r>
            <a:r>
              <a:rPr lang="en-US" sz="2400" dirty="0" smtClean="0"/>
              <a:t>units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monomers</a:t>
            </a:r>
            <a:r>
              <a:rPr lang="en-US" sz="2400" dirty="0" smtClean="0"/>
              <a:t>, </a:t>
            </a:r>
            <a:r>
              <a:rPr lang="en-US" sz="2400" dirty="0"/>
              <a:t>and the resulting polymer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 is </a:t>
            </a:r>
            <a:r>
              <a:rPr lang="en-US" sz="2400" dirty="0"/>
              <a:t>called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polymer chain.</a:t>
            </a:r>
          </a:p>
          <a:p>
            <a:r>
              <a:rPr lang="en-US" sz="2400" dirty="0"/>
              <a:t>Low-molecular-weight </a:t>
            </a:r>
            <a:r>
              <a:rPr lang="tr-TR" sz="2400" dirty="0" err="1" smtClean="0"/>
              <a:t>synthesis</a:t>
            </a:r>
            <a:r>
              <a:rPr lang="en-US" sz="2400" dirty="0" smtClean="0"/>
              <a:t> </a:t>
            </a:r>
            <a:r>
              <a:rPr lang="en-US" sz="2400" dirty="0"/>
              <a:t>products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such </a:t>
            </a:r>
            <a:r>
              <a:rPr lang="en-US" sz="2400" dirty="0"/>
              <a:t>as dimers, trimers, tetramers, etc., are </a:t>
            </a:r>
            <a:r>
              <a:rPr lang="tr-TR" sz="2400" dirty="0" err="1" smtClean="0"/>
              <a:t>callled</a:t>
            </a:r>
            <a:r>
              <a:rPr lang="en-US" sz="2400" dirty="0" smtClean="0"/>
              <a:t> </a:t>
            </a:r>
            <a:r>
              <a:rPr lang="tr-TR" sz="2400" dirty="0" smtClean="0"/>
              <a:t>a</a:t>
            </a:r>
            <a:r>
              <a:rPr lang="en-US" sz="2400" dirty="0" smtClean="0"/>
              <a:t>s </a:t>
            </a:r>
            <a:r>
              <a:rPr lang="en-US" sz="2400" dirty="0"/>
              <a:t>oligomers.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161218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48978"/>
            <a:ext cx="10778836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oligomeras</a:t>
            </a:r>
            <a:r>
              <a:rPr lang="en-US" sz="2400" dirty="0" smtClean="0"/>
              <a:t> </a:t>
            </a:r>
            <a:r>
              <a:rPr lang="en-US" sz="2400" dirty="0" smtClean="0"/>
              <a:t>generally possess undesirable</a:t>
            </a:r>
            <a:r>
              <a:rPr lang="tr-TR" sz="2400" dirty="0" smtClean="0"/>
              <a:t> </a:t>
            </a:r>
            <a:r>
              <a:rPr lang="en-US" sz="2400" dirty="0" smtClean="0"/>
              <a:t>thermal and mechanical </a:t>
            </a:r>
            <a:r>
              <a:rPr lang="en-US" sz="2400" dirty="0" smtClean="0"/>
              <a:t>properties</a:t>
            </a:r>
            <a:r>
              <a:rPr lang="tr-TR" sz="2400" dirty="0" smtClean="0"/>
              <a:t>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because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size </a:t>
            </a:r>
            <a:r>
              <a:rPr lang="tr-TR" sz="2400" dirty="0" err="1" smtClean="0"/>
              <a:t>difference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A high degree of polymerization is </a:t>
            </a:r>
            <a:r>
              <a:rPr lang="tr-TR" sz="2400" dirty="0" err="1" smtClean="0"/>
              <a:t>desired</a:t>
            </a:r>
            <a:r>
              <a:rPr lang="en-US" sz="2400" dirty="0" smtClean="0"/>
              <a:t> </a:t>
            </a:r>
            <a:r>
              <a:rPr lang="en-US" sz="2400" dirty="0" smtClean="0"/>
              <a:t>for a material to</a:t>
            </a:r>
            <a:r>
              <a:rPr lang="tr-TR" sz="2400" dirty="0" smtClean="0"/>
              <a:t> </a:t>
            </a:r>
            <a:r>
              <a:rPr lang="tr-TR" sz="2400" dirty="0" err="1" smtClean="0"/>
              <a:t>get</a:t>
            </a:r>
            <a:r>
              <a:rPr lang="en-US" sz="2400" dirty="0" smtClean="0"/>
              <a:t> </a:t>
            </a:r>
            <a:r>
              <a:rPr lang="en-US" sz="2400" dirty="0" smtClean="0"/>
              <a:t>useful </a:t>
            </a:r>
            <a:r>
              <a:rPr lang="tr-TR" sz="2400" dirty="0" err="1" smtClean="0"/>
              <a:t>thermal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mechanical</a:t>
            </a:r>
            <a:r>
              <a:rPr lang="tr-TR" sz="2400" dirty="0" smtClean="0"/>
              <a:t> </a:t>
            </a:r>
            <a:r>
              <a:rPr lang="en-US" sz="2400" dirty="0" smtClean="0"/>
              <a:t>properties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, </a:t>
            </a:r>
            <a:r>
              <a:rPr lang="tr-TR" sz="2400" dirty="0"/>
              <a:t>p</a:t>
            </a:r>
            <a:r>
              <a:rPr lang="en-US" sz="2400" dirty="0" err="1" smtClean="0"/>
              <a:t>olystyrene</a:t>
            </a:r>
            <a:r>
              <a:rPr lang="en-US" sz="2400" dirty="0" smtClean="0"/>
              <a:t>, with a</a:t>
            </a:r>
            <a:r>
              <a:rPr lang="tr-TR" sz="2400" dirty="0" smtClean="0"/>
              <a:t> </a:t>
            </a:r>
            <a:r>
              <a:rPr lang="en-US" sz="2400" dirty="0" smtClean="0"/>
              <a:t>degree of polymerization of </a:t>
            </a:r>
            <a:r>
              <a:rPr lang="tr-TR" sz="2400" dirty="0" smtClean="0"/>
              <a:t>n=</a:t>
            </a:r>
            <a:r>
              <a:rPr lang="en-US" sz="2400" dirty="0" smtClean="0"/>
              <a:t>7</a:t>
            </a:r>
            <a:r>
              <a:rPr lang="en-US" sz="2400" dirty="0" smtClean="0"/>
              <a:t>, is a viscous </a:t>
            </a:r>
            <a:r>
              <a:rPr lang="en-US" sz="2400" dirty="0" smtClean="0"/>
              <a:t>liquid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 smtClean="0"/>
              <a:t>commercial grade polystyrene</a:t>
            </a:r>
            <a:r>
              <a:rPr lang="tr-TR" sz="2400" dirty="0" smtClean="0"/>
              <a:t> </a:t>
            </a:r>
            <a:r>
              <a:rPr lang="en-US" sz="2400" dirty="0" smtClean="0"/>
              <a:t>is a solid </a:t>
            </a:r>
            <a:r>
              <a:rPr lang="en-US" sz="2400" dirty="0"/>
              <a:t>with a degree of polymerization of </a:t>
            </a:r>
            <a:r>
              <a:rPr lang="en-US" sz="2400" dirty="0" smtClean="0"/>
              <a:t>n=</a:t>
            </a:r>
            <a:r>
              <a:rPr lang="en-US" sz="2400" dirty="0" smtClean="0"/>
              <a:t>1000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addition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degree of polymerization </a:t>
            </a:r>
            <a:r>
              <a:rPr lang="tr-TR" sz="2400" dirty="0"/>
              <a:t>c</a:t>
            </a:r>
            <a:r>
              <a:rPr lang="tr-TR" sz="2400" dirty="0" smtClean="0"/>
              <a:t>an be </a:t>
            </a:r>
            <a:r>
              <a:rPr lang="tr-TR" sz="2400" dirty="0" err="1" smtClean="0"/>
              <a:t>used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quantify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molecular length or size of a polymer. 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</a:t>
            </a:r>
            <a:r>
              <a:rPr lang="en-US" sz="2400" dirty="0" smtClean="0"/>
              <a:t>MW(Polymer</a:t>
            </a:r>
            <a:r>
              <a:rPr lang="en-US" sz="2400" dirty="0"/>
              <a:t>) = DP × MW(Repeat Unit). </a:t>
            </a:r>
          </a:p>
          <a:p>
            <a:r>
              <a:rPr lang="tr-TR" sz="2400" dirty="0" smtClean="0"/>
              <a:t>As an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,</a:t>
            </a:r>
            <a:r>
              <a:rPr lang="en-US" sz="2400" dirty="0" smtClean="0"/>
              <a:t> polystyrene</a:t>
            </a:r>
            <a:r>
              <a:rPr lang="tr-TR" sz="2400" dirty="0"/>
              <a:t> </a:t>
            </a:r>
            <a:r>
              <a:rPr lang="tr-TR" sz="2400" dirty="0" err="1" smtClean="0"/>
              <a:t>have</a:t>
            </a:r>
            <a:r>
              <a:rPr lang="en-US" sz="2400" dirty="0" smtClean="0"/>
              <a:t> </a:t>
            </a:r>
            <a:r>
              <a:rPr lang="en-US" sz="2400" dirty="0"/>
              <a:t>eight carbon atoms and eight hydrogen atoms in the repeating unit. </a:t>
            </a:r>
            <a:r>
              <a:rPr lang="en-US" sz="2400" dirty="0" smtClean="0"/>
              <a:t>Thus</a:t>
            </a:r>
            <a:r>
              <a:rPr lang="en-US" sz="2400" dirty="0"/>
              <a:t>, the molecular weight of the repeating unit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104. </a:t>
            </a:r>
            <a:endParaRPr lang="en-US" sz="2400" dirty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12620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Example</a:t>
            </a:r>
            <a:r>
              <a:rPr lang="en-US" sz="2400" dirty="0" smtClean="0"/>
              <a:t>:</a:t>
            </a:r>
            <a:r>
              <a:rPr lang="tr-TR" sz="2400" dirty="0" smtClean="0"/>
              <a:t> </a:t>
            </a:r>
            <a:r>
              <a:rPr lang="en-US" sz="2400" dirty="0" smtClean="0"/>
              <a:t>What is the molecular weight of polypropylene (PP), with a degree of polymerization of</a:t>
            </a:r>
            <a:r>
              <a:rPr lang="tr-TR" sz="2400" dirty="0" smtClean="0"/>
              <a:t> </a:t>
            </a:r>
            <a:r>
              <a:rPr lang="en-US" sz="2400" dirty="0" smtClean="0"/>
              <a:t>3</a:t>
            </a:r>
            <a:r>
              <a:rPr lang="tr-TR" sz="2400" dirty="0" smtClean="0"/>
              <a:t>0000 </a:t>
            </a:r>
            <a:r>
              <a:rPr lang="en-US" sz="2400" dirty="0" smtClean="0"/>
              <a:t>?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Solution</a:t>
            </a:r>
            <a:r>
              <a:rPr lang="en-US" sz="2400" dirty="0" smtClean="0"/>
              <a:t>:</a:t>
            </a:r>
            <a:r>
              <a:rPr lang="tr-TR" sz="2400" dirty="0" smtClean="0"/>
              <a:t> </a:t>
            </a:r>
            <a:r>
              <a:rPr lang="en-US" sz="2400" dirty="0" smtClean="0"/>
              <a:t>Structure of the repeating unit for PP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Molecular weight of repeat unit = (3×12 + 6×1) = </a:t>
            </a:r>
            <a:r>
              <a:rPr lang="en-US" sz="2400" dirty="0" smtClean="0"/>
              <a:t>42</a:t>
            </a:r>
            <a:r>
              <a:rPr lang="tr-TR" sz="2400" dirty="0" smtClean="0"/>
              <a:t> g/</a:t>
            </a:r>
            <a:r>
              <a:rPr lang="tr-TR" sz="2400" dirty="0" err="1" smtClean="0"/>
              <a:t>mol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Molecular weight of polypropylene = </a:t>
            </a:r>
            <a:r>
              <a:rPr lang="en-US" sz="2400" dirty="0" smtClean="0"/>
              <a:t>3</a:t>
            </a:r>
            <a:r>
              <a:rPr lang="tr-TR" sz="2400" dirty="0" smtClean="0"/>
              <a:t>0000</a:t>
            </a:r>
            <a:r>
              <a:rPr lang="en-US" sz="2400" dirty="0" smtClean="0"/>
              <a:t>×42 </a:t>
            </a:r>
            <a:r>
              <a:rPr lang="en-US" sz="2400" dirty="0" smtClean="0"/>
              <a:t>= </a:t>
            </a:r>
            <a:r>
              <a:rPr lang="en-US" sz="2400" dirty="0" smtClean="0"/>
              <a:t>1</a:t>
            </a:r>
            <a:r>
              <a:rPr lang="tr-TR" sz="2400" dirty="0" smtClean="0"/>
              <a:t>260000 g/</a:t>
            </a:r>
            <a:r>
              <a:rPr lang="tr-TR" sz="2400" dirty="0" err="1" smtClean="0"/>
              <a:t>mol</a:t>
            </a:r>
            <a:endParaRPr lang="en-US" sz="2400" baseline="30000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5005" y="2981253"/>
            <a:ext cx="1905867" cy="1020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596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1025</Words>
  <Application>Microsoft Office PowerPoint</Application>
  <PresentationFormat>Geniş ekran</PresentationFormat>
  <Paragraphs>73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Polymer Technology</vt:lpstr>
      <vt:lpstr>BASIC DEFINITIONS</vt:lpstr>
      <vt:lpstr>BASIC DEFINITIONS</vt:lpstr>
      <vt:lpstr>BASIC DEFINITIONS</vt:lpstr>
      <vt:lpstr>BASIC DEFINITIONS</vt:lpstr>
      <vt:lpstr>BASIC DEFINITIONS</vt:lpstr>
      <vt:lpstr>BASIC DEFINITIONS</vt:lpstr>
      <vt:lpstr>BASIC DEFINITIONS</vt:lpstr>
      <vt:lpstr>BASIC DEFINITIONS</vt:lpstr>
      <vt:lpstr>BASIC DEFINITIONS</vt:lpstr>
      <vt:lpstr>BASIC DEFINITIONS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pc205</cp:lastModifiedBy>
  <cp:revision>102</cp:revision>
  <dcterms:created xsi:type="dcterms:W3CDTF">2018-09-03T08:05:30Z</dcterms:created>
  <dcterms:modified xsi:type="dcterms:W3CDTF">2019-04-24T13:27:09Z</dcterms:modified>
</cp:coreProperties>
</file>