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51"/>
  </p:normalViewPr>
  <p:slideViewPr>
    <p:cSldViewPr snapToGrid="0" snapToObjects="1">
      <p:cViewPr varScale="1">
        <p:scale>
          <a:sx n="117" d="100"/>
          <a:sy n="117" d="100"/>
        </p:scale>
        <p:origin x="3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920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9681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57872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249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364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3579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9086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0827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63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Açıklama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5439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çıklama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Ana metin stillerini düzenlemek için tıklayın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653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Ana metin stillerini düzenlemek için tıklayın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576CF-68C9-CC43-BEE5-E41252953005}" type="datetimeFigureOut">
              <a:rPr lang="tr-TR" smtClean="0"/>
              <a:t>24.10.2017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09649-DBCA-3A48-BE13-5BDD0090425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7240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eg"/><Relationship Id="rId3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Relationship Id="rId3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jpeg"/><Relationship Id="rId3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Relationship Id="rId3" Type="http://schemas.openxmlformats.org/officeDocument/2006/relationships/image" Target="../media/image4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eg"/><Relationship Id="rId3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2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4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jpeg"/><Relationship Id="rId3" Type="http://schemas.openxmlformats.org/officeDocument/2006/relationships/image" Target="../media/image70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jpeg"/><Relationship Id="rId3" Type="http://schemas.openxmlformats.org/officeDocument/2006/relationships/image" Target="../media/image80.jpe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jpeg"/><Relationship Id="rId3" Type="http://schemas.openxmlformats.org/officeDocument/2006/relationships/image" Target="../media/image82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jpeg"/><Relationship Id="rId3" Type="http://schemas.openxmlformats.org/officeDocument/2006/relationships/image" Target="../media/image84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Konu Başlığı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278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C:\Documents and Settings\ARZUCOLERICIHAN\Desktop\dersler\Campbell-2011-Resimler\campbel-2011-cropped\M16_REEC8237_09_SE_CH01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5" y="854467"/>
            <a:ext cx="6850924" cy="6003535"/>
          </a:xfrm>
          <a:prstGeom prst="rect">
            <a:avLst/>
          </a:prstGeom>
          <a:noFill/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981200" y="277813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KALITIMIN MOLEKÜLER TEMELİ</a:t>
            </a:r>
          </a:p>
        </p:txBody>
      </p:sp>
    </p:spTree>
    <p:extLst>
      <p:ext uri="{BB962C8B-B14F-4D97-AF65-F5344CB8AC3E}">
        <p14:creationId xmlns:p14="http://schemas.microsoft.com/office/powerpoint/2010/main" val="18522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116632"/>
            <a:ext cx="8229600" cy="487362"/>
          </a:xfrm>
        </p:spPr>
        <p:txBody>
          <a:bodyPr/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MOLEKÜLER TEMELİ</a:t>
            </a:r>
          </a:p>
        </p:txBody>
      </p:sp>
      <p:pic>
        <p:nvPicPr>
          <p:cNvPr id="97282" name="Picture 2" descr="C:\Documents and Settings\ARZUCOLERICIHAN\Desktop\dersler\Campbell-2011-Resimler\campbel-2011-cropped\M16_REEC8237_09_SE_CH013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692698"/>
            <a:ext cx="7920880" cy="3371861"/>
          </a:xfrm>
          <a:prstGeom prst="rect">
            <a:avLst/>
          </a:prstGeom>
          <a:noFill/>
        </p:spPr>
      </p:pic>
      <p:pic>
        <p:nvPicPr>
          <p:cNvPr id="97281" name="Picture 1" descr="C:\Documents and Settings\ARZUCOLERICIHAN\Desktop\dersler\Campbell-2011-Resimler\campbel-2011-cropped\M16_REEC8237_09_SE_CH013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307" y="2420889"/>
            <a:ext cx="3975695" cy="44371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384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:\Documents and Settings\ARZUCOLERICIHAN\Desktop\dersler\Campbell-2011-Resimler\campbel-2011-cropped\M16_REEC8237_09_SE_CH0131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5885" y="0"/>
            <a:ext cx="4240277" cy="6858000"/>
          </a:xfrm>
          <a:prstGeom prst="rect">
            <a:avLst/>
          </a:prstGeom>
          <a:noFill/>
        </p:spPr>
      </p:pic>
      <p:pic>
        <p:nvPicPr>
          <p:cNvPr id="4" name="Picture 2" descr="C:\Documents and Settings\ARZUCOLERICIHAN\Desktop\dersler\Campbell-2011-Resimler\campbel-2011-cropped\M16_REEC8237_09_SE_CH013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8404" y="0"/>
            <a:ext cx="2899877" cy="6858000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81200" y="421359"/>
            <a:ext cx="8229600" cy="1423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>
              <a:spcBef>
                <a:spcPct val="0"/>
              </a:spcBef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KALITIMIN </a:t>
            </a:r>
          </a:p>
          <a:p>
            <a:pPr>
              <a:spcBef>
                <a:spcPct val="0"/>
              </a:spcBef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MOLEKÜLER </a:t>
            </a:r>
          </a:p>
          <a:p>
            <a:pPr>
              <a:spcBef>
                <a:spcPct val="0"/>
              </a:spcBef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TEMELİ</a:t>
            </a:r>
          </a:p>
        </p:txBody>
      </p:sp>
    </p:spTree>
    <p:extLst>
      <p:ext uri="{BB962C8B-B14F-4D97-AF65-F5344CB8AC3E}">
        <p14:creationId xmlns:p14="http://schemas.microsoft.com/office/powerpoint/2010/main" val="977903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624"/>
            <a:ext cx="8229600" cy="487362"/>
          </a:xfrm>
        </p:spPr>
        <p:txBody>
          <a:bodyPr/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MOLEKÜLER TEMELİ</a:t>
            </a:r>
          </a:p>
        </p:txBody>
      </p:sp>
      <p:pic>
        <p:nvPicPr>
          <p:cNvPr id="95233" name="Picture 1" descr="C:\Documents and Settings\ARZUCOLERICIHAN\Desktop\dersler\Campbell-2011-Resimler\campbel-2011-cropped\M16_REEC8237_09_SE_CH013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1865" y="803575"/>
            <a:ext cx="5634813" cy="60544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8328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6632"/>
            <a:ext cx="8229600" cy="487362"/>
          </a:xfrm>
        </p:spPr>
        <p:txBody>
          <a:bodyPr/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MOLEKÜLER TEMELİ</a:t>
            </a:r>
          </a:p>
        </p:txBody>
      </p:sp>
      <p:pic>
        <p:nvPicPr>
          <p:cNvPr id="96257" name="Picture 1" descr="C:\Documents and Settings\ARZUCOLERICIHAN\Desktop\dersler\Campbell-2011-Resimler\campbel-2011-cropped\M16_REEC8237_09_SE_CH013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1" y="980729"/>
            <a:ext cx="9066733" cy="56334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86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C:\Documents and Settings\ARZUCOLERICIHAN\Desktop\dersler\Campbell-2011-Resimler\campbel-2011-cropped\M16_REEC8237_09_SE_CH01319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1772816"/>
            <a:ext cx="8844299" cy="4625880"/>
          </a:xfrm>
          <a:prstGeom prst="rect">
            <a:avLst/>
          </a:prstGeom>
          <a:noFill/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1544" y="260648"/>
            <a:ext cx="8229600" cy="487362"/>
          </a:xfrm>
        </p:spPr>
        <p:txBody>
          <a:bodyPr/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MOLEKÜLER TEMELİ</a:t>
            </a:r>
          </a:p>
        </p:txBody>
      </p:sp>
    </p:spTree>
    <p:extLst>
      <p:ext uri="{BB962C8B-B14F-4D97-AF65-F5344CB8AC3E}">
        <p14:creationId xmlns:p14="http://schemas.microsoft.com/office/powerpoint/2010/main" val="18881806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332656"/>
            <a:ext cx="8229600" cy="136815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</a:t>
            </a:r>
            <a:b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MOLEKÜLER </a:t>
            </a:r>
            <a:b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TEMELİ</a:t>
            </a:r>
          </a:p>
        </p:txBody>
      </p:sp>
      <p:pic>
        <p:nvPicPr>
          <p:cNvPr id="109569" name="Picture 1" descr="C:\Documents and Settings\ARZUCOLERICIHAN\Desktop\dersler\Campbell-2011-Resimler\campbel-2011-cropped\M16_REEC8237_09_SE_CH013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7891" y="229395"/>
            <a:ext cx="5372967" cy="6628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63328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88640"/>
            <a:ext cx="8229600" cy="4873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</a:t>
            </a:r>
            <a:b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MOLEKÜLER TEMELİ</a:t>
            </a:r>
          </a:p>
        </p:txBody>
      </p:sp>
      <p:pic>
        <p:nvPicPr>
          <p:cNvPr id="108545" name="Picture 1" descr="C:\Documents and Settings\ARZUCOLERICIHAN\Desktop\dersler\Campbell-2011-Resimler\campbel-2011-cropped\M16_REEC8237_09_SE_CH01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4214" y="0"/>
            <a:ext cx="4163787" cy="6858000"/>
          </a:xfrm>
          <a:prstGeom prst="rect">
            <a:avLst/>
          </a:prstGeom>
          <a:noFill/>
        </p:spPr>
      </p:pic>
      <p:pic>
        <p:nvPicPr>
          <p:cNvPr id="108546" name="Picture 2" descr="C:\Documents and Settings\ARZUCOLERICIHAN\Desktop\dersler\Campbell-2011-Resimler\campbel-2011-cropped\M16_REEC8237_09_SE_CH0131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1916834"/>
            <a:ext cx="4752528" cy="338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80162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332656"/>
            <a:ext cx="8305800" cy="578328"/>
          </a:xfrm>
        </p:spPr>
        <p:txBody>
          <a:bodyPr/>
          <a:lstStyle/>
          <a:p>
            <a:pPr>
              <a:defRPr/>
            </a:pP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pic>
        <p:nvPicPr>
          <p:cNvPr id="97283" name="Picture 4" descr="017_Page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1787" y="2204864"/>
            <a:ext cx="3213071" cy="439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1" name="Picture 1" descr="C:\Documents and Settings\ARZUCOLERICIHAN\Desktop\dersler\Campbell-2011-Resimler\campbel-2011-cropped\M17_REEC8237_09_SE_CH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5602" y="1124744"/>
            <a:ext cx="6981825" cy="876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1185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C:\Documents and Settings\ARZUCOLERICIHAN\Desktop\dersler\Campbell-2011-Resimler\campbel-2011-cropped\M17_REEC8237_09_SE_CH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2" y="967583"/>
            <a:ext cx="6923001" cy="5890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773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487362"/>
          </a:xfrm>
        </p:spPr>
        <p:txBody>
          <a:bodyPr/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MOLEKÜLER TEMELİ</a:t>
            </a:r>
          </a:p>
        </p:txBody>
      </p:sp>
      <p:pic>
        <p:nvPicPr>
          <p:cNvPr id="56321" name="Picture 1" descr="C:\Documents and Settings\ARZUCOLERICIHAN\Desktop\dersler\Campbell-2011-Resimler\campbel-2011-cropped\M16_REEC8237_09_SE_CH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835" y="980730"/>
            <a:ext cx="7698277" cy="5877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3818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333375"/>
            <a:ext cx="8229600" cy="649288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idx="1"/>
          </p:nvPr>
        </p:nvSpPr>
        <p:spPr>
          <a:xfrm>
            <a:off x="2706688" y="1989138"/>
            <a:ext cx="7772400" cy="4114800"/>
          </a:xfrm>
        </p:spPr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98308" name="Picture 4" descr="017_Page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114" y="1224931"/>
            <a:ext cx="7669212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970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6"/>
            <a:ext cx="8229600" cy="566738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pic>
        <p:nvPicPr>
          <p:cNvPr id="114689" name="Picture 1" descr="C:\Documents and Settings\ARZUCOLERICIHAN\Desktop\dersler\Campbell-2011-Resimler\campbel-2011-cropped\M17_REEC8237_09_SE_CH1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0058" y="105195"/>
            <a:ext cx="3110623" cy="67528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16325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260350"/>
            <a:ext cx="8229600" cy="1584474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PROTEİNE</a:t>
            </a:r>
          </a:p>
        </p:txBody>
      </p:sp>
      <p:pic>
        <p:nvPicPr>
          <p:cNvPr id="113665" name="Picture 1" descr="C:\Documents and Settings\ARZUCOLERICIHAN\Desktop\dersler\Campbell-2011-Resimler\campbel-2011-cropped\M17_REEC8237_09_SE_CH17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8562" y="0"/>
            <a:ext cx="4021809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9110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0"/>
            <a:ext cx="8229600" cy="2564904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PROTEİNE</a:t>
            </a:r>
          </a:p>
        </p:txBody>
      </p:sp>
      <p:pic>
        <p:nvPicPr>
          <p:cNvPr id="112641" name="Picture 1" descr="C:\Documents and Settings\ARZUCOLERICIHAN\Desktop\dersler\Campbell-2011-Resimler\campbel-2011-cropped\M17_REEC8237_09_SE_CH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4" y="244127"/>
            <a:ext cx="4765881" cy="6613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9848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:\Documents and Settings\ARZUCOLERICIHAN\Desktop\dersler\Campbell-2011-Resimler\campbel-2011-cropped\M01_REEC8237_09_SE_CH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648" y="399705"/>
            <a:ext cx="5852352" cy="6458297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03512" y="116632"/>
            <a:ext cx="822960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GENDEN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 PROTEİNE</a:t>
            </a:r>
          </a:p>
        </p:txBody>
      </p:sp>
    </p:spTree>
    <p:extLst>
      <p:ext uri="{BB962C8B-B14F-4D97-AF65-F5344CB8AC3E}">
        <p14:creationId xmlns:p14="http://schemas.microsoft.com/office/powerpoint/2010/main" val="2474720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sp>
        <p:nvSpPr>
          <p:cNvPr id="1024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58925" y="-100013"/>
            <a:ext cx="8229600" cy="649288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pic>
        <p:nvPicPr>
          <p:cNvPr id="111617" name="Picture 1" descr="C:\Documents and Settings\ARZUCOLERICIHAN\Desktop\dersler\Campbell-2011-Resimler\campbel-2011-cropped\M17_REEC8237_09_SE_CH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16080" y="0"/>
            <a:ext cx="3307976" cy="6858000"/>
          </a:xfrm>
          <a:prstGeom prst="rect">
            <a:avLst/>
          </a:prstGeom>
          <a:noFill/>
        </p:spPr>
      </p:pic>
      <p:pic>
        <p:nvPicPr>
          <p:cNvPr id="8" name="Picture 1" descr="C:\Documents and Settings\ARZUCOLERICIHAN\Desktop\dersler\Campbell-2011-Resimler\campbel-2011-cropped\M17_REEC8237_09_SE_CH17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3552" y="1556792"/>
            <a:ext cx="4191000" cy="4552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5025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765176"/>
            <a:ext cx="8229600" cy="649288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pic>
        <p:nvPicPr>
          <p:cNvPr id="5" name="Picture 2" descr="C:\Documents and Settings\ARZUCOLERICIHAN\Desktop\dersler\Campbell-2011-Resimler\campbel-2011-cropped\M17_REEC8237_09_SE_CH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442" y="0"/>
            <a:ext cx="3102775" cy="6858000"/>
          </a:xfrm>
          <a:prstGeom prst="rect">
            <a:avLst/>
          </a:prstGeom>
          <a:noFill/>
        </p:spPr>
      </p:pic>
      <p:pic>
        <p:nvPicPr>
          <p:cNvPr id="110594" name="Picture 2" descr="C:\Documents and Settings\ARZUCOLERICIHAN\Desktop\dersler\Campbell-2011-Resimler\campbel-2011-cropped\M17_REEC8237_09_SE_CH17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2" y="2852936"/>
            <a:ext cx="4712568" cy="1830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2585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"/>
            <a:ext cx="8229600" cy="594320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             GENDEN PROTEİNE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09569" name="Picture 1" descr="C:\Documents and Settings\ARZUCOLERICIHAN\Desktop\dersler\Campbell-2011-Resimler\campbel-2011-cropped\M17_REEC8237_09_SE_CH1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692697"/>
            <a:ext cx="8820472" cy="2913183"/>
          </a:xfrm>
          <a:prstGeom prst="rect">
            <a:avLst/>
          </a:prstGeom>
          <a:noFill/>
        </p:spPr>
      </p:pic>
      <p:pic>
        <p:nvPicPr>
          <p:cNvPr id="109570" name="Picture 2" descr="C:\Documents and Settings\ARZUCOLERICIHAN\Desktop\dersler\Campbell-2011-Resimler\campbel-2011-cropped\M17_REEC8237_09_SE_CH17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3645025"/>
            <a:ext cx="8830068" cy="3212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531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404815"/>
            <a:ext cx="8229600" cy="738187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pic>
        <p:nvPicPr>
          <p:cNvPr id="108545" name="Picture 1" descr="C:\Documents and Settings\ARZUCOLERICIHAN\Desktop\dersler\Campbell-2011-Resimler\campbel-2011-cropped\M17_REEC8237_09_SE_CH171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2025" y="-55050"/>
            <a:ext cx="4114413" cy="6913049"/>
          </a:xfrm>
          <a:prstGeom prst="rect">
            <a:avLst/>
          </a:prstGeom>
          <a:noFill/>
        </p:spPr>
      </p:pic>
      <p:pic>
        <p:nvPicPr>
          <p:cNvPr id="108546" name="Picture 2" descr="C:\Documents and Settings\ARZUCOLERICIHAN\Desktop\dersler\Campbell-2011-Resimler\campbel-2011-cropped\M17_REEC8237_09_SE_CH172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1" y="2376291"/>
            <a:ext cx="2857500" cy="162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1450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260350"/>
            <a:ext cx="8229600" cy="566738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pic>
        <p:nvPicPr>
          <p:cNvPr id="132097" name="Picture 1" descr="C:\Documents and Settings\ARZUCOLERICIHAN\Desktop\dersler\Campbell-2011-Resimler\campbel-2011-cropped\M17_REEC8237_09_SE_CH17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82" y="817350"/>
            <a:ext cx="5416649" cy="57807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489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116632"/>
            <a:ext cx="8229600" cy="487362"/>
          </a:xfrm>
        </p:spPr>
        <p:txBody>
          <a:bodyPr/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MOLEKÜLER TEMELİ</a:t>
            </a:r>
          </a:p>
        </p:txBody>
      </p:sp>
      <p:pic>
        <p:nvPicPr>
          <p:cNvPr id="55297" name="Picture 1" descr="C:\Documents and Settings\ARZUCOLERICIHAN\Desktop\dersler\Campbell-2011-Resimler\campbel-2011-cropped\M16_REEC8237_09_SE_CH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392" y="587307"/>
            <a:ext cx="4999608" cy="6270695"/>
          </a:xfrm>
          <a:prstGeom prst="rect">
            <a:avLst/>
          </a:prstGeom>
          <a:noFill/>
        </p:spPr>
      </p:pic>
      <p:pic>
        <p:nvPicPr>
          <p:cNvPr id="55298" name="Picture 2" descr="C:\Documents and Settings\ARZUCOLERICIHAN\Desktop\Pictur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9497" y="5589241"/>
            <a:ext cx="6572251" cy="1016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775522" y="1844826"/>
            <a:ext cx="35493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tr-TR" sz="2800" dirty="0">
              <a:solidFill>
                <a:schemeClr val="bg2">
                  <a:lumMod val="10000"/>
                </a:schemeClr>
              </a:solidFill>
              <a:latin typeface="AR BERKLEY" pitchFamily="2" charset="0"/>
            </a:endParaRPr>
          </a:p>
          <a:p>
            <a:r>
              <a:rPr lang="tr-TR" sz="2800" dirty="0" err="1">
                <a:solidFill>
                  <a:schemeClr val="bg2">
                    <a:lumMod val="10000"/>
                  </a:schemeClr>
                </a:solidFill>
                <a:latin typeface="AR BERKLEY" pitchFamily="2" charset="0"/>
              </a:rPr>
              <a:t>Frederick</a:t>
            </a:r>
            <a:r>
              <a:rPr lang="tr-TR" sz="2800" dirty="0">
                <a:solidFill>
                  <a:schemeClr val="bg2">
                    <a:lumMod val="10000"/>
                  </a:schemeClr>
                </a:solidFill>
                <a:latin typeface="AR BERKLEY" pitchFamily="2" charset="0"/>
              </a:rPr>
              <a:t> Griffith 1928</a:t>
            </a:r>
          </a:p>
          <a:p>
            <a:r>
              <a:rPr lang="tr-TR" sz="2800" dirty="0">
                <a:solidFill>
                  <a:schemeClr val="bg2">
                    <a:lumMod val="10000"/>
                  </a:schemeClr>
                </a:solidFill>
                <a:latin typeface="AR BERKLEY" pitchFamily="2" charset="0"/>
              </a:rPr>
              <a:t>Transformasyon</a:t>
            </a:r>
            <a:endParaRPr lang="tr-TR" sz="2800" dirty="0">
              <a:solidFill>
                <a:schemeClr val="bg2">
                  <a:lumMod val="10000"/>
                </a:schemeClr>
              </a:solidFill>
              <a:latin typeface="AR BERKLE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869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6" y="404815"/>
            <a:ext cx="8364539" cy="650875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pic>
        <p:nvPicPr>
          <p:cNvPr id="131073" name="Picture 1" descr="C:\Documents and Settings\ARZUCOLERICIHAN\Desktop\dersler\Campbell-2011-Resimler\campbel-2011-cropped\M17_REEC8237_09_SE_CH17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77" y="8751"/>
            <a:ext cx="4547989" cy="6849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6099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178" name="Picture 2" descr="C:\Documents and Settings\ARZUCOLERICIHAN\Desktop\dersler\Campbell-2011-Resimler\campbel-2011-cropped\M17_REEC8237_09_SE_CH1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1" y="503908"/>
            <a:ext cx="2878732" cy="6354092"/>
          </a:xfrm>
          <a:prstGeom prst="rect">
            <a:avLst/>
          </a:prstGeom>
          <a:noFill/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03512" y="2"/>
            <a:ext cx="8229600" cy="50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  <a:ea typeface="+mj-ea"/>
                <a:cs typeface="+mj-cs"/>
              </a:rPr>
              <a:t>GENDEN PROTEİNE</a:t>
            </a:r>
          </a:p>
        </p:txBody>
      </p:sp>
      <p:pic>
        <p:nvPicPr>
          <p:cNvPr id="178179" name="Picture 3" descr="C:\Documents and Settings\ARZUCOLERICIHAN\Desktop\dersler\Campbell-2011-Resimler\campbel-2011-cropped\M17_REEC8237_09_SE_CH171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4074" y="44745"/>
            <a:ext cx="3634907" cy="68132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60351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60352"/>
            <a:ext cx="8229600" cy="722313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pic>
        <p:nvPicPr>
          <p:cNvPr id="130049" name="Picture 1" descr="C:\Documents and Settings\ARZUCOLERICIHAN\Desktop\dersler\Campbell-2011-Resimler\campbel-2011-cropped\M17_REEC8237_09_SE_CH17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8171" y="0"/>
            <a:ext cx="2684775" cy="6858000"/>
          </a:xfrm>
          <a:prstGeom prst="rect">
            <a:avLst/>
          </a:prstGeom>
          <a:noFill/>
        </p:spPr>
      </p:pic>
      <p:pic>
        <p:nvPicPr>
          <p:cNvPr id="130051" name="Picture 3" descr="C:\Documents and Settings\ARZUCOLERICIHAN\Desktop\dersler\Campbell-2011-Resimler\campbel-2011-cropped\M17_REEC8237_09_SE_CH172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9658" y="1628800"/>
            <a:ext cx="2943225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85543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2"/>
            <a:ext cx="8229600" cy="650875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5" name="Picture 2" descr="C:\Documents and Settings\ARZUCOLERICIHAN\Desktop\dersler\Campbell-2011-Resimler\campbel-2011-cropped\M17_REEC8237_09_SE_CH17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8" y="648072"/>
            <a:ext cx="7660199" cy="62373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39546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333375"/>
            <a:ext cx="8229600" cy="1143000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pic>
        <p:nvPicPr>
          <p:cNvPr id="128001" name="Picture 1" descr="C:\Documents and Settings\ARZUCOLERICIHAN\Desktop\dersler\Campbell-2011-Resimler\campbel-2011-cropped\M17_REEC8237_09_SE_CH17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08024"/>
            <a:ext cx="9144000" cy="39554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2816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4" y="188640"/>
            <a:ext cx="8362951" cy="649288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pic>
        <p:nvPicPr>
          <p:cNvPr id="126977" name="Picture 1" descr="C:\Documents and Settings\ARZUCOLERICIHAN\Desktop\dersler\Campbell-2011-Resimler\campbel-2011-cropped\M17_REEC8237_09_SE_CH1718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5881" y="771922"/>
            <a:ext cx="4558684" cy="60860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2069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88642"/>
            <a:ext cx="8229600" cy="722313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25953" name="Picture 1" descr="C:\Documents and Settings\ARZUCOLERICIHAN\Desktop\dersler\Campbell-2011-Resimler\campbel-2011-cropped\M17_REEC8237_09_SE_CH17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5" y="1052736"/>
            <a:ext cx="8241797" cy="5648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6340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188642"/>
            <a:ext cx="8229600" cy="595313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57697" name="Picture 1" descr="C:\Documents and Settings\ARZUCOLERICIHAN\Desktop\dersler\Campbell-2011-Resimler\campbel-2011-cropped\M17_REEC8237_09_SE_CH17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531" y="421905"/>
            <a:ext cx="4595471" cy="6436096"/>
          </a:xfrm>
          <a:prstGeom prst="rect">
            <a:avLst/>
          </a:prstGeom>
          <a:noFill/>
        </p:spPr>
      </p:pic>
      <p:pic>
        <p:nvPicPr>
          <p:cNvPr id="157698" name="Picture 2" descr="C:\Documents and Settings\ARZUCOLERICIHAN\Desktop\Pictur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758904"/>
            <a:ext cx="4572000" cy="60990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171997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C:\Documents and Settings\ARZUCOLERICIHAN\Desktop\dersler\Campbell-2011-Resimler\campbel-2011-cropped\M17_REEC8237_09_SE_CH1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2853" y="2"/>
            <a:ext cx="7055148" cy="6785867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512" y="620689"/>
            <a:ext cx="8229600" cy="65109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PROTEİNE</a:t>
            </a:r>
          </a:p>
        </p:txBody>
      </p:sp>
    </p:spTree>
    <p:extLst>
      <p:ext uri="{BB962C8B-B14F-4D97-AF65-F5344CB8AC3E}">
        <p14:creationId xmlns:p14="http://schemas.microsoft.com/office/powerpoint/2010/main" val="7392187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75520" y="188640"/>
            <a:ext cx="8229600" cy="782662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PROTEİNE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156673" name="Picture 1" descr="C:\Documents and Settings\ARZUCOLERICIHAN\Desktop\dersler\Campbell-2011-Resimler\campbel-2011-cropped\M17_REEC8237_09_SE_CH17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31" y="1135835"/>
            <a:ext cx="8659887" cy="57221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633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487362"/>
          </a:xfrm>
        </p:spPr>
        <p:txBody>
          <a:bodyPr/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MOLEKÜLER TEMELİ</a:t>
            </a:r>
          </a:p>
        </p:txBody>
      </p:sp>
      <p:pic>
        <p:nvPicPr>
          <p:cNvPr id="83971" name="Picture 5" descr="016_Page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5" y="833439"/>
            <a:ext cx="5854700" cy="602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Metin kutusu"/>
          <p:cNvSpPr txBox="1"/>
          <p:nvPr/>
        </p:nvSpPr>
        <p:spPr>
          <a:xfrm>
            <a:off x="6023995" y="1196752"/>
            <a:ext cx="44342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>
                <a:solidFill>
                  <a:schemeClr val="bg2">
                    <a:lumMod val="10000"/>
                  </a:schemeClr>
                </a:solidFill>
                <a:latin typeface="AR BLANCA" pitchFamily="2" charset="0"/>
              </a:rPr>
              <a:t>Alfred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  <a:latin typeface="AR BLANCA" pitchFamily="2" charset="0"/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  <a:latin typeface="AR BLANCA" pitchFamily="2" charset="0"/>
              </a:rPr>
              <a:t>Herschey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  <a:latin typeface="AR BLANCA" pitchFamily="2" charset="0"/>
              </a:rPr>
              <a:t> ve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  <a:latin typeface="AR BLANCA" pitchFamily="2" charset="0"/>
              </a:rPr>
              <a:t>Martha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  <a:latin typeface="AR BLANCA" pitchFamily="2" charset="0"/>
              </a:rPr>
              <a:t> </a:t>
            </a:r>
            <a:r>
              <a:rPr lang="tr-TR" dirty="0" err="1">
                <a:solidFill>
                  <a:schemeClr val="bg2">
                    <a:lumMod val="10000"/>
                  </a:schemeClr>
                </a:solidFill>
                <a:latin typeface="AR BLANCA" pitchFamily="2" charset="0"/>
              </a:rPr>
              <a:t>Case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  <a:latin typeface="AR BLANCA" pitchFamily="2" charset="0"/>
              </a:rPr>
              <a:t> 1952</a:t>
            </a:r>
          </a:p>
          <a:p>
            <a:r>
              <a:rPr lang="tr-TR" dirty="0" err="1">
                <a:solidFill>
                  <a:schemeClr val="bg2">
                    <a:lumMod val="10000"/>
                  </a:schemeClr>
                </a:solidFill>
                <a:latin typeface="AR BLANCA" pitchFamily="2" charset="0"/>
              </a:rPr>
              <a:t>Transdüksiyon</a:t>
            </a:r>
            <a:r>
              <a:rPr lang="tr-TR" dirty="0">
                <a:solidFill>
                  <a:schemeClr val="bg2">
                    <a:lumMod val="10000"/>
                  </a:schemeClr>
                </a:solidFill>
                <a:latin typeface="AR BLANCA" pitchFamily="2" charset="0"/>
              </a:rPr>
              <a:t> </a:t>
            </a:r>
            <a:r>
              <a:rPr lang="tr-TR" dirty="0">
                <a:solidFill>
                  <a:schemeClr val="accent3"/>
                </a:solidFill>
                <a:latin typeface="AR BLANCA" pitchFamily="2" charset="0"/>
              </a:rPr>
              <a:t>(proteinler radyoaktif kükürt, </a:t>
            </a:r>
          </a:p>
          <a:p>
            <a:r>
              <a:rPr lang="tr-TR" dirty="0">
                <a:solidFill>
                  <a:schemeClr val="accent3"/>
                </a:solidFill>
                <a:latin typeface="AR BLANCA" pitchFamily="2" charset="0"/>
              </a:rPr>
              <a:t>DNA ise radyoaktif fosfor ile işaretlendi)</a:t>
            </a:r>
            <a:endParaRPr lang="tr-TR" dirty="0">
              <a:solidFill>
                <a:schemeClr val="accent3"/>
              </a:solidFill>
              <a:latin typeface="AR BLAN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8772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1143000"/>
          </a:xfrm>
        </p:spPr>
        <p:txBody>
          <a:bodyPr/>
          <a:lstStyle/>
          <a:p>
            <a:pPr eaLnBrk="1" hangingPunct="1"/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GENDEN </a:t>
            </a:r>
            <a:b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3200" b="1" dirty="0">
                <a:solidFill>
                  <a:srgbClr val="FF0000"/>
                </a:solidFill>
                <a:latin typeface="Comic Sans MS" pitchFamily="66" charset="0"/>
              </a:rPr>
              <a:t>PROTEİNE</a:t>
            </a:r>
          </a:p>
        </p:txBody>
      </p:sp>
      <p:pic>
        <p:nvPicPr>
          <p:cNvPr id="154625" name="Picture 1" descr="C:\Documents and Settings\ARZUCOLERICIHAN\Desktop\dersler\Campbell-2011-Resimler\campbel-2011-cropped\M17_REEC8237_09_SE_CH17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872" y="-49230"/>
            <a:ext cx="5724128" cy="69072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4279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 descr="C:\Documents and Settings\ARZUCOLERICIHAN\Desktop\dersler\Campbell-2011-Resimler\campbel-2011-cropped\M19_REEC8237_09_SE_CH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10" y="1310502"/>
            <a:ext cx="6883871" cy="5547498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19536" y="476673"/>
            <a:ext cx="8229600" cy="651098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MİKROBİYAL MODELLER: VİRÜS ve BAKTERİ GENETİĞİ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74496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2" descr="C:\Documents and Settings\ARZUCOLERICIHAN\Desktop\dersler\Campbell-2011-Resimler\campbel-2011-cropped\M19_REEC8237_09_SE_CH01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2" y="1176935"/>
            <a:ext cx="6632475" cy="5681067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775520" y="332656"/>
            <a:ext cx="8229600" cy="651098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VİRÜSLER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21978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C:\Documents and Settings\ARZUCOLERICIHAN\Desktop\dersler\Campbell-2011-Resimler\campbel-2011-cropped\M19_REEC8237_09_SE_CH01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984" y="2"/>
            <a:ext cx="4026768" cy="6840931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775520" y="404665"/>
            <a:ext cx="8229600" cy="651098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VİRÜSLER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9639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C:\Documents and Settings\ARZUCOLERICIHAN\Desktop\dersler\Campbell-2011-Resimler\campbel-2011-cropped\M19_REEC8237_09_SE_CH0141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5" y="1340769"/>
            <a:ext cx="7944588" cy="5337770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919536" y="548680"/>
            <a:ext cx="8229600" cy="651098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VİRÜSLER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8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10946" name="Picture 2" descr="C:\Documents and Settings\ARZUCOLERICIHAN\Desktop\dersler\Campbell-2011-Resimler\campbel-2011-cropped\M19_REEC8237_09_SE_CH01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9538" y="1223020"/>
            <a:ext cx="8517993" cy="5634980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703512" y="188641"/>
            <a:ext cx="8229600" cy="651098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VİRÜSLER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2462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 descr="C:\Documents and Settings\ARZUCOLERICIHAN\Desktop\dersler\Campbell-2011-Resimler\campbel-2011-cropped\M19_REEC8237_09_SE_CH01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568" y="1538184"/>
            <a:ext cx="8460432" cy="5319817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703512" y="548680"/>
            <a:ext cx="8229600" cy="579090"/>
          </a:xfrm>
        </p:spPr>
        <p:txBody>
          <a:bodyPr>
            <a:normAutofit fontScale="90000"/>
          </a:bodyPr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VİRÜSLER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317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994" name="Picture 2" descr="C:\Documents and Settings\ARZUCOLERICIHAN\Desktop\dersler\Campbell-2011-Resimler\campbel-2011-cropped\M19_REEC8237_09_SE_CH01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4738" y="0"/>
            <a:ext cx="3176867" cy="6858000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VİRÜSLER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61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018" name="Picture 2" descr="C:\Documents and Settings\ARZUCOLERICIHAN\Desktop\dersler\Campbell-2011-Resimler\campbel-2011-cropped\M19_REEC8237_09_SE_CH01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625" y="1585369"/>
            <a:ext cx="7037563" cy="5272633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847528" y="548680"/>
            <a:ext cx="8229600" cy="651098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VİRÜSLER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751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C:\Documents and Settings\ARZUCOLERICIHAN\Desktop\dersler\Campbell-2011-Resimler\campbel-2011-cropped\M19_REEC8237_09_SE_CH01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1824" y="129189"/>
            <a:ext cx="5953104" cy="6728812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775520" y="260648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VİRÜSLER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15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536" y="0"/>
            <a:ext cx="8229600" cy="105273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</a:t>
            </a:r>
            <a:b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MOLEKÜLER TEMELİ</a:t>
            </a:r>
          </a:p>
        </p:txBody>
      </p:sp>
      <p:pic>
        <p:nvPicPr>
          <p:cNvPr id="53249" name="Picture 1" descr="C:\Documents and Settings\ARZUCOLERICIHAN\Desktop\dersler\Campbell-2011-Resimler\campbel-2011-cropped\M16_REEC8237_09_SE_CH01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-35802"/>
            <a:ext cx="3923928" cy="6893802"/>
          </a:xfrm>
          <a:prstGeom prst="rect">
            <a:avLst/>
          </a:prstGeom>
          <a:noFill/>
        </p:spPr>
      </p:pic>
      <p:pic>
        <p:nvPicPr>
          <p:cNvPr id="5" name="Picture 1" descr="C:\Documents and Settings\ARZUCOLERICIHAN\Desktop\dersler\Campbell-2011-Resimler\campbel-2011-cropped\M16_REEC8237_09_SE_CH0135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1" y="1340769"/>
            <a:ext cx="4612748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405788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066" name="Picture 2" descr="C:\Documents and Settings\ARZUCOLERICIHAN\Desktop\dersler\Campbell-2011-Resimler\campbel-2011-cropped\M19_REEC8237_09_SE_CH01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84032" y="2"/>
            <a:ext cx="4283968" cy="6662077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847528" y="332656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VİRÜSLER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29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Picture 2" descr="C:\Documents and Settings\ARZUCOLERICIHAN\Desktop\dersler\Campbell-2011-Resimler\campbel-2011-cropped\M19_REEC8237_09_SE_CH01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30" y="1268760"/>
            <a:ext cx="4761359" cy="5179864"/>
          </a:xfrm>
          <a:prstGeom prst="rect">
            <a:avLst/>
          </a:prstGeom>
          <a:noFill/>
        </p:spPr>
      </p:pic>
      <p:pic>
        <p:nvPicPr>
          <p:cNvPr id="5" name="Content Placeholder 4" descr="018_Page_1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5134" y="1"/>
            <a:ext cx="3312867" cy="65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75520" y="0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VİRÜSLER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8518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C:\Documents and Settings\ARZUCOLERICIHAN\Desktop\dersler\Campbell-2011-Resimler\campbel-2011-cropped\M19_REEC8237_09_SE_CH014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9" y="1772817"/>
            <a:ext cx="7168020" cy="5085184"/>
          </a:xfrm>
          <a:prstGeom prst="rect">
            <a:avLst/>
          </a:prstGeom>
          <a:noFill/>
        </p:spPr>
      </p:pic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919536" y="332656"/>
            <a:ext cx="8229600" cy="1143000"/>
          </a:xfrm>
        </p:spPr>
        <p:txBody>
          <a:bodyPr/>
          <a:lstStyle/>
          <a:p>
            <a:r>
              <a:rPr lang="tr-TR" sz="3600" b="1" dirty="0">
                <a:solidFill>
                  <a:srgbClr val="FF0000"/>
                </a:solidFill>
                <a:latin typeface="Comic Sans MS" pitchFamily="66" charset="0"/>
              </a:rPr>
              <a:t>VİRÜSLER</a:t>
            </a:r>
            <a:endParaRPr lang="tr-TR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64617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0"/>
            <a:ext cx="8229600" cy="1143000"/>
          </a:xfrm>
        </p:spPr>
        <p:txBody>
          <a:bodyPr/>
          <a:lstStyle/>
          <a:p>
            <a:pPr eaLnBrk="1" hangingPunct="1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BAKTERİ GENETİĞİ</a:t>
            </a:r>
          </a:p>
        </p:txBody>
      </p:sp>
      <p:pic>
        <p:nvPicPr>
          <p:cNvPr id="130052" name="Picture 4" descr="018_Page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9600" y="98427"/>
            <a:ext cx="37084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48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404813"/>
            <a:ext cx="8229600" cy="506412"/>
          </a:xfrm>
        </p:spPr>
        <p:txBody>
          <a:bodyPr/>
          <a:lstStyle/>
          <a:p>
            <a:pPr eaLnBrk="1" hangingPunct="1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BAKTERİ GENETİĞİ</a:t>
            </a:r>
          </a:p>
        </p:txBody>
      </p:sp>
      <p:pic>
        <p:nvPicPr>
          <p:cNvPr id="131076" name="Picture 4" descr="018_Page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627315"/>
            <a:ext cx="9144000" cy="423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0758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333375"/>
            <a:ext cx="8280400" cy="6477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tr-TR" sz="2400" b="1" dirty="0"/>
              <a:t/>
            </a:r>
            <a:br>
              <a:rPr lang="tr-TR" sz="2400" b="1" dirty="0"/>
            </a:br>
            <a:r>
              <a:rPr lang="tr-TR" sz="3100" b="1" dirty="0"/>
              <a:t> </a:t>
            </a:r>
            <a:r>
              <a:rPr lang="tr-TR" sz="3100" b="1" dirty="0">
                <a:solidFill>
                  <a:srgbClr val="FF0000"/>
                </a:solidFill>
                <a:latin typeface="Comic Sans MS" pitchFamily="66" charset="0"/>
              </a:rPr>
              <a:t>BAKTERİ GENETİĞİ</a:t>
            </a:r>
          </a:p>
        </p:txBody>
      </p:sp>
      <p:pic>
        <p:nvPicPr>
          <p:cNvPr id="132100" name="Picture 4" descr="018_Page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40688" y="74615"/>
            <a:ext cx="2627312" cy="678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39106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1" y="404813"/>
            <a:ext cx="8229600" cy="506412"/>
          </a:xfrm>
        </p:spPr>
        <p:txBody>
          <a:bodyPr/>
          <a:lstStyle/>
          <a:p>
            <a:pPr eaLnBrk="1" hangingPunct="1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BAKTERİ GENETİĞİ</a:t>
            </a:r>
          </a:p>
        </p:txBody>
      </p:sp>
      <p:pic>
        <p:nvPicPr>
          <p:cNvPr id="133124" name="Picture 4" descr="018_Page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175" y="1144588"/>
            <a:ext cx="5424488" cy="571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33037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333377"/>
            <a:ext cx="8229600" cy="504825"/>
          </a:xfrm>
        </p:spPr>
        <p:txBody>
          <a:bodyPr/>
          <a:lstStyle/>
          <a:p>
            <a:pPr eaLnBrk="1" hangingPunct="1"/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BAKTERİ GENETİĞİ</a:t>
            </a:r>
          </a:p>
        </p:txBody>
      </p:sp>
      <p:pic>
        <p:nvPicPr>
          <p:cNvPr id="134148" name="Picture 4" descr="018_Page_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5" y="862015"/>
            <a:ext cx="5616575" cy="599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955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74825" y="333376"/>
            <a:ext cx="8229600" cy="577850"/>
          </a:xfrm>
        </p:spPr>
        <p:txBody>
          <a:bodyPr/>
          <a:lstStyle/>
          <a:p>
            <a:pPr eaLnBrk="1" hangingPunct="1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BAKTERİ GENETİĞİ</a:t>
            </a:r>
          </a:p>
        </p:txBody>
      </p:sp>
      <p:pic>
        <p:nvPicPr>
          <p:cNvPr id="135172" name="Picture 4" descr="018_Page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1" y="1052515"/>
            <a:ext cx="7345363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05303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476252"/>
            <a:ext cx="8229600" cy="434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BAKTERİ GENETİĞİ</a:t>
            </a:r>
          </a:p>
        </p:txBody>
      </p:sp>
      <p:pic>
        <p:nvPicPr>
          <p:cNvPr id="136196" name="Picture 4" descr="018_Page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2888" y="1052738"/>
            <a:ext cx="6781800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91926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528" y="0"/>
            <a:ext cx="8229600" cy="487362"/>
          </a:xfrm>
        </p:spPr>
        <p:txBody>
          <a:bodyPr/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MOLEKÜLER TEMELİ</a:t>
            </a:r>
          </a:p>
        </p:txBody>
      </p:sp>
      <p:pic>
        <p:nvPicPr>
          <p:cNvPr id="52225" name="Picture 1" descr="C:\Documents and Settings\ARZUCOLERICIHAN\Desktop\dersler\Campbell-2011-Resimler\campbel-2011-cropped\M16_REEC8237_09_SE_CH01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1" y="908721"/>
            <a:ext cx="8524796" cy="58064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6096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C:\Documents and Settings\ARZUCOLERICIHAN\Desktop\dersler\Campbell-2011-Resimler\campbel-2011-cropped\M18_REEC8237_09_SE_CH1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472" y="455116"/>
            <a:ext cx="4752528" cy="6402884"/>
          </a:xfrm>
          <a:prstGeom prst="rect">
            <a:avLst/>
          </a:prstGeom>
          <a:noFill/>
        </p:spPr>
      </p:pic>
      <p:pic>
        <p:nvPicPr>
          <p:cNvPr id="181253" name="Picture 5" descr="C:\Documents and Settings\ARZUCOLERICIHAN\Desktop\dersler\Campbell-2011-Resimler\campbel-2011-cropped\M18_REEC8237_09_SE_CH18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3" y="2924946"/>
            <a:ext cx="4052543" cy="2640293"/>
          </a:xfrm>
          <a:prstGeom prst="rect">
            <a:avLst/>
          </a:prstGeom>
          <a:noFill/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03512" y="0"/>
            <a:ext cx="8229600" cy="507082"/>
          </a:xfrm>
        </p:spPr>
        <p:txBody>
          <a:bodyPr/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BAKTERİ GENETİĞİ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82729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C:\Documents and Settings\ARZUCOLERICIHAN\Desktop\dersler\Campbell-2011-Resimler\campbel-2011-cropped\M18_REEC8237_09_SE_CH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2" y="1484784"/>
            <a:ext cx="7089855" cy="5373216"/>
          </a:xfrm>
          <a:prstGeom prst="rect">
            <a:avLst/>
          </a:prstGeom>
          <a:noFill/>
        </p:spPr>
      </p:pic>
      <p:pic>
        <p:nvPicPr>
          <p:cNvPr id="182275" name="Picture 3" descr="C:\Documents and Settings\ARZUCOLERICIHAN\Desktop\dersler\Campbell-2011-Resimler\campbel-2011-cropped\M18_REEC8237_09_SE_CH182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2701" y="0"/>
            <a:ext cx="4305300" cy="1504950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0" y="260649"/>
            <a:ext cx="8229600" cy="594320"/>
          </a:xfrm>
        </p:spPr>
        <p:txBody>
          <a:bodyPr/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BAKTERİ GENETİĞİ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25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83298" name="Picture 2" descr="C:\Documents and Settings\ARZUCOLERICIHAN\Desktop\dersler\Campbell-2011-Resimler\campbel-2011-cropped\M18_REEC8237_09_SE_CH1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141794"/>
            <a:ext cx="7308304" cy="5716206"/>
          </a:xfrm>
          <a:prstGeom prst="rect">
            <a:avLst/>
          </a:prstGeom>
          <a:noFill/>
        </p:spPr>
      </p:pic>
      <p:pic>
        <p:nvPicPr>
          <p:cNvPr id="183299" name="Picture 3" descr="C:\Documents and Settings\ARZUCOLERICIHAN\Desktop\dersler\Campbell-2011-Resimler\campbel-2011-cropped\M18_REEC8237_09_SE_CH1828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3914" y="260648"/>
            <a:ext cx="5138163" cy="1810806"/>
          </a:xfrm>
          <a:prstGeom prst="rect">
            <a:avLst/>
          </a:prstGeom>
          <a:noFill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03512" y="260649"/>
            <a:ext cx="8229600" cy="939130"/>
          </a:xfrm>
        </p:spPr>
        <p:txBody>
          <a:bodyPr/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BAKTERİ GENETİĞİ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74975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C:\Documents and Settings\ARZUCOLERICIHAN\Desktop\dersler\Campbell-2011-Resimler\campbel-2011-cropped\M18_REEC8237_09_SE_CH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4072" y="99429"/>
            <a:ext cx="3521872" cy="6758573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03512" y="332656"/>
            <a:ext cx="8229600" cy="2592288"/>
          </a:xfrm>
        </p:spPr>
        <p:txBody>
          <a:bodyPr/>
          <a:lstStyle/>
          <a:p>
            <a:r>
              <a:rPr lang="tr-TR" sz="2800" b="1" dirty="0">
                <a:solidFill>
                  <a:srgbClr val="FF0000"/>
                </a:solidFill>
                <a:latin typeface="Comic Sans MS" pitchFamily="66" charset="0"/>
              </a:rPr>
              <a:t>BAKTERİ GENETİĞİ</a:t>
            </a:r>
            <a:endParaRPr lang="tr-TR" sz="2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0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487362"/>
          </a:xfrm>
        </p:spPr>
        <p:txBody>
          <a:bodyPr/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MOLEKÜLER TEMELİ</a:t>
            </a:r>
          </a:p>
        </p:txBody>
      </p:sp>
      <p:pic>
        <p:nvPicPr>
          <p:cNvPr id="51202" name="Picture 2" descr="C:\Documents and Settings\ARZUCOLERICIHAN\Desktop\dersler\Campbell-2011-Resimler\campbel-2011-cropped\M16_REEC8237_09_SE_CH0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59374"/>
            <a:ext cx="4427984" cy="3798626"/>
          </a:xfrm>
          <a:prstGeom prst="rect">
            <a:avLst/>
          </a:prstGeom>
          <a:noFill/>
        </p:spPr>
      </p:pic>
      <p:pic>
        <p:nvPicPr>
          <p:cNvPr id="51203" name="Picture 3" descr="C:\Documents and Settings\ARZUCOLERICIHAN\Desktop\dersler\Campbell-2011-Resimler\campbel-2011-cropped\M16_REEC8237_09_SE_CH013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1563" y="3717033"/>
            <a:ext cx="4486439" cy="2594199"/>
          </a:xfrm>
          <a:prstGeom prst="rect">
            <a:avLst/>
          </a:prstGeom>
          <a:noFill/>
        </p:spPr>
      </p:pic>
      <p:pic>
        <p:nvPicPr>
          <p:cNvPr id="51204" name="Picture 4" descr="C:\Documents and Settings\ARZUCOLERICIHAN\Desktop\dersler\Campbell-2011-Resimler\campbel-2011-cropped\M16_REEC8237_09_SE_CH01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920" y="889705"/>
            <a:ext cx="5292080" cy="2586578"/>
          </a:xfrm>
          <a:prstGeom prst="rect">
            <a:avLst/>
          </a:prstGeom>
          <a:noFill/>
        </p:spPr>
      </p:pic>
      <p:pic>
        <p:nvPicPr>
          <p:cNvPr id="51205" name="Picture 5" descr="C:\Documents and Settings\ARZUCOLERICIHAN\Desktop\dersler\Campbell-2011-Resimler\campbel-2011-cropped\M16_REEC8237_09_SE_CH013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1124746"/>
            <a:ext cx="3616821" cy="1727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92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7813"/>
            <a:ext cx="8229600" cy="487362"/>
          </a:xfrm>
        </p:spPr>
        <p:txBody>
          <a:bodyPr/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MOLEKÜLER TEMELİ</a:t>
            </a:r>
          </a:p>
        </p:txBody>
      </p:sp>
      <p:pic>
        <p:nvPicPr>
          <p:cNvPr id="50177" name="Picture 1" descr="C:\Documents and Settings\ARZUCOLERICIHAN\Desktop\dersler\Campbell-2011-Resimler\campbel-2011-cropped\M16_REEC8237_09_SE_CH01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3" y="1556792"/>
            <a:ext cx="8724911" cy="45365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41270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8229600" cy="487362"/>
          </a:xfrm>
        </p:spPr>
        <p:txBody>
          <a:bodyPr/>
          <a:lstStyle/>
          <a:p>
            <a:pPr>
              <a:defRPr/>
            </a:pPr>
            <a:r>
              <a:rPr lang="tr-TR" sz="2400" b="1" dirty="0">
                <a:solidFill>
                  <a:srgbClr val="FF0000"/>
                </a:solidFill>
                <a:latin typeface="Comic Sans MS" pitchFamily="66" charset="0"/>
              </a:rPr>
              <a:t>KALITIMIN MOLEKÜLER TEMELİ</a:t>
            </a:r>
          </a:p>
        </p:txBody>
      </p:sp>
      <p:pic>
        <p:nvPicPr>
          <p:cNvPr id="89091" name="Picture 4" descr="016_Page_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6266" y="476250"/>
            <a:ext cx="5011737" cy="638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3" name="Picture 1" descr="C:\Documents and Settings\ARZUCOLERICIHAN\Desktop\dersler\Campbell-2011-Resimler\campbel-2011-cropped\M16_REEC8237_09_SE_CH0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934603"/>
            <a:ext cx="3491880" cy="5923399"/>
          </a:xfrm>
          <a:prstGeom prst="rect">
            <a:avLst/>
          </a:prstGeom>
          <a:noFill/>
        </p:spPr>
      </p:pic>
      <p:pic>
        <p:nvPicPr>
          <p:cNvPr id="49154" name="Picture 2" descr="C:\Documents and Settings\ARZUCOLERICIHAN\Desktop\dersler\Campbell-2011-Resimler\campbel-2011-cropped\M16_REEC8237_09_SE_CH0138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7888" y="3356992"/>
            <a:ext cx="3096344" cy="1939664"/>
          </a:xfrm>
          <a:prstGeom prst="rect">
            <a:avLst/>
          </a:prstGeom>
          <a:noFill/>
        </p:spPr>
      </p:pic>
      <p:pic>
        <p:nvPicPr>
          <p:cNvPr id="49155" name="Picture 3" descr="C:\Documents and Settings\ARZUCOLERICIHAN\Desktop\dersler\Campbell-2011-Resimler\campbel-2011-cropped\M16_REEC8237_09_SE_CH0138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6907" y="3212978"/>
            <a:ext cx="2601095" cy="21223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316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Macintosh PowerPoint</Application>
  <PresentationFormat>Geniş Ekran</PresentationFormat>
  <Paragraphs>70</Paragraphs>
  <Slides>63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70" baseType="lpstr">
      <vt:lpstr>AR BERKLEY</vt:lpstr>
      <vt:lpstr>AR BLANCA</vt:lpstr>
      <vt:lpstr>Calibri</vt:lpstr>
      <vt:lpstr>Calibri Light</vt:lpstr>
      <vt:lpstr>Comic Sans MS</vt:lpstr>
      <vt:lpstr>Arial</vt:lpstr>
      <vt:lpstr>Office Teması</vt:lpstr>
      <vt:lpstr>PowerPoint Sunusu</vt:lpstr>
      <vt:lpstr>KALITIMIN MOLEKÜLER TEMELİ</vt:lpstr>
      <vt:lpstr>KALITIMIN MOLEKÜLER TEMELİ</vt:lpstr>
      <vt:lpstr>KALITIMIN MOLEKÜLER TEMELİ</vt:lpstr>
      <vt:lpstr>KALITIMIN  MOLEKÜLER TEMELİ</vt:lpstr>
      <vt:lpstr>KALITIMIN MOLEKÜLER TEMELİ</vt:lpstr>
      <vt:lpstr>KALITIMIN MOLEKÜLER TEMELİ</vt:lpstr>
      <vt:lpstr>KALITIMIN MOLEKÜLER TEMELİ</vt:lpstr>
      <vt:lpstr>KALITIMIN MOLEKÜLER TEMELİ</vt:lpstr>
      <vt:lpstr>PowerPoint Sunusu</vt:lpstr>
      <vt:lpstr>KALITIMIN MOLEKÜLER TEMELİ</vt:lpstr>
      <vt:lpstr>PowerPoint Sunusu</vt:lpstr>
      <vt:lpstr>KALITIMIN MOLEKÜLER TEMELİ</vt:lpstr>
      <vt:lpstr>KALITIMIN MOLEKÜLER TEMELİ</vt:lpstr>
      <vt:lpstr>KALITIMIN MOLEKÜLER TEMELİ</vt:lpstr>
      <vt:lpstr>KALITIMIN  MOLEKÜLER  TEMELİ</vt:lpstr>
      <vt:lpstr>KALITIMIN  MOLEKÜLER TEMELİ</vt:lpstr>
      <vt:lpstr>GENDEN PROTEİNE</vt:lpstr>
      <vt:lpstr>PowerPoint Sunusu</vt:lpstr>
      <vt:lpstr>GENDEN PROTEİNE</vt:lpstr>
      <vt:lpstr>GENDEN PROTEİNE</vt:lpstr>
      <vt:lpstr>GENDEN  PROTEİNE</vt:lpstr>
      <vt:lpstr>GENDEN  PROTEİNE</vt:lpstr>
      <vt:lpstr>PowerPoint Sunusu</vt:lpstr>
      <vt:lpstr>GENDEN PROTEİNE</vt:lpstr>
      <vt:lpstr>GENDEN PROTEİNE</vt:lpstr>
      <vt:lpstr>             GENDEN PROTEİNE</vt:lpstr>
      <vt:lpstr>GENDEN PROTEİNE</vt:lpstr>
      <vt:lpstr>GENDEN PROTEİNE</vt:lpstr>
      <vt:lpstr>GENDEN PROTEİNE</vt:lpstr>
      <vt:lpstr>PowerPoint Sunusu</vt:lpstr>
      <vt:lpstr>GENDEN PROTEİNE</vt:lpstr>
      <vt:lpstr>GENDEN PROTEİNE</vt:lpstr>
      <vt:lpstr>GENDEN PROTEİNE</vt:lpstr>
      <vt:lpstr>GENDEN PROTEİNE</vt:lpstr>
      <vt:lpstr>GENDEN PROTEİNE</vt:lpstr>
      <vt:lpstr>GENDEN PROTEİNE</vt:lpstr>
      <vt:lpstr>GENDEN  PROTEİNE</vt:lpstr>
      <vt:lpstr>GENDEN PROTEİNE</vt:lpstr>
      <vt:lpstr>GENDEN  PROTEİNE</vt:lpstr>
      <vt:lpstr>MİKROBİYAL MODELLER: VİRÜS ve BAKTERİ GENETİĞİ</vt:lpstr>
      <vt:lpstr>VİRÜSLER</vt:lpstr>
      <vt:lpstr>VİRÜSLER</vt:lpstr>
      <vt:lpstr>VİRÜSLER</vt:lpstr>
      <vt:lpstr>VİRÜSLER</vt:lpstr>
      <vt:lpstr>VİRÜSLER</vt:lpstr>
      <vt:lpstr>VİRÜSLER</vt:lpstr>
      <vt:lpstr>VİRÜSLER</vt:lpstr>
      <vt:lpstr>VİRÜSLER</vt:lpstr>
      <vt:lpstr>VİRÜSLER</vt:lpstr>
      <vt:lpstr>VİRÜSLER</vt:lpstr>
      <vt:lpstr>VİRÜSLER</vt:lpstr>
      <vt:lpstr>BAKTERİ GENETİĞİ</vt:lpstr>
      <vt:lpstr>BAKTERİ GENETİĞİ</vt:lpstr>
      <vt:lpstr>  BAKTERİ GENETİĞİ</vt:lpstr>
      <vt:lpstr>BAKTERİ GENETİĞİ</vt:lpstr>
      <vt:lpstr>BAKTERİ GENETİĞİ</vt:lpstr>
      <vt:lpstr>BAKTERİ GENETİĞİ</vt:lpstr>
      <vt:lpstr>BAKTERİ GENETİĞİ</vt:lpstr>
      <vt:lpstr>BAKTERİ GENETİĞİ</vt:lpstr>
      <vt:lpstr>BAKTERİ GENETİĞİ</vt:lpstr>
      <vt:lpstr>BAKTERİ GENETİĞİ</vt:lpstr>
      <vt:lpstr>BAKTERİ GENETİĞİ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Kullanıcısı</dc:creator>
  <cp:lastModifiedBy>Microsoft Office Kullanıcısı</cp:lastModifiedBy>
  <cp:revision>1</cp:revision>
  <dcterms:created xsi:type="dcterms:W3CDTF">2017-10-24T09:19:51Z</dcterms:created>
  <dcterms:modified xsi:type="dcterms:W3CDTF">2017-10-24T09:20:12Z</dcterms:modified>
</cp:coreProperties>
</file>