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0" r:id="rId2"/>
    <p:sldId id="262" r:id="rId3"/>
    <p:sldId id="261" r:id="rId4"/>
    <p:sldId id="263" r:id="rId5"/>
    <p:sldId id="264" r:id="rId6"/>
    <p:sldId id="265" r:id="rId7"/>
    <p:sldId id="272" r:id="rId8"/>
    <p:sldId id="273" r:id="rId9"/>
    <p:sldId id="271" r:id="rId10"/>
    <p:sldId id="266" r:id="rId11"/>
    <p:sldId id="268" r:id="rId12"/>
    <p:sldId id="267"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FF225F6-FE53-44FE-9C3E-78B1EB0346D3}"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986185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FF225F6-FE53-44FE-9C3E-78B1EB0346D3}"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1910086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FF225F6-FE53-44FE-9C3E-78B1EB0346D3}"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6EA00F-3721-4A61-999A-C8D47939CE6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31801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FF225F6-FE53-44FE-9C3E-78B1EB0346D3}"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3684516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FF225F6-FE53-44FE-9C3E-78B1EB0346D3}"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6EA00F-3721-4A61-999A-C8D47939CE6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49464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FF225F6-FE53-44FE-9C3E-78B1EB0346D3}"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31582254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FF225F6-FE53-44FE-9C3E-78B1EB0346D3}"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3415973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FF225F6-FE53-44FE-9C3E-78B1EB0346D3}"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4294300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FF225F6-FE53-44FE-9C3E-78B1EB0346D3}"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2689365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FF225F6-FE53-44FE-9C3E-78B1EB0346D3}"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4063196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FF225F6-FE53-44FE-9C3E-78B1EB0346D3}"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1306620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FF225F6-FE53-44FE-9C3E-78B1EB0346D3}"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4268942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FF225F6-FE53-44FE-9C3E-78B1EB0346D3}"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2393777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F225F6-FE53-44FE-9C3E-78B1EB0346D3}"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342923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FF225F6-FE53-44FE-9C3E-78B1EB0346D3}"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1984399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FF225F6-FE53-44FE-9C3E-78B1EB0346D3}"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06EA00F-3721-4A61-999A-C8D47939CE6E}" type="slidenum">
              <a:rPr lang="tr-TR" smtClean="0"/>
              <a:t>‹#›</a:t>
            </a:fld>
            <a:endParaRPr lang="tr-TR"/>
          </a:p>
        </p:txBody>
      </p:sp>
    </p:spTree>
    <p:extLst>
      <p:ext uri="{BB962C8B-B14F-4D97-AF65-F5344CB8AC3E}">
        <p14:creationId xmlns:p14="http://schemas.microsoft.com/office/powerpoint/2010/main" val="3566420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FF225F6-FE53-44FE-9C3E-78B1EB0346D3}" type="datetimeFigureOut">
              <a:rPr lang="tr-TR" smtClean="0"/>
              <a:t>03.05.2020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06EA00F-3721-4A61-999A-C8D47939CE6E}" type="slidenum">
              <a:rPr lang="tr-TR" smtClean="0"/>
              <a:t>‹#›</a:t>
            </a:fld>
            <a:endParaRPr lang="tr-TR"/>
          </a:p>
        </p:txBody>
      </p:sp>
    </p:spTree>
    <p:extLst>
      <p:ext uri="{BB962C8B-B14F-4D97-AF65-F5344CB8AC3E}">
        <p14:creationId xmlns:p14="http://schemas.microsoft.com/office/powerpoint/2010/main" val="312033473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Kusursuz Sorumluluk (Sebep Sorumluluğu)</a:t>
            </a:r>
            <a:endParaRPr lang="tr-TR" dirty="0"/>
          </a:p>
        </p:txBody>
      </p:sp>
      <p:sp>
        <p:nvSpPr>
          <p:cNvPr id="3" name="İçerik Yer Tutucusu 2"/>
          <p:cNvSpPr>
            <a:spLocks noGrp="1"/>
          </p:cNvSpPr>
          <p:nvPr>
            <p:ph idx="1"/>
          </p:nvPr>
        </p:nvSpPr>
        <p:spPr>
          <a:xfrm>
            <a:off x="1323833" y="2133600"/>
            <a:ext cx="10180779" cy="3777622"/>
          </a:xfrm>
        </p:spPr>
        <p:txBody>
          <a:bodyPr/>
          <a:lstStyle/>
          <a:p>
            <a:pPr marL="0" indent="0">
              <a:buNone/>
            </a:pPr>
            <a:r>
              <a:rPr lang="tr-TR" sz="2800" dirty="0" smtClean="0"/>
              <a:t>                                    </a:t>
            </a:r>
            <a:r>
              <a:rPr lang="tr-TR" sz="2800" dirty="0" smtClean="0"/>
              <a:t>Kusursuz Sorumluluk</a:t>
            </a:r>
          </a:p>
          <a:p>
            <a:endParaRPr lang="tr-TR" dirty="0"/>
          </a:p>
          <a:p>
            <a:pPr marL="0" indent="0">
              <a:buNone/>
            </a:pPr>
            <a:endParaRPr lang="tr-TR" sz="2400" dirty="0" smtClean="0"/>
          </a:p>
          <a:p>
            <a:pPr marL="0" indent="0">
              <a:buNone/>
            </a:pPr>
            <a:r>
              <a:rPr lang="tr-TR" sz="2400" dirty="0" smtClean="0"/>
              <a:t>    Hakkaniyet </a:t>
            </a:r>
            <a:r>
              <a:rPr lang="tr-TR" sz="2400" dirty="0" smtClean="0"/>
              <a:t>Sor.           </a:t>
            </a:r>
            <a:r>
              <a:rPr lang="tr-TR" sz="2400" dirty="0" smtClean="0"/>
              <a:t>         </a:t>
            </a:r>
            <a:r>
              <a:rPr lang="tr-TR" sz="2400" dirty="0" smtClean="0"/>
              <a:t>Özen Sor.                    Tehlike Sor.</a:t>
            </a:r>
          </a:p>
        </p:txBody>
      </p:sp>
      <p:cxnSp>
        <p:nvCxnSpPr>
          <p:cNvPr id="5" name="Düz Ok Bağlayıcısı 4"/>
          <p:cNvCxnSpPr/>
          <p:nvPr/>
        </p:nvCxnSpPr>
        <p:spPr>
          <a:xfrm flipH="1">
            <a:off x="3370997" y="2558956"/>
            <a:ext cx="1856095" cy="8052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6400799" y="2558956"/>
            <a:ext cx="27296" cy="8325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7601802" y="2483894"/>
            <a:ext cx="1296538" cy="8052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0188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p:txBody>
          <a:bodyPr/>
          <a:lstStyle/>
          <a:p>
            <a:r>
              <a:rPr lang="tr-TR" dirty="0" smtClean="0"/>
              <a:t>Hayvan Bulunduranın Sorumluluğu</a:t>
            </a:r>
            <a:endParaRPr lang="tr-TR" dirty="0"/>
          </a:p>
        </p:txBody>
      </p:sp>
      <p:sp>
        <p:nvSpPr>
          <p:cNvPr id="8" name="İçerik Yer Tutucusu 7"/>
          <p:cNvSpPr>
            <a:spLocks noGrp="1"/>
          </p:cNvSpPr>
          <p:nvPr>
            <p:ph idx="1"/>
          </p:nvPr>
        </p:nvSpPr>
        <p:spPr/>
        <p:txBody>
          <a:bodyPr/>
          <a:lstStyle/>
          <a:p>
            <a:r>
              <a:rPr lang="tr-TR" b="1" dirty="0" smtClean="0"/>
              <a:t>TBK m. 67</a:t>
            </a:r>
          </a:p>
          <a:p>
            <a:pPr algn="just"/>
            <a:r>
              <a:rPr lang="tr-TR" dirty="0" smtClean="0"/>
              <a:t>«Bir </a:t>
            </a:r>
            <a:r>
              <a:rPr lang="tr-TR" dirty="0"/>
              <a:t>hayvanın bakımını ve yönetimini sürekli veya geçici olarak üstlenen kişi, hayvanın verdiği zararı gidermekle yükümlüdür. Hayvan bulunduran, bu zararın doğmasını engellemek için gerekli özeni gösterdiğini ispat ederse sorumlu olmaz. Hayvan, bir başkası veya bir başkasına ait hayvan tarafından ürkütülmüş olursa, hayvanı bulunduranın, bu kişilere rücu hakkı saklıdır</a:t>
            </a:r>
            <a:r>
              <a:rPr lang="tr-TR" dirty="0" smtClean="0"/>
              <a:t>.»</a:t>
            </a:r>
            <a:endParaRPr lang="tr-TR" dirty="0"/>
          </a:p>
        </p:txBody>
      </p:sp>
    </p:spTree>
    <p:extLst>
      <p:ext uri="{BB962C8B-B14F-4D97-AF65-F5344CB8AC3E}">
        <p14:creationId xmlns:p14="http://schemas.microsoft.com/office/powerpoint/2010/main" val="3625722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Şartları:</a:t>
            </a:r>
          </a:p>
          <a:p>
            <a:r>
              <a:rPr lang="tr-TR" dirty="0" smtClean="0"/>
              <a:t>a) Hayvan bulundurma ilişkisi bulunmalıdır.</a:t>
            </a:r>
          </a:p>
          <a:p>
            <a:r>
              <a:rPr lang="tr-TR" dirty="0" smtClean="0"/>
              <a:t>b) Zarar bir hayvan hareketinden doğmalıdır.</a:t>
            </a:r>
          </a:p>
          <a:p>
            <a:r>
              <a:rPr lang="tr-TR" dirty="0" smtClean="0"/>
              <a:t>c) Hayvan bulunduran kurtuluş kanıtı getirememiş olmalıdır.</a:t>
            </a:r>
            <a:endParaRPr lang="tr-TR" dirty="0"/>
          </a:p>
        </p:txBody>
      </p:sp>
    </p:spTree>
    <p:extLst>
      <p:ext uri="{BB962C8B-B14F-4D97-AF65-F5344CB8AC3E}">
        <p14:creationId xmlns:p14="http://schemas.microsoft.com/office/powerpoint/2010/main" val="2875858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68</a:t>
            </a:r>
          </a:p>
          <a:p>
            <a:pPr algn="just"/>
            <a:r>
              <a:rPr lang="tr-TR" dirty="0" smtClean="0"/>
              <a:t>«Bir </a:t>
            </a:r>
            <a:r>
              <a:rPr lang="tr-TR" dirty="0"/>
              <a:t>kişinin hayvanı, başkasının taşınmazı üzerinde bir zarar verdiği takdirde, taşınmazın zilyedi, o hayvanı yakalayabilir, zararı giderilinceye kadar alıkoyabilir; hatta durum ve koşullar haklı gösteriyorsa hayvanı diğer yollarla etkisiz hâle getirebilir. Bu durumda, taşınmazın zilyedi derhâl hayvan sahibine bilgi vermek ve sahibini bilmiyorsa, onun bulunması için gerekli girişimleri yapmak zorundadır</a:t>
            </a:r>
            <a:r>
              <a:rPr lang="tr-TR" dirty="0" smtClean="0"/>
              <a:t>.»</a:t>
            </a:r>
            <a:endParaRPr lang="tr-TR" b="1" dirty="0"/>
          </a:p>
        </p:txBody>
      </p:sp>
    </p:spTree>
    <p:extLst>
      <p:ext uri="{BB962C8B-B14F-4D97-AF65-F5344CB8AC3E}">
        <p14:creationId xmlns:p14="http://schemas.microsoft.com/office/powerpoint/2010/main" val="769944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3. </a:t>
            </a:r>
            <a:r>
              <a:rPr lang="tr-TR" sz="3600" dirty="0"/>
              <a:t>HD, </a:t>
            </a:r>
            <a:r>
              <a:rPr lang="tr-TR" sz="3600" dirty="0" smtClean="0"/>
              <a:t>16/05/2019, E. 2017/13265, K. 2019/4609</a:t>
            </a:r>
            <a:endParaRPr lang="tr-TR" sz="3600" dirty="0"/>
          </a:p>
        </p:txBody>
      </p:sp>
      <p:sp>
        <p:nvSpPr>
          <p:cNvPr id="3" name="İçerik Yer Tutucusu 2"/>
          <p:cNvSpPr>
            <a:spLocks noGrp="1"/>
          </p:cNvSpPr>
          <p:nvPr>
            <p:ph idx="1"/>
          </p:nvPr>
        </p:nvSpPr>
        <p:spPr/>
        <p:txBody>
          <a:bodyPr>
            <a:normAutofit/>
          </a:bodyPr>
          <a:lstStyle/>
          <a:p>
            <a:r>
              <a:rPr lang="tr-TR" dirty="0" smtClean="0"/>
              <a:t>«</a:t>
            </a:r>
            <a:r>
              <a:rPr lang="tr-TR" dirty="0">
                <a:solidFill>
                  <a:srgbClr val="222222"/>
                </a:solidFill>
                <a:latin typeface="Verdana" panose="020B0604030504040204" pitchFamily="34" charset="0"/>
              </a:rPr>
              <a:t>Somut olayda, davalının evinin bahçesinde bulunan köpek ile yine bakım ve gözetimini yaptığı komşusunun köpeğinin saldırması sonucu, davacının kaçarken düşüp yaralandığı sabittir.</a:t>
            </a:r>
            <a:r>
              <a:rPr lang="tr-TR" dirty="0"/>
              <a:t/>
            </a:r>
            <a:br>
              <a:rPr lang="tr-TR" dirty="0"/>
            </a:br>
            <a:r>
              <a:rPr lang="tr-TR" dirty="0">
                <a:solidFill>
                  <a:srgbClr val="222222"/>
                </a:solidFill>
                <a:latin typeface="Verdana" panose="020B0604030504040204" pitchFamily="34" charset="0"/>
              </a:rPr>
              <a:t>Davalı yukarıda açıklanan yasal düzenleme gereğince kusursuz sorumlu olup, davacının davalının bahçesinde bulunması, davalının sorumluluğunun niteliği itibariyle başlı başına illiyet bağını kesecek boyutta-nitelikte bir hareket olarak kabul edilemez</a:t>
            </a:r>
            <a:r>
              <a:rPr lang="tr-TR" dirty="0" smtClean="0">
                <a:solidFill>
                  <a:srgbClr val="222222"/>
                </a:solidFill>
                <a:latin typeface="Verdana" panose="020B0604030504040204" pitchFamily="34" charset="0"/>
              </a:rPr>
              <a:t>.»</a:t>
            </a:r>
            <a:r>
              <a:rPr lang="tr-TR" dirty="0"/>
              <a:t/>
            </a:r>
            <a:br>
              <a:rPr lang="tr-TR" dirty="0"/>
            </a:br>
            <a:endParaRPr lang="tr-TR" dirty="0"/>
          </a:p>
        </p:txBody>
      </p:sp>
    </p:spTree>
    <p:extLst>
      <p:ext uri="{BB962C8B-B14F-4D97-AF65-F5344CB8AC3E}">
        <p14:creationId xmlns:p14="http://schemas.microsoft.com/office/powerpoint/2010/main" val="591698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3. HD, 21.03.2019, E. 2018/1339, K.</a:t>
            </a:r>
            <a:r>
              <a:rPr lang="tr-TR" sz="3600" dirty="0"/>
              <a:t> </a:t>
            </a:r>
            <a:r>
              <a:rPr lang="tr-TR" sz="3600" dirty="0" smtClean="0"/>
              <a:t>2019/2449</a:t>
            </a:r>
            <a:endParaRPr lang="tr-TR" sz="3600" dirty="0"/>
          </a:p>
        </p:txBody>
      </p:sp>
      <p:sp>
        <p:nvSpPr>
          <p:cNvPr id="3" name="İçerik Yer Tutucusu 2"/>
          <p:cNvSpPr>
            <a:spLocks noGrp="1"/>
          </p:cNvSpPr>
          <p:nvPr>
            <p:ph idx="1"/>
          </p:nvPr>
        </p:nvSpPr>
        <p:spPr/>
        <p:txBody>
          <a:bodyPr/>
          <a:lstStyle/>
          <a:p>
            <a:pPr algn="just"/>
            <a:r>
              <a:rPr lang="tr-TR" dirty="0" smtClean="0"/>
              <a:t>«Somut </a:t>
            </a:r>
            <a:r>
              <a:rPr lang="tr-TR" dirty="0"/>
              <a:t>olayda, davacı tarafından, davalılara ait hayvanların tarlasına girdikleri ve tarlada bulanan </a:t>
            </a:r>
            <a:r>
              <a:rPr lang="tr-TR" dirty="0" err="1"/>
              <a:t>mahsüle</a:t>
            </a:r>
            <a:r>
              <a:rPr lang="tr-TR" dirty="0"/>
              <a:t> zarar verdikleri iddiası ile tazminat talep edilmektedir. Davalılar ise davacının tarlasına köy ihtiyar heyeti kararına istinaden hayvanlarını soktuklarını, ayrıca olay sırasında davacının tarlasında </a:t>
            </a:r>
            <a:r>
              <a:rPr lang="tr-TR" dirty="0" err="1"/>
              <a:t>mahsül</a:t>
            </a:r>
            <a:r>
              <a:rPr lang="tr-TR" dirty="0"/>
              <a:t> bulunmadığını savunmuşlardır.</a:t>
            </a:r>
            <a:br>
              <a:rPr lang="tr-TR" dirty="0"/>
            </a:br>
            <a:r>
              <a:rPr lang="tr-TR" dirty="0"/>
              <a:t>Davalılar yukarıda açıklanan yasal düzenleme gereğince kusursuz sorumlu olup, don ve kırağı düşmesi nedeni ile ürünlerin ticari değeri kalmadığından köy kararı ile tarlaların hayvan sahiplerine açılmasına karar verilmiş olması, davalıların sorumluluğunun niteliği itibariyle illiyet bağını kesecek boyutta kabul edilemez</a:t>
            </a:r>
            <a:r>
              <a:rPr lang="tr-TR" dirty="0" smtClean="0"/>
              <a:t>.»</a:t>
            </a:r>
            <a:endParaRPr lang="tr-TR" dirty="0"/>
          </a:p>
        </p:txBody>
      </p:sp>
    </p:spTree>
    <p:extLst>
      <p:ext uri="{BB962C8B-B14F-4D97-AF65-F5344CB8AC3E}">
        <p14:creationId xmlns:p14="http://schemas.microsoft.com/office/powerpoint/2010/main" val="3741027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Hakkaniyet Sorumluluğu</a:t>
            </a:r>
            <a:endParaRPr lang="tr-TR" dirty="0"/>
          </a:p>
        </p:txBody>
      </p:sp>
      <p:sp>
        <p:nvSpPr>
          <p:cNvPr id="3" name="İçerik Yer Tutucusu 2"/>
          <p:cNvSpPr>
            <a:spLocks noGrp="1"/>
          </p:cNvSpPr>
          <p:nvPr>
            <p:ph idx="1"/>
          </p:nvPr>
        </p:nvSpPr>
        <p:spPr/>
        <p:txBody>
          <a:bodyPr/>
          <a:lstStyle/>
          <a:p>
            <a:pPr algn="just"/>
            <a:r>
              <a:rPr lang="tr-TR" b="1" dirty="0" smtClean="0"/>
              <a:t>TBK m. 65</a:t>
            </a:r>
            <a:r>
              <a:rPr lang="tr-TR" dirty="0" smtClean="0"/>
              <a:t>: «Hakkaniyet gerektiriyorsa; hâkim, ayırt etme gücü bulunmayan kişinin verdiği zararın, tamamen veya kısmen giderilmesine karar verir.»</a:t>
            </a:r>
            <a:endParaRPr lang="tr-TR" dirty="0"/>
          </a:p>
        </p:txBody>
      </p:sp>
    </p:spTree>
    <p:extLst>
      <p:ext uri="{BB962C8B-B14F-4D97-AF65-F5344CB8AC3E}">
        <p14:creationId xmlns:p14="http://schemas.microsoft.com/office/powerpoint/2010/main" val="2530281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000" dirty="0" smtClean="0"/>
              <a:t>Özen Sorumluluğu (Olağan Kusursuz Sorumluluk)</a:t>
            </a:r>
            <a:endParaRPr lang="tr-TR" sz="4000" dirty="0"/>
          </a:p>
        </p:txBody>
      </p:sp>
      <p:sp>
        <p:nvSpPr>
          <p:cNvPr id="3" name="İçerik Yer Tutucusu 2"/>
          <p:cNvSpPr>
            <a:spLocks noGrp="1"/>
          </p:cNvSpPr>
          <p:nvPr>
            <p:ph idx="1"/>
          </p:nvPr>
        </p:nvSpPr>
        <p:spPr/>
        <p:txBody>
          <a:bodyPr/>
          <a:lstStyle/>
          <a:p>
            <a:r>
              <a:rPr lang="tr-TR" dirty="0" smtClean="0"/>
              <a:t>1- Adam çalıştıranın sorumluluğu (TBK m. 66)</a:t>
            </a:r>
          </a:p>
          <a:p>
            <a:r>
              <a:rPr lang="tr-TR" dirty="0" smtClean="0"/>
              <a:t>2- Yapı malikinin sorumluluğu (TBK m. 69)</a:t>
            </a:r>
          </a:p>
          <a:p>
            <a:r>
              <a:rPr lang="tr-TR" dirty="0" smtClean="0"/>
              <a:t>3- Hayvan bulunduranın sorumluluğu (TBK m. 67)</a:t>
            </a:r>
          </a:p>
          <a:p>
            <a:r>
              <a:rPr lang="tr-TR" dirty="0" smtClean="0"/>
              <a:t>4- Ev başkanının sorumluluğu (TMK m. 369)</a:t>
            </a:r>
          </a:p>
          <a:p>
            <a:r>
              <a:rPr lang="tr-TR" dirty="0" smtClean="0"/>
              <a:t>5- Taşınmaz malikinin sorumluluğu (TMK m. 730)</a:t>
            </a:r>
            <a:endParaRPr lang="tr-TR" dirty="0"/>
          </a:p>
        </p:txBody>
      </p:sp>
    </p:spTree>
    <p:extLst>
      <p:ext uri="{BB962C8B-B14F-4D97-AF65-F5344CB8AC3E}">
        <p14:creationId xmlns:p14="http://schemas.microsoft.com/office/powerpoint/2010/main" val="337974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Adam Çalıştıranın Sorumluluğu</a:t>
            </a:r>
            <a:endParaRPr lang="tr-TR" dirty="0"/>
          </a:p>
        </p:txBody>
      </p:sp>
      <p:sp>
        <p:nvSpPr>
          <p:cNvPr id="3" name="İçerik Yer Tutucusu 2"/>
          <p:cNvSpPr>
            <a:spLocks noGrp="1"/>
          </p:cNvSpPr>
          <p:nvPr>
            <p:ph idx="1"/>
          </p:nvPr>
        </p:nvSpPr>
        <p:spPr/>
        <p:txBody>
          <a:bodyPr>
            <a:normAutofit/>
          </a:bodyPr>
          <a:lstStyle/>
          <a:p>
            <a:r>
              <a:rPr lang="tr-TR" b="1" dirty="0" smtClean="0"/>
              <a:t>TBK m. 66</a:t>
            </a:r>
          </a:p>
          <a:p>
            <a:pPr algn="just"/>
            <a:r>
              <a:rPr lang="tr-TR" dirty="0" smtClean="0"/>
              <a:t>«Adam </a:t>
            </a:r>
            <a:r>
              <a:rPr lang="tr-TR" dirty="0"/>
              <a:t>çalıştıran, çalışanın, kendisine verilen işin yapılması sırasında başkalarına verdiği zararı gidermekle yükümlüdür. Adam çalıştıran, çalışanını seçerken, işiyle ilgili talimat verirken, gözetim ve denetimde bulunurken, zararın doğmasını engellemek için gerekli özeni gösterdiğini ispat ederse, sorumlu olmaz. Bir işletmede adam çalıştıran, işletmenin çalışma düzeninin zararın doğmasını önlemeye elverişli olduğunu ispat etmedikçe, o işletmenin faaliyetleri dolayısıyla sebep olunan zararı gidermekle yükümlüdür. Adam çalıştıran, ödediği tazminat için, zarar veren çalışana, ancak onun bizzat sorumlu olduğu ölçüde rücu hakkına </a:t>
            </a:r>
            <a:r>
              <a:rPr lang="tr-TR" dirty="0" smtClean="0"/>
              <a:t>sahiptir.»</a:t>
            </a:r>
            <a:endParaRPr lang="tr-TR" b="1" dirty="0"/>
          </a:p>
        </p:txBody>
      </p:sp>
    </p:spTree>
    <p:extLst>
      <p:ext uri="{BB962C8B-B14F-4D97-AF65-F5344CB8AC3E}">
        <p14:creationId xmlns:p14="http://schemas.microsoft.com/office/powerpoint/2010/main" val="1446782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Şartları:</a:t>
            </a:r>
          </a:p>
          <a:p>
            <a:r>
              <a:rPr lang="tr-TR" dirty="0" smtClean="0"/>
              <a:t>a) Çalıştıranla çalışan arasında bir bağımlılık ilişkisi bulunmalıdır.</a:t>
            </a:r>
          </a:p>
          <a:p>
            <a:pPr algn="just"/>
            <a:r>
              <a:rPr lang="tr-TR" dirty="0" smtClean="0"/>
              <a:t>b) Zarar çalışanın kendisine verilen işi gördüğü sırada hukuka aykırı bir davranışıyla meydana gelmelidir.</a:t>
            </a:r>
          </a:p>
          <a:p>
            <a:pPr algn="just"/>
            <a:r>
              <a:rPr lang="tr-TR" dirty="0" smtClean="0"/>
              <a:t>c) Adam çalıştıran kurtuluş kanıtı getirememiş olmalıdır.</a:t>
            </a:r>
          </a:p>
          <a:p>
            <a:pPr lvl="1" algn="just"/>
            <a:r>
              <a:rPr lang="tr-TR" dirty="0" smtClean="0"/>
              <a:t>Çalışanını seçmede gerekli özeni gösterme</a:t>
            </a:r>
          </a:p>
          <a:p>
            <a:pPr lvl="1" algn="just"/>
            <a:r>
              <a:rPr lang="tr-TR" dirty="0" smtClean="0"/>
              <a:t>İşle ilgili talimat vermede gerekli özeni gösterme</a:t>
            </a:r>
          </a:p>
          <a:p>
            <a:pPr lvl="1" algn="just"/>
            <a:r>
              <a:rPr lang="tr-TR" dirty="0" smtClean="0"/>
              <a:t>Denetlemede gerekli özeni gösterme</a:t>
            </a:r>
          </a:p>
          <a:p>
            <a:pPr lvl="1" algn="just"/>
            <a:r>
              <a:rPr lang="tr-TR" dirty="0" smtClean="0"/>
              <a:t>İşletme düzeninin zararın doğmasını önlemeye elverişli olması</a:t>
            </a:r>
          </a:p>
          <a:p>
            <a:pPr lvl="1" algn="just"/>
            <a:endParaRPr lang="tr-TR" dirty="0"/>
          </a:p>
        </p:txBody>
      </p:sp>
    </p:spTree>
    <p:extLst>
      <p:ext uri="{BB962C8B-B14F-4D97-AF65-F5344CB8AC3E}">
        <p14:creationId xmlns:p14="http://schemas.microsoft.com/office/powerpoint/2010/main" val="3449994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5" name="Metin Yer Tutucusu 4"/>
          <p:cNvSpPr>
            <a:spLocks noGrp="1"/>
          </p:cNvSpPr>
          <p:nvPr>
            <p:ph type="body" idx="1"/>
          </p:nvPr>
        </p:nvSpPr>
        <p:spPr/>
        <p:txBody>
          <a:bodyPr/>
          <a:lstStyle/>
          <a:p>
            <a:pPr algn="ctr"/>
            <a:r>
              <a:rPr lang="tr-TR" b="1" dirty="0" smtClean="0"/>
              <a:t>TBK m. 66</a:t>
            </a:r>
            <a:endParaRPr lang="tr-TR" b="1" dirty="0"/>
          </a:p>
        </p:txBody>
      </p:sp>
      <p:sp>
        <p:nvSpPr>
          <p:cNvPr id="6" name="İçerik Yer Tutucusu 5"/>
          <p:cNvSpPr>
            <a:spLocks noGrp="1"/>
          </p:cNvSpPr>
          <p:nvPr>
            <p:ph sz="half" idx="2"/>
          </p:nvPr>
        </p:nvSpPr>
        <p:spPr/>
        <p:txBody>
          <a:bodyPr/>
          <a:lstStyle/>
          <a:p>
            <a:r>
              <a:rPr lang="tr-TR" dirty="0" smtClean="0"/>
              <a:t>-Sözleşme dışı sorumluluk</a:t>
            </a:r>
          </a:p>
          <a:p>
            <a:r>
              <a:rPr lang="tr-TR" dirty="0" smtClean="0"/>
              <a:t>-Kurtuluş kanıtı var.</a:t>
            </a:r>
          </a:p>
          <a:p>
            <a:r>
              <a:rPr lang="tr-TR" dirty="0" smtClean="0"/>
              <a:t>-Sorumsuzluk sözleşmesi yapılamaz.</a:t>
            </a:r>
          </a:p>
          <a:p>
            <a:r>
              <a:rPr lang="tr-TR" dirty="0" smtClean="0"/>
              <a:t>-Borcun ifa anında zarar doğması şart değildir.</a:t>
            </a:r>
          </a:p>
          <a:p>
            <a:r>
              <a:rPr lang="tr-TR" dirty="0" smtClean="0"/>
              <a:t>-2 yıl.</a:t>
            </a:r>
            <a:endParaRPr lang="tr-TR" dirty="0"/>
          </a:p>
        </p:txBody>
      </p:sp>
      <p:sp>
        <p:nvSpPr>
          <p:cNvPr id="7" name="Metin Yer Tutucusu 6"/>
          <p:cNvSpPr>
            <a:spLocks noGrp="1"/>
          </p:cNvSpPr>
          <p:nvPr>
            <p:ph type="body" sz="quarter" idx="3"/>
          </p:nvPr>
        </p:nvSpPr>
        <p:spPr/>
        <p:txBody>
          <a:bodyPr/>
          <a:lstStyle/>
          <a:p>
            <a:pPr algn="ctr"/>
            <a:r>
              <a:rPr lang="tr-TR" b="1" dirty="0" smtClean="0"/>
              <a:t>TBK m. 116</a:t>
            </a:r>
            <a:endParaRPr lang="tr-TR" b="1" dirty="0"/>
          </a:p>
        </p:txBody>
      </p:sp>
      <p:sp>
        <p:nvSpPr>
          <p:cNvPr id="8" name="İçerik Yer Tutucusu 7"/>
          <p:cNvSpPr>
            <a:spLocks noGrp="1"/>
          </p:cNvSpPr>
          <p:nvPr>
            <p:ph sz="quarter" idx="4"/>
          </p:nvPr>
        </p:nvSpPr>
        <p:spPr/>
        <p:txBody>
          <a:bodyPr/>
          <a:lstStyle/>
          <a:p>
            <a:r>
              <a:rPr lang="tr-TR" dirty="0" smtClean="0"/>
              <a:t>-Sözleşme sorumluluğu</a:t>
            </a:r>
          </a:p>
          <a:p>
            <a:r>
              <a:rPr lang="tr-TR" dirty="0" smtClean="0"/>
              <a:t>-Kurtuluş kanıtı yok.</a:t>
            </a:r>
          </a:p>
          <a:p>
            <a:r>
              <a:rPr lang="tr-TR" dirty="0" smtClean="0"/>
              <a:t>-Sorumsuzluk sözleşmesi yapılabilir.</a:t>
            </a:r>
          </a:p>
          <a:p>
            <a:r>
              <a:rPr lang="tr-TR" dirty="0" smtClean="0"/>
              <a:t>-Borcun ifası anında zarar doğmalıdır.</a:t>
            </a:r>
          </a:p>
          <a:p>
            <a:r>
              <a:rPr lang="tr-TR" dirty="0" smtClean="0"/>
              <a:t>-10 yıl.</a:t>
            </a:r>
            <a:endParaRPr lang="tr-TR" dirty="0"/>
          </a:p>
        </p:txBody>
      </p:sp>
    </p:spTree>
    <p:extLst>
      <p:ext uri="{BB962C8B-B14F-4D97-AF65-F5344CB8AC3E}">
        <p14:creationId xmlns:p14="http://schemas.microsoft.com/office/powerpoint/2010/main" val="1881392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p:txBody>
          <a:bodyPr>
            <a:normAutofit/>
          </a:bodyPr>
          <a:lstStyle/>
          <a:p>
            <a:r>
              <a:rPr lang="tr-TR" sz="3600" dirty="0" err="1" smtClean="0"/>
              <a:t>Yarg</a:t>
            </a:r>
            <a:r>
              <a:rPr lang="tr-TR" sz="3600" dirty="0" smtClean="0"/>
              <a:t>. 4. HD, 26/11/2019, E. </a:t>
            </a:r>
            <a:r>
              <a:rPr lang="tr-TR" sz="3600" b="1" dirty="0" smtClean="0"/>
              <a:t>2018/1598, </a:t>
            </a:r>
            <a:r>
              <a:rPr lang="tr-TR" sz="3600" b="1" dirty="0"/>
              <a:t> </a:t>
            </a:r>
            <a:r>
              <a:rPr lang="tr-TR" sz="3600" b="1" dirty="0" smtClean="0"/>
              <a:t>K. 2019/5590</a:t>
            </a:r>
            <a:endParaRPr lang="tr-TR" sz="3600" dirty="0"/>
          </a:p>
        </p:txBody>
      </p:sp>
      <p:sp>
        <p:nvSpPr>
          <p:cNvPr id="8" name="İçerik Yer Tutucusu 7"/>
          <p:cNvSpPr>
            <a:spLocks noGrp="1"/>
          </p:cNvSpPr>
          <p:nvPr>
            <p:ph idx="1"/>
          </p:nvPr>
        </p:nvSpPr>
        <p:spPr/>
        <p:txBody>
          <a:bodyPr>
            <a:normAutofit/>
          </a:bodyPr>
          <a:lstStyle/>
          <a:p>
            <a:pPr algn="just"/>
            <a:r>
              <a:rPr lang="tr-TR" dirty="0" smtClean="0"/>
              <a:t>«Dava </a:t>
            </a:r>
            <a:r>
              <a:rPr lang="tr-TR" dirty="0"/>
              <a:t>konusu olay incelendiğinde; davalı ...'ün, olay günü çalışmış olduğu asansör firmasının sahibi diğer davalı ...'den alışverişe gitmek üzere emaneten almış olduğu 16 E 7671 plaka sayılı kamyonet ile Ertuğrul Caddesi istikametinden geçip Pusula Caddesi'ne girdiği, Yunuslar sitesi a blok yan tarafına geldiğinde aracın direksiyon hakimiyetini kaybederek önce sol tarafta bulunan kaldırıma, sonrasında ise aracın savrulması sonucu yolun sağında yürüyen davacı ... Seven'e çarptığı anlaşılmaktadır.</a:t>
            </a:r>
            <a:br>
              <a:rPr lang="tr-TR" dirty="0"/>
            </a:br>
            <a:r>
              <a:rPr lang="tr-TR" dirty="0"/>
              <a:t>Şu halde, olayın davalı ...’ün şahsi ihtiyaçlarını karşılamak için iş yeri dışında olduğu sırada meydana geldiği, bir başka deyişle olayın çalışanın kendisine verilen işle ilgisi olmadığı gibi işin görülmesi sırasında da meydana gelmediği anlaşıldığından yukarıda anılan kanun hükmü uyarınca davalı ... Demir’in adama çalıştıran sıfatıyla sorumlu tutulması doğru görülmemiştir</a:t>
            </a:r>
            <a:r>
              <a:rPr lang="tr-TR" dirty="0" smtClean="0"/>
              <a:t>.»</a:t>
            </a:r>
            <a:endParaRPr lang="tr-TR" dirty="0"/>
          </a:p>
        </p:txBody>
      </p:sp>
    </p:spTree>
    <p:extLst>
      <p:ext uri="{BB962C8B-B14F-4D97-AF65-F5344CB8AC3E}">
        <p14:creationId xmlns:p14="http://schemas.microsoft.com/office/powerpoint/2010/main" val="3955120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3. HD, 13.06.2019, E. 2019/850, K.</a:t>
            </a:r>
            <a:r>
              <a:rPr lang="tr-TR" sz="3600" dirty="0"/>
              <a:t> </a:t>
            </a:r>
            <a:r>
              <a:rPr lang="tr-TR" sz="3600" dirty="0" smtClean="0"/>
              <a:t>2019/5391</a:t>
            </a:r>
            <a:endParaRPr lang="tr-TR" sz="3600" dirty="0"/>
          </a:p>
        </p:txBody>
      </p:sp>
      <p:sp>
        <p:nvSpPr>
          <p:cNvPr id="3" name="İçerik Yer Tutucusu 2"/>
          <p:cNvSpPr>
            <a:spLocks noGrp="1"/>
          </p:cNvSpPr>
          <p:nvPr>
            <p:ph idx="1"/>
          </p:nvPr>
        </p:nvSpPr>
        <p:spPr/>
        <p:txBody>
          <a:bodyPr>
            <a:normAutofit fontScale="77500" lnSpcReduction="20000"/>
          </a:bodyPr>
          <a:lstStyle/>
          <a:p>
            <a:r>
              <a:rPr lang="tr-TR" dirty="0" smtClean="0">
                <a:solidFill>
                  <a:srgbClr val="222222"/>
                </a:solidFill>
                <a:latin typeface="Verdana" panose="020B0604030504040204" pitchFamily="34" charset="0"/>
              </a:rPr>
              <a:t>«Somut </a:t>
            </a:r>
            <a:r>
              <a:rPr lang="tr-TR" dirty="0">
                <a:solidFill>
                  <a:srgbClr val="222222"/>
                </a:solidFill>
                <a:latin typeface="Verdana" panose="020B0604030504040204" pitchFamily="34" charset="0"/>
              </a:rPr>
              <a:t>olayda; davacının geçirdiği rahatsızlık nedeniyle davalı ...'</a:t>
            </a:r>
            <a:r>
              <a:rPr lang="tr-TR" dirty="0" err="1">
                <a:solidFill>
                  <a:srgbClr val="222222"/>
                </a:solidFill>
                <a:latin typeface="Verdana" panose="020B0604030504040204" pitchFamily="34" charset="0"/>
              </a:rPr>
              <a:t>nun</a:t>
            </a:r>
            <a:r>
              <a:rPr lang="tr-TR" dirty="0">
                <a:solidFill>
                  <a:srgbClr val="222222"/>
                </a:solidFill>
                <a:latin typeface="Verdana" panose="020B0604030504040204" pitchFamily="34" charset="0"/>
              </a:rPr>
              <a:t> eczanesinde çalışan davalı ...'</a:t>
            </a:r>
            <a:r>
              <a:rPr lang="tr-TR" dirty="0" err="1">
                <a:solidFill>
                  <a:srgbClr val="222222"/>
                </a:solidFill>
                <a:latin typeface="Verdana" panose="020B0604030504040204" pitchFamily="34" charset="0"/>
              </a:rPr>
              <a:t>ın</a:t>
            </a:r>
            <a:r>
              <a:rPr lang="tr-TR" dirty="0">
                <a:solidFill>
                  <a:srgbClr val="222222"/>
                </a:solidFill>
                <a:latin typeface="Verdana" panose="020B0604030504040204" pitchFamily="34" charset="0"/>
              </a:rPr>
              <a:t> enjeksiyon yapma yetkisi bulunmadığı halde davacıya hukuka aykırı olarak enjeksiyon işlemi yaptığı, enjeksiyon işlemi sonucunda davacının Adli Tıp Kurumu Genel Kurulu raporuna göre %10.1 oranında meslekte kazanma gücünü yitirdiği ve iyileşme süresinin 18 aya kadar uzayacağının tespit edildiği ve davalı ...'in haksız fiil , davalı ...'</a:t>
            </a:r>
            <a:r>
              <a:rPr lang="tr-TR" dirty="0" err="1">
                <a:solidFill>
                  <a:srgbClr val="222222"/>
                </a:solidFill>
                <a:latin typeface="Verdana" panose="020B0604030504040204" pitchFamily="34" charset="0"/>
              </a:rPr>
              <a:t>nin</a:t>
            </a:r>
            <a:r>
              <a:rPr lang="tr-TR" dirty="0">
                <a:solidFill>
                  <a:srgbClr val="222222"/>
                </a:solidFill>
                <a:latin typeface="Verdana" panose="020B0604030504040204" pitchFamily="34" charset="0"/>
              </a:rPr>
              <a:t> </a:t>
            </a:r>
            <a:r>
              <a:rPr lang="tr-TR" dirty="0"/>
              <a:t>adam çalıştıranın sorumluluğu</a:t>
            </a:r>
            <a:r>
              <a:rPr lang="tr-TR" dirty="0">
                <a:solidFill>
                  <a:srgbClr val="222222"/>
                </a:solidFill>
                <a:latin typeface="Verdana" panose="020B0604030504040204" pitchFamily="34" charset="0"/>
              </a:rPr>
              <a:t> kapsamında davacıya verdikleri zararı ödemekle yükümlü oldukları tartışmasızdır.</a:t>
            </a:r>
            <a:r>
              <a:rPr lang="tr-TR" dirty="0"/>
              <a:t/>
            </a:r>
            <a:br>
              <a:rPr lang="tr-TR" dirty="0"/>
            </a:br>
            <a:r>
              <a:rPr lang="tr-TR" dirty="0">
                <a:solidFill>
                  <a:srgbClr val="222222"/>
                </a:solidFill>
                <a:latin typeface="Verdana" panose="020B0604030504040204" pitchFamily="34" charset="0"/>
              </a:rPr>
              <a:t>Ancak, Borçlar Kanunu'nun 43/1.maddesinde ve 6098 sayılı Türk Borçlar Kanunun 51/1 maddesinde, hâkimin tazminatın kapsamını ve ödenme biçimini, durumun gereğini ve özellikle kusurun ağırlığını göz önüne alarak belirleyeceği açıklanmış olup, bu yasal düzenlemenin, hükmedilecek tazminatın miktarının tayininde </a:t>
            </a:r>
            <a:r>
              <a:rPr lang="tr-TR" dirty="0" err="1" smtClean="0">
                <a:solidFill>
                  <a:srgbClr val="222222"/>
                </a:solidFill>
                <a:latin typeface="Verdana" panose="020B0604030504040204" pitchFamily="34" charset="0"/>
              </a:rPr>
              <a:t>gözönünde</a:t>
            </a:r>
            <a:r>
              <a:rPr lang="tr-TR" dirty="0" smtClean="0">
                <a:solidFill>
                  <a:srgbClr val="222222"/>
                </a:solidFill>
                <a:latin typeface="Verdana" panose="020B0604030504040204" pitchFamily="34" charset="0"/>
              </a:rPr>
              <a:t> bulundurulması </a:t>
            </a:r>
            <a:r>
              <a:rPr lang="tr-TR" dirty="0">
                <a:solidFill>
                  <a:srgbClr val="222222"/>
                </a:solidFill>
                <a:latin typeface="Verdana" panose="020B0604030504040204" pitchFamily="34" charset="0"/>
              </a:rPr>
              <a:t>gerektiği de açıktır.</a:t>
            </a:r>
            <a:r>
              <a:rPr lang="tr-TR" dirty="0"/>
              <a:t/>
            </a:r>
            <a:br>
              <a:rPr lang="tr-TR" dirty="0"/>
            </a:br>
            <a:r>
              <a:rPr lang="tr-TR" dirty="0">
                <a:solidFill>
                  <a:srgbClr val="222222"/>
                </a:solidFill>
                <a:latin typeface="Verdana" panose="020B0604030504040204" pitchFamily="34" charset="0"/>
              </a:rPr>
              <a:t>O halde, davacının 1949 doğumlu olduğu ve yaşadığı şehirde enjeksiyon yaptırabileceği birçok sağlık kuruluşu bulunduğu halde enjeksiyon yapma yetkisi bulunmayan eczane çalışanına enjeksiyon yaptırdığı, eczane çalışanının enjeksiyon yapma konusunda acemiliği, tedbirsizliği ve dikkatsizliğinin bulunabileceğini ve bunun sonucunda sakat kalma ihtimalinin çok yüksek olduğunu davacı tarafça bilinmesi gerektiği nazara alındığında; hükmedilen tazminattan </a:t>
            </a:r>
            <a:r>
              <a:rPr lang="tr-TR" dirty="0" err="1">
                <a:solidFill>
                  <a:srgbClr val="222222"/>
                </a:solidFill>
                <a:latin typeface="Verdana" panose="020B0604030504040204" pitchFamily="34" charset="0"/>
              </a:rPr>
              <a:t>TBK’nun</a:t>
            </a:r>
            <a:r>
              <a:rPr lang="tr-TR" dirty="0">
                <a:solidFill>
                  <a:srgbClr val="222222"/>
                </a:solidFill>
                <a:latin typeface="Verdana" panose="020B0604030504040204" pitchFamily="34" charset="0"/>
              </a:rPr>
              <a:t> 51/1 maddesi uyarınca uygun bir miktarda hakkaniyet indirimi yapılması gerekirken, bu husus gözetilmeden eksik inceleme ve yanılgılı değerlendirme ile hüküm tesisi doğru görülmemiş, bozmayı gerektirmiştir</a:t>
            </a:r>
            <a:r>
              <a:rPr lang="tr-TR" dirty="0" smtClean="0">
                <a:solidFill>
                  <a:srgbClr val="222222"/>
                </a:solidFill>
                <a:latin typeface="Verdana" panose="020B0604030504040204" pitchFamily="34" charset="0"/>
              </a:rPr>
              <a:t>.»</a:t>
            </a:r>
            <a:endParaRPr lang="tr-TR" dirty="0"/>
          </a:p>
        </p:txBody>
      </p:sp>
    </p:spTree>
    <p:extLst>
      <p:ext uri="{BB962C8B-B14F-4D97-AF65-F5344CB8AC3E}">
        <p14:creationId xmlns:p14="http://schemas.microsoft.com/office/powerpoint/2010/main" val="889160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p:cNvSpPr>
            <a:spLocks noGrp="1"/>
          </p:cNvSpPr>
          <p:nvPr>
            <p:ph type="title"/>
          </p:nvPr>
        </p:nvSpPr>
        <p:spPr/>
        <p:txBody>
          <a:bodyPr>
            <a:normAutofit/>
          </a:bodyPr>
          <a:lstStyle/>
          <a:p>
            <a:r>
              <a:rPr lang="tr-TR" sz="3600" dirty="0" err="1" smtClean="0"/>
              <a:t>Yarg</a:t>
            </a:r>
            <a:r>
              <a:rPr lang="tr-TR" sz="3600" dirty="0" smtClean="0"/>
              <a:t>. 17. HD, 10/12/2019, E. 2017/2512, K.</a:t>
            </a:r>
            <a:r>
              <a:rPr lang="tr-TR" sz="3600" dirty="0"/>
              <a:t> </a:t>
            </a:r>
            <a:r>
              <a:rPr lang="tr-TR" sz="3600" dirty="0" smtClean="0"/>
              <a:t>2019/11737</a:t>
            </a:r>
            <a:endParaRPr lang="tr-TR" sz="3600" dirty="0"/>
          </a:p>
        </p:txBody>
      </p:sp>
      <p:sp>
        <p:nvSpPr>
          <p:cNvPr id="8" name="İçerik Yer Tutucusu 7"/>
          <p:cNvSpPr>
            <a:spLocks noGrp="1"/>
          </p:cNvSpPr>
          <p:nvPr>
            <p:ph idx="1"/>
          </p:nvPr>
        </p:nvSpPr>
        <p:spPr/>
        <p:txBody>
          <a:bodyPr/>
          <a:lstStyle/>
          <a:p>
            <a:pPr algn="just"/>
            <a:r>
              <a:rPr lang="tr-TR" dirty="0" smtClean="0"/>
              <a:t>«Dosya </a:t>
            </a:r>
            <a:r>
              <a:rPr lang="tr-TR" dirty="0"/>
              <a:t>kapsamında bulunan davalı ..., davalı ... ve dava dışı işçi ifadeleri ve bilirkişi raporundaki değerlendirmelere göre davalı ...'in elekle birlikte yanık artığını dışarıya çıkarırken yanmış plastik parçasının etrafta bulunan naylon parçalarına damlaması nedeniyle yangın meydana gelmiştir. Davalı ...'</a:t>
            </a:r>
            <a:r>
              <a:rPr lang="tr-TR" dirty="0" err="1"/>
              <a:t>ın</a:t>
            </a:r>
            <a:r>
              <a:rPr lang="tr-TR" dirty="0"/>
              <a:t> işçisi olan davalı ...'in kusuru nedeniyle meydana gelen yangın nedeniyle davalı ... adam çalıştıranın sorumluluğu hükümlerine göre sorumludur. Bu durumda mahkemece; bilirkişi raporunda belirlenen tam kusura isabet eden zarardan sorumlu tutulması gerekirken yanılgılı değerlendirme ile karar verilmesi doğru görülmemiştir</a:t>
            </a:r>
            <a:r>
              <a:rPr lang="tr-TR" dirty="0" smtClean="0"/>
              <a:t>.»</a:t>
            </a:r>
            <a:endParaRPr lang="tr-TR" dirty="0"/>
          </a:p>
        </p:txBody>
      </p:sp>
    </p:spTree>
    <p:extLst>
      <p:ext uri="{BB962C8B-B14F-4D97-AF65-F5344CB8AC3E}">
        <p14:creationId xmlns:p14="http://schemas.microsoft.com/office/powerpoint/2010/main" val="116259318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1143</TotalTime>
  <Words>812</Words>
  <Application>Microsoft Office PowerPoint</Application>
  <PresentationFormat>Geniş ekran</PresentationFormat>
  <Paragraphs>55</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Century Gothic</vt:lpstr>
      <vt:lpstr>Verdana</vt:lpstr>
      <vt:lpstr>Wingdings 3</vt:lpstr>
      <vt:lpstr>Duman</vt:lpstr>
      <vt:lpstr>Kusursuz Sorumluluk (Sebep Sorumluluğu)</vt:lpstr>
      <vt:lpstr>Hakkaniyet Sorumluluğu</vt:lpstr>
      <vt:lpstr>Özen Sorumluluğu (Olağan Kusursuz Sorumluluk)</vt:lpstr>
      <vt:lpstr>Adam Çalıştıranın Sorumluluğu</vt:lpstr>
      <vt:lpstr>PowerPoint Sunusu</vt:lpstr>
      <vt:lpstr>PowerPoint Sunusu</vt:lpstr>
      <vt:lpstr>Yarg. 4. HD, 26/11/2019, E. 2018/1598,  K. 2019/5590</vt:lpstr>
      <vt:lpstr>Yarg. 3. HD, 13.06.2019, E. 2019/850, K. 2019/5391</vt:lpstr>
      <vt:lpstr>Yarg. 17. HD, 10/12/2019, E. 2017/2512, K. 2019/11737</vt:lpstr>
      <vt:lpstr>Hayvan Bulunduranın Sorumluluğu</vt:lpstr>
      <vt:lpstr>PowerPoint Sunusu</vt:lpstr>
      <vt:lpstr>PowerPoint Sunusu</vt:lpstr>
      <vt:lpstr>Yarg. 3. HD, 16/05/2019, E. 2017/13265, K. 2019/4609</vt:lpstr>
      <vt:lpstr>Yarg. 3. HD, 21.03.2019, E. 2018/1339, K. 2019/2449</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Haksız Fiilden Doğan Borç İlişkileri: Sorumluluk Hukuku</dc:title>
  <dc:creator>TOSHIBA</dc:creator>
  <cp:lastModifiedBy>TOSHIBA</cp:lastModifiedBy>
  <cp:revision>11</cp:revision>
  <dcterms:created xsi:type="dcterms:W3CDTF">2020-05-01T14:19:36Z</dcterms:created>
  <dcterms:modified xsi:type="dcterms:W3CDTF">2020-05-03T18:17:10Z</dcterms:modified>
</cp:coreProperties>
</file>