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showGuides="1">
      <p:cViewPr varScale="1">
        <p:scale>
          <a:sx n="79" d="100"/>
          <a:sy n="79" d="100"/>
        </p:scale>
        <p:origin x="16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D87F266-7814-49F5-B4E2-9E2039BDAB48}"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67B61C-AE71-4F82-A033-BBCCDCAE4680}" type="slidenum">
              <a:rPr lang="tr-TR" smtClean="0"/>
              <a:t>‹#›</a:t>
            </a:fld>
            <a:endParaRPr lang="tr-TR"/>
          </a:p>
        </p:txBody>
      </p:sp>
    </p:spTree>
    <p:extLst>
      <p:ext uri="{BB962C8B-B14F-4D97-AF65-F5344CB8AC3E}">
        <p14:creationId xmlns:p14="http://schemas.microsoft.com/office/powerpoint/2010/main" val="48116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D87F266-7814-49F5-B4E2-9E2039BDAB48}"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67B61C-AE71-4F82-A033-BBCCDCAE4680}" type="slidenum">
              <a:rPr lang="tr-TR" smtClean="0"/>
              <a:t>‹#›</a:t>
            </a:fld>
            <a:endParaRPr lang="tr-TR"/>
          </a:p>
        </p:txBody>
      </p:sp>
    </p:spTree>
    <p:extLst>
      <p:ext uri="{BB962C8B-B14F-4D97-AF65-F5344CB8AC3E}">
        <p14:creationId xmlns:p14="http://schemas.microsoft.com/office/powerpoint/2010/main" val="956326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D87F266-7814-49F5-B4E2-9E2039BDAB48}"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67B61C-AE71-4F82-A033-BBCCDCAE4680}" type="slidenum">
              <a:rPr lang="tr-TR" smtClean="0"/>
              <a:t>‹#›</a:t>
            </a:fld>
            <a:endParaRPr lang="tr-TR"/>
          </a:p>
        </p:txBody>
      </p:sp>
    </p:spTree>
    <p:extLst>
      <p:ext uri="{BB962C8B-B14F-4D97-AF65-F5344CB8AC3E}">
        <p14:creationId xmlns:p14="http://schemas.microsoft.com/office/powerpoint/2010/main" val="4233824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D87F266-7814-49F5-B4E2-9E2039BDAB48}"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67B61C-AE71-4F82-A033-BBCCDCAE4680}" type="slidenum">
              <a:rPr lang="tr-TR" smtClean="0"/>
              <a:t>‹#›</a:t>
            </a:fld>
            <a:endParaRPr lang="tr-TR"/>
          </a:p>
        </p:txBody>
      </p:sp>
    </p:spTree>
    <p:extLst>
      <p:ext uri="{BB962C8B-B14F-4D97-AF65-F5344CB8AC3E}">
        <p14:creationId xmlns:p14="http://schemas.microsoft.com/office/powerpoint/2010/main" val="2338343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D87F266-7814-49F5-B4E2-9E2039BDAB48}"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67B61C-AE71-4F82-A033-BBCCDCAE4680}" type="slidenum">
              <a:rPr lang="tr-TR" smtClean="0"/>
              <a:t>‹#›</a:t>
            </a:fld>
            <a:endParaRPr lang="tr-TR"/>
          </a:p>
        </p:txBody>
      </p:sp>
    </p:spTree>
    <p:extLst>
      <p:ext uri="{BB962C8B-B14F-4D97-AF65-F5344CB8AC3E}">
        <p14:creationId xmlns:p14="http://schemas.microsoft.com/office/powerpoint/2010/main" val="287843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D87F266-7814-49F5-B4E2-9E2039BDAB48}"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67B61C-AE71-4F82-A033-BBCCDCAE4680}" type="slidenum">
              <a:rPr lang="tr-TR" smtClean="0"/>
              <a:t>‹#›</a:t>
            </a:fld>
            <a:endParaRPr lang="tr-TR"/>
          </a:p>
        </p:txBody>
      </p:sp>
    </p:spTree>
    <p:extLst>
      <p:ext uri="{BB962C8B-B14F-4D97-AF65-F5344CB8AC3E}">
        <p14:creationId xmlns:p14="http://schemas.microsoft.com/office/powerpoint/2010/main" val="3063516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D87F266-7814-49F5-B4E2-9E2039BDAB48}" type="datetimeFigureOut">
              <a:rPr lang="tr-TR" smtClean="0"/>
              <a:t>27.08.2019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F67B61C-AE71-4F82-A033-BBCCDCAE4680}" type="slidenum">
              <a:rPr lang="tr-TR" smtClean="0"/>
              <a:t>‹#›</a:t>
            </a:fld>
            <a:endParaRPr lang="tr-TR"/>
          </a:p>
        </p:txBody>
      </p:sp>
    </p:spTree>
    <p:extLst>
      <p:ext uri="{BB962C8B-B14F-4D97-AF65-F5344CB8AC3E}">
        <p14:creationId xmlns:p14="http://schemas.microsoft.com/office/powerpoint/2010/main" val="640505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D87F266-7814-49F5-B4E2-9E2039BDAB48}" type="datetimeFigureOut">
              <a:rPr lang="tr-TR" smtClean="0"/>
              <a:t>27.08.2019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F67B61C-AE71-4F82-A033-BBCCDCAE4680}" type="slidenum">
              <a:rPr lang="tr-TR" smtClean="0"/>
              <a:t>‹#›</a:t>
            </a:fld>
            <a:endParaRPr lang="tr-TR"/>
          </a:p>
        </p:txBody>
      </p:sp>
    </p:spTree>
    <p:extLst>
      <p:ext uri="{BB962C8B-B14F-4D97-AF65-F5344CB8AC3E}">
        <p14:creationId xmlns:p14="http://schemas.microsoft.com/office/powerpoint/2010/main" val="2431247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D87F266-7814-49F5-B4E2-9E2039BDAB48}" type="datetimeFigureOut">
              <a:rPr lang="tr-TR" smtClean="0"/>
              <a:t>27.08.2019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F67B61C-AE71-4F82-A033-BBCCDCAE4680}" type="slidenum">
              <a:rPr lang="tr-TR" smtClean="0"/>
              <a:t>‹#›</a:t>
            </a:fld>
            <a:endParaRPr lang="tr-TR"/>
          </a:p>
        </p:txBody>
      </p:sp>
    </p:spTree>
    <p:extLst>
      <p:ext uri="{BB962C8B-B14F-4D97-AF65-F5344CB8AC3E}">
        <p14:creationId xmlns:p14="http://schemas.microsoft.com/office/powerpoint/2010/main" val="4009272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D87F266-7814-49F5-B4E2-9E2039BDAB48}"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67B61C-AE71-4F82-A033-BBCCDCAE4680}" type="slidenum">
              <a:rPr lang="tr-TR" smtClean="0"/>
              <a:t>‹#›</a:t>
            </a:fld>
            <a:endParaRPr lang="tr-TR"/>
          </a:p>
        </p:txBody>
      </p:sp>
    </p:spTree>
    <p:extLst>
      <p:ext uri="{BB962C8B-B14F-4D97-AF65-F5344CB8AC3E}">
        <p14:creationId xmlns:p14="http://schemas.microsoft.com/office/powerpoint/2010/main" val="4105727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D87F266-7814-49F5-B4E2-9E2039BDAB48}"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67B61C-AE71-4F82-A033-BBCCDCAE4680}" type="slidenum">
              <a:rPr lang="tr-TR" smtClean="0"/>
              <a:t>‹#›</a:t>
            </a:fld>
            <a:endParaRPr lang="tr-TR"/>
          </a:p>
        </p:txBody>
      </p:sp>
    </p:spTree>
    <p:extLst>
      <p:ext uri="{BB962C8B-B14F-4D97-AF65-F5344CB8AC3E}">
        <p14:creationId xmlns:p14="http://schemas.microsoft.com/office/powerpoint/2010/main" val="2614071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87F266-7814-49F5-B4E2-9E2039BDAB48}" type="datetimeFigureOut">
              <a:rPr lang="tr-TR" smtClean="0"/>
              <a:t>27.08.2019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67B61C-AE71-4F82-A033-BBCCDCAE4680}" type="slidenum">
              <a:rPr lang="tr-TR" smtClean="0"/>
              <a:t>‹#›</a:t>
            </a:fld>
            <a:endParaRPr lang="tr-TR"/>
          </a:p>
        </p:txBody>
      </p:sp>
    </p:spTree>
    <p:extLst>
      <p:ext uri="{BB962C8B-B14F-4D97-AF65-F5344CB8AC3E}">
        <p14:creationId xmlns:p14="http://schemas.microsoft.com/office/powerpoint/2010/main" val="17277912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Mesleki Yozlaşma </a:t>
            </a:r>
            <a:endParaRPr lang="tr-TR" b="1" dirty="0"/>
          </a:p>
        </p:txBody>
      </p:sp>
      <p:sp>
        <p:nvSpPr>
          <p:cNvPr id="3" name="İçerik Yer Tutucusu 2"/>
          <p:cNvSpPr>
            <a:spLocks noGrp="1"/>
          </p:cNvSpPr>
          <p:nvPr>
            <p:ph idx="1"/>
          </p:nvPr>
        </p:nvSpPr>
        <p:spPr>
          <a:xfrm>
            <a:off x="1219200" y="2227961"/>
            <a:ext cx="10021824" cy="2917063"/>
          </a:xfrm>
        </p:spPr>
        <p:txBody>
          <a:bodyPr/>
          <a:lstStyle/>
          <a:p>
            <a:pPr marL="0" indent="0" algn="just">
              <a:buNone/>
            </a:pPr>
            <a:r>
              <a:rPr lang="tr-TR" dirty="0" smtClean="0"/>
              <a:t>          Bir toplumda oluşan yozlaşma hayatın her alanını olduğu gibi iş yaşamını da etki altına alır. Mesleki yozlaşmanın çeşitli nedenleri vardır.</a:t>
            </a:r>
            <a:endParaRPr lang="tr-TR" dirty="0"/>
          </a:p>
        </p:txBody>
      </p:sp>
    </p:spTree>
    <p:extLst>
      <p:ext uri="{BB962C8B-B14F-4D97-AF65-F5344CB8AC3E}">
        <p14:creationId xmlns:p14="http://schemas.microsoft.com/office/powerpoint/2010/main" val="866200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58368" y="711815"/>
            <a:ext cx="10411968" cy="5262979"/>
          </a:xfrm>
          <a:prstGeom prst="rect">
            <a:avLst/>
          </a:prstGeom>
        </p:spPr>
        <p:txBody>
          <a:bodyPr wrap="square">
            <a:spAutoFit/>
          </a:bodyPr>
          <a:lstStyle/>
          <a:p>
            <a:pPr marL="285750" indent="-285750">
              <a:buFont typeface="Wingdings" panose="05000000000000000000" pitchFamily="2" charset="2"/>
              <a:buChar char="ü"/>
            </a:pPr>
            <a:r>
              <a:rPr lang="tr-TR" sz="2800" dirty="0"/>
              <a:t>İş hayatında karşılaşılacak problemlerin çözümünde kolaylık </a:t>
            </a:r>
            <a:r>
              <a:rPr lang="tr-TR" sz="2800" dirty="0" smtClean="0"/>
              <a:t>görme</a:t>
            </a:r>
          </a:p>
          <a:p>
            <a:r>
              <a:rPr lang="tr-TR" sz="2800" dirty="0" smtClean="0"/>
              <a:t>   </a:t>
            </a:r>
          </a:p>
          <a:p>
            <a:pPr marL="285750" indent="-285750">
              <a:buFont typeface="Wingdings" panose="05000000000000000000" pitchFamily="2" charset="2"/>
              <a:buChar char="ü"/>
            </a:pPr>
            <a:r>
              <a:rPr lang="tr-TR" sz="2800" dirty="0" smtClean="0"/>
              <a:t>Etik </a:t>
            </a:r>
            <a:r>
              <a:rPr lang="tr-TR" sz="2800" dirty="0"/>
              <a:t>değerlerle kalite yönetimi, stratejik planlama gibi alanların </a:t>
            </a:r>
            <a:endParaRPr lang="tr-TR" sz="2800" dirty="0" smtClean="0"/>
          </a:p>
          <a:p>
            <a:pPr marL="285750" indent="-285750">
              <a:buFont typeface="Wingdings" panose="05000000000000000000" pitchFamily="2" charset="2"/>
              <a:buChar char="ü"/>
            </a:pPr>
            <a:endParaRPr lang="tr-TR" sz="2800" dirty="0" smtClean="0"/>
          </a:p>
          <a:p>
            <a:pPr marL="285750" indent="-285750">
              <a:buFont typeface="Wingdings" panose="05000000000000000000" pitchFamily="2" charset="2"/>
              <a:buChar char="ü"/>
            </a:pPr>
            <a:r>
              <a:rPr lang="tr-TR" sz="2800" dirty="0" smtClean="0"/>
              <a:t>yönetilmesine </a:t>
            </a:r>
            <a:r>
              <a:rPr lang="tr-TR" sz="2800" dirty="0"/>
              <a:t>de yardımcı </a:t>
            </a:r>
            <a:r>
              <a:rPr lang="tr-TR" sz="2800" dirty="0" smtClean="0"/>
              <a:t>olma</a:t>
            </a:r>
          </a:p>
          <a:p>
            <a:endParaRPr lang="tr-TR" sz="2800" dirty="0" smtClean="0"/>
          </a:p>
          <a:p>
            <a:pPr marL="285750" indent="-285750">
              <a:buFont typeface="Wingdings" panose="05000000000000000000" pitchFamily="2" charset="2"/>
              <a:buChar char="ü"/>
            </a:pPr>
            <a:r>
              <a:rPr lang="tr-TR" sz="2800" dirty="0"/>
              <a:t>Etik değerlerle kurumların sosyal sorumluluklarını düzenli bir </a:t>
            </a:r>
            <a:r>
              <a:rPr lang="tr-TR" sz="2800" dirty="0" smtClean="0"/>
              <a:t>şekilde </a:t>
            </a:r>
            <a:r>
              <a:rPr lang="tr-TR" sz="2800" dirty="0"/>
              <a:t>yerine getirmesini </a:t>
            </a:r>
            <a:r>
              <a:rPr lang="tr-TR" sz="2800" dirty="0" smtClean="0"/>
              <a:t>sağlama</a:t>
            </a:r>
          </a:p>
          <a:p>
            <a:endParaRPr lang="tr-TR" sz="2800" dirty="0" smtClean="0"/>
          </a:p>
          <a:p>
            <a:pPr marL="285750" indent="-285750">
              <a:buFont typeface="Wingdings" panose="05000000000000000000" pitchFamily="2" charset="2"/>
              <a:buChar char="ü"/>
            </a:pPr>
            <a:r>
              <a:rPr lang="tr-TR" sz="2800" dirty="0" smtClean="0"/>
              <a:t>Etik </a:t>
            </a:r>
            <a:r>
              <a:rPr lang="tr-TR" sz="2800" dirty="0"/>
              <a:t>değerlerle haksız rekabetin engellenmesini </a:t>
            </a:r>
            <a:r>
              <a:rPr lang="tr-TR" sz="2800" dirty="0" smtClean="0"/>
              <a:t>sağlama</a:t>
            </a:r>
          </a:p>
          <a:p>
            <a:endParaRPr lang="tr-TR" sz="2800" dirty="0" smtClean="0"/>
          </a:p>
          <a:p>
            <a:pPr marL="285750" indent="-285750">
              <a:buFont typeface="Wingdings" panose="05000000000000000000" pitchFamily="2" charset="2"/>
              <a:buChar char="ü"/>
            </a:pPr>
            <a:r>
              <a:rPr lang="tr-TR" sz="2800" dirty="0" smtClean="0"/>
              <a:t>İş </a:t>
            </a:r>
            <a:r>
              <a:rPr lang="tr-TR" sz="2800" dirty="0"/>
              <a:t>ortamında kabul görme ve vb. </a:t>
            </a:r>
          </a:p>
        </p:txBody>
      </p:sp>
    </p:spTree>
    <p:extLst>
      <p:ext uri="{BB962C8B-B14F-4D97-AF65-F5344CB8AC3E}">
        <p14:creationId xmlns:p14="http://schemas.microsoft.com/office/powerpoint/2010/main" val="1973702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31392" y="2146084"/>
            <a:ext cx="10009632" cy="1815882"/>
          </a:xfrm>
          <a:prstGeom prst="rect">
            <a:avLst/>
          </a:prstGeom>
        </p:spPr>
        <p:txBody>
          <a:bodyPr wrap="square">
            <a:spAutoFit/>
          </a:bodyPr>
          <a:lstStyle/>
          <a:p>
            <a:pPr algn="just"/>
            <a:r>
              <a:rPr lang="tr-TR" sz="2800" dirty="0" smtClean="0"/>
              <a:t>       Bununla </a:t>
            </a:r>
            <a:r>
              <a:rPr lang="tr-TR" sz="2800" dirty="0"/>
              <a:t>birlikte iş hayatında etik değerlere uygun davranışların olumsuz sayılabilecek bazı sonuçları olabilir. İşini kaybetme, işte mevki yitirme, pasif pozisyona görevlendirilme, maddi ve manevi zarar görme örnek olarak verilebilir. </a:t>
            </a:r>
          </a:p>
        </p:txBody>
      </p:sp>
    </p:spTree>
    <p:extLst>
      <p:ext uri="{BB962C8B-B14F-4D97-AF65-F5344CB8AC3E}">
        <p14:creationId xmlns:p14="http://schemas.microsoft.com/office/powerpoint/2010/main" val="2861787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smtClean="0"/>
              <a:t>Kaynakça </a:t>
            </a:r>
            <a:endParaRPr lang="tr-TR" b="1" dirty="0"/>
          </a:p>
        </p:txBody>
      </p:sp>
      <p:sp>
        <p:nvSpPr>
          <p:cNvPr id="3" name="İçerik Yer Tutucusu 2"/>
          <p:cNvSpPr>
            <a:spLocks noGrp="1"/>
          </p:cNvSpPr>
          <p:nvPr>
            <p:ph idx="1"/>
          </p:nvPr>
        </p:nvSpPr>
        <p:spPr/>
        <p:txBody>
          <a:bodyPr/>
          <a:lstStyle/>
          <a:p>
            <a:pPr marL="0" indent="0">
              <a:buNone/>
            </a:pPr>
            <a:r>
              <a:rPr lang="sv-SE" dirty="0"/>
              <a:t>MEGEP, “Meslek Etiği”, Ankara, (2006)</a:t>
            </a:r>
            <a:endParaRPr lang="tr-TR" dirty="0"/>
          </a:p>
        </p:txBody>
      </p:sp>
    </p:spTree>
    <p:extLst>
      <p:ext uri="{BB962C8B-B14F-4D97-AF65-F5344CB8AC3E}">
        <p14:creationId xmlns:p14="http://schemas.microsoft.com/office/powerpoint/2010/main" val="646615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75360" y="302359"/>
            <a:ext cx="10351008" cy="5940088"/>
          </a:xfrm>
          <a:prstGeom prst="rect">
            <a:avLst/>
          </a:prstGeom>
        </p:spPr>
        <p:txBody>
          <a:bodyPr wrap="square">
            <a:spAutoFit/>
          </a:bodyPr>
          <a:lstStyle/>
          <a:p>
            <a:r>
              <a:rPr lang="tr-TR" sz="4400" b="1" dirty="0" smtClean="0"/>
              <a:t>Bunlar;</a:t>
            </a:r>
          </a:p>
          <a:p>
            <a:endParaRPr lang="tr-TR" sz="2800" b="1" dirty="0" smtClean="0"/>
          </a:p>
          <a:p>
            <a:pPr marL="457200" indent="-457200">
              <a:buFont typeface="Wingdings" panose="05000000000000000000" pitchFamily="2" charset="2"/>
              <a:buChar char="ü"/>
            </a:pPr>
            <a:r>
              <a:rPr lang="tr-TR" sz="2800" dirty="0" smtClean="0">
                <a:solidFill>
                  <a:srgbClr val="C00000"/>
                </a:solidFill>
              </a:rPr>
              <a:t>Aşırı hırs, bencil ve aç gözlü davranma</a:t>
            </a:r>
          </a:p>
          <a:p>
            <a:pPr marL="457200" indent="-457200">
              <a:buFont typeface="Wingdings" panose="05000000000000000000" pitchFamily="2" charset="2"/>
              <a:buChar char="ü"/>
            </a:pPr>
            <a:r>
              <a:rPr lang="tr-TR" sz="2800" dirty="0" smtClean="0">
                <a:solidFill>
                  <a:srgbClr val="FFC000"/>
                </a:solidFill>
              </a:rPr>
              <a:t>Yeterli hassasiyetin gösterilmemesi</a:t>
            </a:r>
          </a:p>
          <a:p>
            <a:pPr marL="457200" indent="-457200">
              <a:buFont typeface="Wingdings" panose="05000000000000000000" pitchFamily="2" charset="2"/>
              <a:buChar char="ü"/>
            </a:pPr>
            <a:r>
              <a:rPr lang="tr-TR" sz="2800" dirty="0" smtClean="0">
                <a:solidFill>
                  <a:srgbClr val="92D050"/>
                </a:solidFill>
              </a:rPr>
              <a:t>Eksik değerlendirme</a:t>
            </a:r>
          </a:p>
          <a:p>
            <a:pPr marL="457200" indent="-457200">
              <a:buFont typeface="Wingdings" panose="05000000000000000000" pitchFamily="2" charset="2"/>
              <a:buChar char="ü"/>
            </a:pPr>
            <a:r>
              <a:rPr lang="tr-TR" sz="2800" dirty="0" smtClean="0">
                <a:solidFill>
                  <a:srgbClr val="00B0F0"/>
                </a:solidFill>
              </a:rPr>
              <a:t>Plansızlık</a:t>
            </a:r>
          </a:p>
          <a:p>
            <a:pPr marL="457200" indent="-457200">
              <a:buFont typeface="Wingdings" panose="05000000000000000000" pitchFamily="2" charset="2"/>
              <a:buChar char="ü"/>
            </a:pPr>
            <a:r>
              <a:rPr lang="tr-TR" sz="2800" dirty="0" smtClean="0">
                <a:solidFill>
                  <a:srgbClr val="0070C0"/>
                </a:solidFill>
              </a:rPr>
              <a:t>İyi niyetle arkadaşlarını koruma güdüsü</a:t>
            </a:r>
          </a:p>
          <a:p>
            <a:pPr marL="457200" indent="-457200">
              <a:buFont typeface="Wingdings" panose="05000000000000000000" pitchFamily="2" charset="2"/>
              <a:buChar char="ü"/>
            </a:pPr>
            <a:r>
              <a:rPr lang="tr-TR" sz="2800" dirty="0" smtClean="0">
                <a:solidFill>
                  <a:srgbClr val="7030A0"/>
                </a:solidFill>
              </a:rPr>
              <a:t>Yasaların, kuralların ve yöntemlerin bilinmemesi</a:t>
            </a:r>
          </a:p>
          <a:p>
            <a:pPr marL="457200" indent="-457200">
              <a:buFont typeface="Wingdings" panose="05000000000000000000" pitchFamily="2" charset="2"/>
              <a:buChar char="ü"/>
            </a:pPr>
            <a:r>
              <a:rPr lang="tr-TR" sz="2800" dirty="0" smtClean="0">
                <a:solidFill>
                  <a:schemeClr val="accent2">
                    <a:lumMod val="60000"/>
                    <a:lumOff val="40000"/>
                  </a:schemeClr>
                </a:solidFill>
              </a:rPr>
              <a:t>İş yaşamında teknolojik ve sosyal gelişmelere paralel yasal düzenlemelerin gecikmesi</a:t>
            </a:r>
          </a:p>
          <a:p>
            <a:pPr marL="457200" indent="-457200">
              <a:buFont typeface="Wingdings" panose="05000000000000000000" pitchFamily="2" charset="2"/>
              <a:buChar char="ü"/>
            </a:pPr>
            <a:r>
              <a:rPr lang="tr-TR" sz="2800" dirty="0" smtClean="0">
                <a:solidFill>
                  <a:srgbClr val="00B050"/>
                </a:solidFill>
              </a:rPr>
              <a:t>Kendini koruma güdüsü</a:t>
            </a:r>
          </a:p>
          <a:p>
            <a:pPr marL="457200" indent="-457200">
              <a:buFont typeface="Wingdings" panose="05000000000000000000" pitchFamily="2" charset="2"/>
              <a:buChar char="ü"/>
            </a:pPr>
            <a:r>
              <a:rPr lang="tr-TR" sz="2800" dirty="0" smtClean="0">
                <a:solidFill>
                  <a:srgbClr val="FF0000"/>
                </a:solidFill>
              </a:rPr>
              <a:t>Maddi ve manevi tatminsizlik, servet açlığı</a:t>
            </a:r>
          </a:p>
          <a:p>
            <a:pPr marL="457200" indent="-457200">
              <a:buFont typeface="Wingdings" panose="05000000000000000000" pitchFamily="2" charset="2"/>
              <a:buChar char="ü"/>
            </a:pPr>
            <a:r>
              <a:rPr lang="tr-TR" sz="2800" dirty="0" smtClean="0">
                <a:solidFill>
                  <a:srgbClr val="00B0F0"/>
                </a:solidFill>
              </a:rPr>
              <a:t>İdeolojik ya da siyasal ayrımcılık </a:t>
            </a:r>
            <a:endParaRPr lang="tr-TR" sz="2800" dirty="0">
              <a:solidFill>
                <a:srgbClr val="00B0F0"/>
              </a:solidFill>
            </a:endParaRPr>
          </a:p>
        </p:txBody>
      </p:sp>
    </p:spTree>
    <p:extLst>
      <p:ext uri="{BB962C8B-B14F-4D97-AF65-F5344CB8AC3E}">
        <p14:creationId xmlns:p14="http://schemas.microsoft.com/office/powerpoint/2010/main" val="4176623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82752" y="1772870"/>
            <a:ext cx="10411968" cy="3108543"/>
          </a:xfrm>
          <a:prstGeom prst="rect">
            <a:avLst/>
          </a:prstGeom>
        </p:spPr>
        <p:txBody>
          <a:bodyPr wrap="square">
            <a:spAutoFit/>
          </a:bodyPr>
          <a:lstStyle/>
          <a:p>
            <a:pPr algn="just"/>
            <a:r>
              <a:rPr lang="tr-TR" sz="2800" dirty="0" smtClean="0"/>
              <a:t>      Sadece </a:t>
            </a:r>
            <a:r>
              <a:rPr lang="tr-TR" sz="2800" dirty="0"/>
              <a:t>verilen ücreti artırmak (yeterli ücret düzeyinin üzerine çıkarmak) insanları işletme için daha çok çalışmaya yönlendirmeyecektir. Bireyleri teşvik için, onlara birey gibi davranıp ilgi gösterilmesi gerekmektedir. Ayrıca hem örgütsel etkinlik hem de, bireylerin mutlulukları için, kişisel özellik ve becerilerinin belirlenerek bireyin uygun </a:t>
            </a:r>
            <a:r>
              <a:rPr lang="tr-TR" sz="2800" dirty="0" smtClean="0"/>
              <a:t>işe </a:t>
            </a:r>
            <a:r>
              <a:rPr lang="tr-TR" sz="2800" dirty="0"/>
              <a:t>yerleştirilmesi, kendini geliştirmesine yardımcı olunması da bir sosyal sorumluluk gereğidir. </a:t>
            </a:r>
          </a:p>
        </p:txBody>
      </p:sp>
    </p:spTree>
    <p:extLst>
      <p:ext uri="{BB962C8B-B14F-4D97-AF65-F5344CB8AC3E}">
        <p14:creationId xmlns:p14="http://schemas.microsoft.com/office/powerpoint/2010/main" val="518679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25296" y="2305615"/>
            <a:ext cx="9741408" cy="2246769"/>
          </a:xfrm>
          <a:prstGeom prst="rect">
            <a:avLst/>
          </a:prstGeom>
        </p:spPr>
        <p:txBody>
          <a:bodyPr wrap="square">
            <a:spAutoFit/>
          </a:bodyPr>
          <a:lstStyle/>
          <a:p>
            <a:pPr algn="just"/>
            <a:r>
              <a:rPr lang="tr-TR" sz="2800" dirty="0" smtClean="0"/>
              <a:t>       Yöneticilerin</a:t>
            </a:r>
            <a:r>
              <a:rPr lang="tr-TR" sz="2800" dirty="0"/>
              <a:t>, </a:t>
            </a:r>
            <a:r>
              <a:rPr lang="tr-TR" sz="2800" dirty="0" smtClean="0"/>
              <a:t>işletmede </a:t>
            </a:r>
            <a:r>
              <a:rPr lang="tr-TR" sz="2800" dirty="0"/>
              <a:t>çalışan </a:t>
            </a:r>
            <a:r>
              <a:rPr lang="tr-TR" sz="2800" dirty="0" smtClean="0"/>
              <a:t>işçilerin çıkarlarını </a:t>
            </a:r>
            <a:r>
              <a:rPr lang="tr-TR" sz="2800" dirty="0"/>
              <a:t>koruyabilmeleri için, sendika kurma, sendikal faaliyetlerde bulunma ve grev hakkına engel olmaması hatta bunun için uygun bir ortam yaratması çalışanlara karşı etik sorumluluğunun  bir gereğidir. </a:t>
            </a:r>
          </a:p>
        </p:txBody>
      </p:sp>
    </p:spTree>
    <p:extLst>
      <p:ext uri="{BB962C8B-B14F-4D97-AF65-F5344CB8AC3E}">
        <p14:creationId xmlns:p14="http://schemas.microsoft.com/office/powerpoint/2010/main" val="2070425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92608" y="443567"/>
            <a:ext cx="11082528" cy="4678204"/>
          </a:xfrm>
          <a:prstGeom prst="rect">
            <a:avLst/>
          </a:prstGeom>
        </p:spPr>
        <p:txBody>
          <a:bodyPr wrap="square">
            <a:spAutoFit/>
          </a:bodyPr>
          <a:lstStyle/>
          <a:p>
            <a:r>
              <a:rPr lang="tr-TR" sz="2800" b="1" dirty="0"/>
              <a:t>Aşağıdaki davranışları mesleki yozlaşma açısından </a:t>
            </a:r>
            <a:r>
              <a:rPr lang="tr-TR" sz="2800" b="1" dirty="0" smtClean="0"/>
              <a:t>irdeleyebiliriz.</a:t>
            </a:r>
          </a:p>
          <a:p>
            <a:endParaRPr lang="tr-TR" sz="2800" dirty="0" smtClean="0"/>
          </a:p>
          <a:p>
            <a:endParaRPr lang="tr-TR" dirty="0" smtClean="0"/>
          </a:p>
          <a:p>
            <a:pPr marL="285750" indent="-285750" algn="just">
              <a:buFont typeface="Wingdings" panose="05000000000000000000" pitchFamily="2" charset="2"/>
              <a:buChar char="ü"/>
            </a:pPr>
            <a:r>
              <a:rPr lang="tr-TR" sz="2800" dirty="0" smtClean="0"/>
              <a:t>Manavdan </a:t>
            </a:r>
            <a:r>
              <a:rPr lang="tr-TR" sz="2800" dirty="0"/>
              <a:t>aldığınız bir kilo elma ya da portakalı eksik tartan manavcının bu davranışı doğru </a:t>
            </a:r>
            <a:r>
              <a:rPr lang="tr-TR" sz="2800" dirty="0" smtClean="0"/>
              <a:t>mudur?</a:t>
            </a:r>
          </a:p>
          <a:p>
            <a:pPr algn="just"/>
            <a:endParaRPr lang="tr-TR" sz="2800" dirty="0" smtClean="0"/>
          </a:p>
          <a:p>
            <a:pPr marL="285750" indent="-285750" algn="just">
              <a:buFont typeface="Wingdings" panose="05000000000000000000" pitchFamily="2" charset="2"/>
              <a:buChar char="ü"/>
            </a:pPr>
            <a:r>
              <a:rPr lang="tr-TR" sz="2800" dirty="0" smtClean="0"/>
              <a:t>Pazarda </a:t>
            </a:r>
            <a:r>
              <a:rPr lang="tr-TR" sz="2800" dirty="0"/>
              <a:t>“seçmece yok” deyip çürük domatesleri düzgün domateslerle birlikte tartıp satmak ne kadar doğru bir </a:t>
            </a:r>
            <a:r>
              <a:rPr lang="tr-TR" sz="2800" dirty="0" smtClean="0"/>
              <a:t>davranıştır?</a:t>
            </a:r>
          </a:p>
          <a:p>
            <a:pPr algn="just"/>
            <a:endParaRPr lang="tr-TR" sz="2800" dirty="0" smtClean="0"/>
          </a:p>
          <a:p>
            <a:pPr marL="285750" indent="-285750" algn="just">
              <a:buFont typeface="Wingdings" panose="05000000000000000000" pitchFamily="2" charset="2"/>
              <a:buChar char="ü"/>
            </a:pPr>
            <a:r>
              <a:rPr lang="tr-TR" sz="2800" dirty="0" smtClean="0"/>
              <a:t>Sattığı </a:t>
            </a:r>
            <a:r>
              <a:rPr lang="tr-TR" sz="2800" dirty="0"/>
              <a:t>ayıplı malı daha sonra “satılan mal değiştirilmez” deyip değiştirmek istemeyen mağaza sahibinin bu davranışı doğru mudur? </a:t>
            </a:r>
            <a:endParaRPr lang="tr-TR" sz="2800" dirty="0" smtClean="0"/>
          </a:p>
        </p:txBody>
      </p:sp>
    </p:spTree>
    <p:extLst>
      <p:ext uri="{BB962C8B-B14F-4D97-AF65-F5344CB8AC3E}">
        <p14:creationId xmlns:p14="http://schemas.microsoft.com/office/powerpoint/2010/main" val="4261178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43712" y="1659285"/>
            <a:ext cx="10277856" cy="3539430"/>
          </a:xfrm>
          <a:prstGeom prst="rect">
            <a:avLst/>
          </a:prstGeom>
        </p:spPr>
        <p:txBody>
          <a:bodyPr wrap="square">
            <a:spAutoFit/>
          </a:bodyPr>
          <a:lstStyle/>
          <a:p>
            <a:pPr marL="285750" indent="-285750" algn="just">
              <a:buFont typeface="Wingdings" panose="05000000000000000000" pitchFamily="2" charset="2"/>
              <a:buChar char="ü"/>
            </a:pPr>
            <a:r>
              <a:rPr lang="tr-TR" sz="2800" dirty="0"/>
              <a:t>Bir zengin iş adamının emekli bir generali ya da emekli tanınmış bir eski bürokratı “Ankara Temsilcisi” diye atayıp, başkentte hükümet ve bürokraside işlerini takip ettirmesi örneğin, devletten teşvik elde edilmesi yönünde lobicilik yapılması ahlaki bir davranış </a:t>
            </a:r>
            <a:r>
              <a:rPr lang="tr-TR" sz="2800" dirty="0" smtClean="0"/>
              <a:t>mı?</a:t>
            </a:r>
          </a:p>
          <a:p>
            <a:pPr algn="just"/>
            <a:endParaRPr lang="tr-TR" sz="2800" dirty="0" smtClean="0"/>
          </a:p>
          <a:p>
            <a:pPr marL="285750" indent="-285750" algn="just">
              <a:buFont typeface="Wingdings" panose="05000000000000000000" pitchFamily="2" charset="2"/>
              <a:buChar char="ü"/>
            </a:pPr>
            <a:r>
              <a:rPr lang="tr-TR" sz="2800" dirty="0" smtClean="0"/>
              <a:t>Bir </a:t>
            </a:r>
            <a:r>
              <a:rPr lang="tr-TR" sz="2800" dirty="0"/>
              <a:t>iş adamının bir milletvekiline gizliden maaş bağlayarak parlamentoda “kanun simsarlığı” yaptırması doğru bir davranış mıdır? </a:t>
            </a:r>
          </a:p>
        </p:txBody>
      </p:sp>
    </p:spTree>
    <p:extLst>
      <p:ext uri="{BB962C8B-B14F-4D97-AF65-F5344CB8AC3E}">
        <p14:creationId xmlns:p14="http://schemas.microsoft.com/office/powerpoint/2010/main" val="476144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İş Etiğinde Uygun Davranışların Sonuçları </a:t>
            </a:r>
          </a:p>
        </p:txBody>
      </p:sp>
      <p:sp>
        <p:nvSpPr>
          <p:cNvPr id="3" name="İçerik Yer Tutucusu 2"/>
          <p:cNvSpPr>
            <a:spLocks noGrp="1"/>
          </p:cNvSpPr>
          <p:nvPr>
            <p:ph idx="1"/>
          </p:nvPr>
        </p:nvSpPr>
        <p:spPr/>
        <p:txBody>
          <a:bodyPr/>
          <a:lstStyle/>
          <a:p>
            <a:pPr marL="0" indent="0" algn="just">
              <a:buNone/>
            </a:pPr>
            <a:r>
              <a:rPr lang="tr-TR" dirty="0" smtClean="0"/>
              <a:t>             İş </a:t>
            </a:r>
            <a:r>
              <a:rPr lang="tr-TR" dirty="0"/>
              <a:t>hayatında etik değerlere uygun davranışlarda bulunmanın çeşitli olumlu ya da olumsuz sonuçları vardır. İş hayatındaki etik davranışların olumlu sonuçları olarak şunları sayabiliriz; </a:t>
            </a:r>
            <a:endParaRPr lang="tr-TR" dirty="0" smtClean="0"/>
          </a:p>
          <a:p>
            <a:pPr marL="0" indent="0">
              <a:buNone/>
            </a:pPr>
            <a:endParaRPr lang="tr-TR" dirty="0" smtClean="0"/>
          </a:p>
          <a:p>
            <a:pPr>
              <a:buFont typeface="Wingdings" panose="05000000000000000000" pitchFamily="2" charset="2"/>
              <a:buChar char="ü"/>
            </a:pPr>
            <a:r>
              <a:rPr lang="tr-TR" dirty="0"/>
              <a:t>İş ortamında saygınlık </a:t>
            </a:r>
            <a:r>
              <a:rPr lang="tr-TR" dirty="0" smtClean="0"/>
              <a:t>kazanma</a:t>
            </a:r>
          </a:p>
          <a:p>
            <a:pPr>
              <a:buFont typeface="Wingdings" panose="05000000000000000000" pitchFamily="2" charset="2"/>
              <a:buChar char="ü"/>
            </a:pPr>
            <a:r>
              <a:rPr lang="tr-TR" dirty="0" smtClean="0"/>
              <a:t>İş </a:t>
            </a:r>
            <a:r>
              <a:rPr lang="tr-TR" dirty="0"/>
              <a:t>ortamında ki </a:t>
            </a:r>
            <a:r>
              <a:rPr lang="tr-TR" dirty="0" smtClean="0"/>
              <a:t>güvenirlik</a:t>
            </a:r>
          </a:p>
          <a:p>
            <a:pPr>
              <a:buFont typeface="Wingdings" panose="05000000000000000000" pitchFamily="2" charset="2"/>
              <a:buChar char="ü"/>
            </a:pPr>
            <a:r>
              <a:rPr lang="tr-TR" dirty="0" smtClean="0"/>
              <a:t>İş </a:t>
            </a:r>
            <a:r>
              <a:rPr lang="tr-TR" dirty="0"/>
              <a:t>dünyasında iyi bir imaja sahip olma </a:t>
            </a:r>
            <a:endParaRPr lang="tr-TR" dirty="0" smtClean="0"/>
          </a:p>
          <a:p>
            <a:pPr>
              <a:buFont typeface="Wingdings" panose="05000000000000000000" pitchFamily="2" charset="2"/>
              <a:buChar char="ü"/>
            </a:pPr>
            <a:r>
              <a:rPr lang="tr-TR" dirty="0"/>
              <a:t>İş hayatında karşılaşılacak problemlerin çözümünde kolaylık görme </a:t>
            </a:r>
          </a:p>
        </p:txBody>
      </p:sp>
    </p:spTree>
    <p:extLst>
      <p:ext uri="{BB962C8B-B14F-4D97-AF65-F5344CB8AC3E}">
        <p14:creationId xmlns:p14="http://schemas.microsoft.com/office/powerpoint/2010/main" val="4126831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99872" y="728395"/>
            <a:ext cx="10594848" cy="4832092"/>
          </a:xfrm>
          <a:prstGeom prst="rect">
            <a:avLst/>
          </a:prstGeom>
        </p:spPr>
        <p:txBody>
          <a:bodyPr wrap="square">
            <a:spAutoFit/>
          </a:bodyPr>
          <a:lstStyle/>
          <a:p>
            <a:pPr marL="285750" indent="-285750" algn="just">
              <a:buFont typeface="Wingdings" panose="05000000000000000000" pitchFamily="2" charset="2"/>
              <a:buChar char="ü"/>
            </a:pPr>
            <a:r>
              <a:rPr lang="tr-TR" sz="2800" dirty="0" smtClean="0"/>
              <a:t> Etik </a:t>
            </a:r>
            <a:r>
              <a:rPr lang="tr-TR" sz="2800" dirty="0"/>
              <a:t>değerlerle kalite yönetimi, stratejik planlama gibi alanların yönetilmesine de yardımcı olma </a:t>
            </a:r>
          </a:p>
          <a:p>
            <a:pPr marL="285750" indent="-285750" algn="just">
              <a:buFont typeface="Wingdings" panose="05000000000000000000" pitchFamily="2" charset="2"/>
              <a:buChar char="ü"/>
            </a:pPr>
            <a:r>
              <a:rPr lang="tr-TR" sz="2800" dirty="0" smtClean="0"/>
              <a:t> Etik </a:t>
            </a:r>
            <a:r>
              <a:rPr lang="tr-TR" sz="2800" dirty="0"/>
              <a:t>değerlerle kurumların sosyal sorumluluklarını düzenli bir şekilde yerine getirmesini </a:t>
            </a:r>
            <a:r>
              <a:rPr lang="tr-TR" sz="2800" dirty="0" smtClean="0"/>
              <a:t>sağlama</a:t>
            </a:r>
          </a:p>
          <a:p>
            <a:pPr marL="285750" indent="-285750" algn="just">
              <a:buFont typeface="Wingdings" panose="05000000000000000000" pitchFamily="2" charset="2"/>
              <a:buChar char="ü"/>
            </a:pPr>
            <a:r>
              <a:rPr lang="tr-TR" sz="2800" dirty="0" smtClean="0"/>
              <a:t>Etik </a:t>
            </a:r>
            <a:r>
              <a:rPr lang="tr-TR" sz="2800" dirty="0"/>
              <a:t>değerlerle haksız rekabetin engellenmesini </a:t>
            </a:r>
            <a:r>
              <a:rPr lang="tr-TR" sz="2800" dirty="0" smtClean="0"/>
              <a:t>sağlama</a:t>
            </a:r>
          </a:p>
          <a:p>
            <a:pPr marL="285750" indent="-285750" algn="just">
              <a:buFont typeface="Wingdings" panose="05000000000000000000" pitchFamily="2" charset="2"/>
              <a:buChar char="ü"/>
            </a:pPr>
            <a:r>
              <a:rPr lang="tr-TR" sz="2800" dirty="0" smtClean="0"/>
              <a:t>İş </a:t>
            </a:r>
            <a:r>
              <a:rPr lang="tr-TR" sz="2800" dirty="0"/>
              <a:t>ortamında kabul görme ve vb</a:t>
            </a:r>
            <a:r>
              <a:rPr lang="tr-TR" sz="2800" dirty="0" smtClean="0"/>
              <a:t>.</a:t>
            </a:r>
          </a:p>
          <a:p>
            <a:pPr algn="just"/>
            <a:endParaRPr lang="tr-TR" sz="2800" dirty="0" smtClean="0"/>
          </a:p>
          <a:p>
            <a:pPr algn="just"/>
            <a:r>
              <a:rPr lang="tr-TR" sz="2800" dirty="0"/>
              <a:t> </a:t>
            </a:r>
            <a:r>
              <a:rPr lang="tr-TR" sz="2800" dirty="0" smtClean="0"/>
              <a:t>       Bununla </a:t>
            </a:r>
            <a:r>
              <a:rPr lang="tr-TR" sz="2800" dirty="0"/>
              <a:t>birlikte iş hayatında etik değerlere uygun davranışların olumsuz sayılabilecek bazı sonuçları olabilir. İşini kaybetme, işte mevki yitirme, pasif pozisyona görevlendirilme, maddi ve manevi zarar görme örnek olarak verilebilir. </a:t>
            </a:r>
          </a:p>
        </p:txBody>
      </p:sp>
    </p:spTree>
    <p:extLst>
      <p:ext uri="{BB962C8B-B14F-4D97-AF65-F5344CB8AC3E}">
        <p14:creationId xmlns:p14="http://schemas.microsoft.com/office/powerpoint/2010/main" val="1276017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r>
              <a:rPr lang="tr-TR" b="1" dirty="0"/>
              <a:t>İş Etiğinde Uygun Davranışların Sonuçları </a:t>
            </a:r>
          </a:p>
        </p:txBody>
      </p:sp>
      <p:sp>
        <p:nvSpPr>
          <p:cNvPr id="3" name="İçerik Yer Tutucusu 2"/>
          <p:cNvSpPr>
            <a:spLocks noGrp="1"/>
          </p:cNvSpPr>
          <p:nvPr>
            <p:ph idx="1"/>
          </p:nvPr>
        </p:nvSpPr>
        <p:spPr/>
        <p:txBody>
          <a:bodyPr/>
          <a:lstStyle/>
          <a:p>
            <a:pPr marL="0" indent="0" algn="just">
              <a:buNone/>
            </a:pPr>
            <a:r>
              <a:rPr lang="tr-TR" dirty="0"/>
              <a:t>İş hayatında etik değerlere uygun davranışlarda bulunmanın çeşitli olumlu ya da olumsuz sonuçları vardır. İş hayatındaki etik davranışların olumlu sonuçları olarak şunları sayabiliriz; </a:t>
            </a:r>
            <a:endParaRPr lang="tr-TR" dirty="0" smtClean="0"/>
          </a:p>
          <a:p>
            <a:pPr marL="0" indent="0" algn="just">
              <a:buNone/>
            </a:pPr>
            <a:endParaRPr lang="tr-TR" dirty="0" smtClean="0"/>
          </a:p>
          <a:p>
            <a:pPr algn="just">
              <a:buFont typeface="Wingdings" panose="05000000000000000000" pitchFamily="2" charset="2"/>
              <a:buChar char="ü"/>
            </a:pPr>
            <a:r>
              <a:rPr lang="tr-TR" dirty="0"/>
              <a:t>İş ortamında saygınlık </a:t>
            </a:r>
            <a:r>
              <a:rPr lang="tr-TR" dirty="0" smtClean="0"/>
              <a:t>kazanma</a:t>
            </a:r>
          </a:p>
          <a:p>
            <a:pPr algn="just">
              <a:buFont typeface="Wingdings" panose="05000000000000000000" pitchFamily="2" charset="2"/>
              <a:buChar char="ü"/>
            </a:pPr>
            <a:endParaRPr lang="tr-TR" dirty="0" smtClean="0"/>
          </a:p>
          <a:p>
            <a:pPr algn="just">
              <a:buFont typeface="Wingdings" panose="05000000000000000000" pitchFamily="2" charset="2"/>
              <a:buChar char="ü"/>
            </a:pPr>
            <a:r>
              <a:rPr lang="tr-TR" dirty="0" smtClean="0"/>
              <a:t>İş </a:t>
            </a:r>
            <a:r>
              <a:rPr lang="tr-TR" dirty="0"/>
              <a:t>ortamında ki </a:t>
            </a:r>
            <a:r>
              <a:rPr lang="tr-TR" dirty="0" smtClean="0"/>
              <a:t>güvenirlik</a:t>
            </a:r>
          </a:p>
          <a:p>
            <a:pPr algn="just">
              <a:buFont typeface="Wingdings" panose="05000000000000000000" pitchFamily="2" charset="2"/>
              <a:buChar char="ü"/>
            </a:pPr>
            <a:endParaRPr lang="tr-TR" dirty="0" smtClean="0"/>
          </a:p>
          <a:p>
            <a:pPr algn="just">
              <a:buFont typeface="Wingdings" panose="05000000000000000000" pitchFamily="2" charset="2"/>
              <a:buChar char="ü"/>
            </a:pPr>
            <a:r>
              <a:rPr lang="tr-TR" dirty="0" smtClean="0"/>
              <a:t>İş </a:t>
            </a:r>
            <a:r>
              <a:rPr lang="tr-TR" dirty="0"/>
              <a:t>dünyasında iyi bir imaja sahip olma </a:t>
            </a:r>
          </a:p>
        </p:txBody>
      </p:sp>
    </p:spTree>
    <p:extLst>
      <p:ext uri="{BB962C8B-B14F-4D97-AF65-F5344CB8AC3E}">
        <p14:creationId xmlns:p14="http://schemas.microsoft.com/office/powerpoint/2010/main" val="36218984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563</Words>
  <Application>Microsoft Office PowerPoint</Application>
  <PresentationFormat>Geniş ekran</PresentationFormat>
  <Paragraphs>62</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Wingdings</vt:lpstr>
      <vt:lpstr>Office Teması</vt:lpstr>
      <vt:lpstr>Mesleki Yozlaşma </vt:lpstr>
      <vt:lpstr>PowerPoint Sunusu</vt:lpstr>
      <vt:lpstr>PowerPoint Sunusu</vt:lpstr>
      <vt:lpstr>PowerPoint Sunusu</vt:lpstr>
      <vt:lpstr>PowerPoint Sunusu</vt:lpstr>
      <vt:lpstr>PowerPoint Sunusu</vt:lpstr>
      <vt:lpstr>İş Etiğinde Uygun Davranışların Sonuçları </vt:lpstr>
      <vt:lpstr>PowerPoint Sunusu</vt:lpstr>
      <vt:lpstr> İş Etiğinde Uygun Davranışların Sonuçları </vt:lpstr>
      <vt:lpstr>PowerPoint Sunusu</vt:lpstr>
      <vt:lpstr>PowerPoint Sunusu</vt:lpstr>
      <vt:lpstr>Kaynakça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mehtap uğur</dc:creator>
  <cp:lastModifiedBy>mehtap uğur</cp:lastModifiedBy>
  <cp:revision>7</cp:revision>
  <dcterms:created xsi:type="dcterms:W3CDTF">2019-08-24T10:00:01Z</dcterms:created>
  <dcterms:modified xsi:type="dcterms:W3CDTF">2019-08-27T15:44:12Z</dcterms:modified>
</cp:coreProperties>
</file>