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13"/>
  </p:notesMasterIdLst>
  <p:sldIdLst>
    <p:sldId id="256" r:id="rId4"/>
    <p:sldId id="261" r:id="rId5"/>
    <p:sldId id="257" r:id="rId6"/>
    <p:sldId id="258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1A0D7-356C-4DD4-ABD3-B21FC63A28EF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4045F-FB0C-4AAA-A33C-C7FD9E54B0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71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4045F-FB0C-4AAA-A33C-C7FD9E54B0B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81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7162800" cy="14319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tr-TR" noProof="0" smtClean="0"/>
              <a:t>Asıl başlık stilini düzenlemek için tıklatın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590800"/>
            <a:ext cx="41910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0F6140-2D13-415F-B71B-2E731DC24585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07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D8F79-1C5E-42CA-8928-99B24698994B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7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402D4-D1E7-4691-BBB8-C7ED23F094B8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62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C275F-8007-4725-8943-1B3F9DAFCFCB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75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99A20-5DD1-4DDA-9C31-96B2F64BCA45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23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FD525-88BC-486F-8A07-CC1AB822AE6B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174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5A3C3-9C1F-4302-B147-FFC0BE2D4111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89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7A887-9C11-4096-81B6-8823DE7299DD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2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FE635-DD92-4283-A360-A1419F1FF833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525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B7BB2-5720-4D80-8652-DD8C4540B580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43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67500" y="258763"/>
            <a:ext cx="2095500" cy="591343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81000" y="258763"/>
            <a:ext cx="6134100" cy="5913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EFCA7-D108-4A18-AC03-929447369BA9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94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58763"/>
            <a:ext cx="8382000" cy="13112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343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37F5B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74676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265B6DE-7520-4643-83AF-C653F41AC234}" type="slidenum">
              <a:rPr lang="tr-TR">
                <a:solidFill>
                  <a:srgbClr val="F37F5B"/>
                </a:solidFill>
              </a:rPr>
              <a:pPr/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08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4198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19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4199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19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200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200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200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200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200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200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420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200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F83F9E-D92D-4369-A2C3-0F47DF933AF8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4201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6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DA931-D3F0-404A-BED8-6653C746E565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580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BB6D7-6D0A-4595-8503-94531CBA5DF5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345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BF6C5-8823-4991-B1A1-B0174D3DAD62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0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B3A6F-4F26-40A6-8020-05FCAC121B35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5539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81788-D0B9-49C9-BB23-A25E66C1BE4D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3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25D6B-E4E7-4397-9F8C-D05B58F4AA13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284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6DBF9-534B-4423-B313-C9DC5829B586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357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8983E-97E7-4DE1-ADDD-FD25790CF87D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75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69A52-3743-4767-9D4D-07A2BEFA300D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592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BCFA6-E646-460F-AB7C-73ABC6A6C02B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167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2668C3-E9A7-4130-A431-44D9EF6329F0}" type="slidenum">
              <a:rPr lang="tr-TR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0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CA0C93-6B55-4E75-8BEF-C5457C84D826}" type="datetimeFigureOut">
              <a:rPr lang="tr-TR" smtClean="0"/>
              <a:t>16.05.2018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051BC0-4AC7-49B1-B013-02AB042C337B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8763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stilini düzenlemek için tıklatın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37F5B"/>
              </a:solidFill>
            </a:endParaRP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37F5B"/>
              </a:solidFill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1650454-0BEA-43EA-8DEB-95CC180B8563}" type="slidenum">
              <a:rPr lang="tr-TR">
                <a:solidFill>
                  <a:srgbClr val="F37F5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F37F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8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4096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09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4096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09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9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9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9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9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409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09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09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09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09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09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09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409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4098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09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09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6D1A4-7F25-41AD-B99A-46A6A4C1B07A}" type="slidenum">
              <a:rPr lang="tr-T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9965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9.wav"/><Relationship Id="rId3" Type="http://schemas.openxmlformats.org/officeDocument/2006/relationships/audio" Target="../media/audio4.wav"/><Relationship Id="rId7" Type="http://schemas.openxmlformats.org/officeDocument/2006/relationships/audio" Target="../media/audio8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9.xml"/><Relationship Id="rId4" Type="http://schemas.openxmlformats.org/officeDocument/2006/relationships/audio" Target="../media/audio8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35.xml"/><Relationship Id="rId5" Type="http://schemas.openxmlformats.org/officeDocument/2006/relationships/audio" Target="../media/audio12.wav"/><Relationship Id="rId4" Type="http://schemas.openxmlformats.org/officeDocument/2006/relationships/audio" Target="../media/audio7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35.xml"/><Relationship Id="rId5" Type="http://schemas.openxmlformats.org/officeDocument/2006/relationships/audio" Target="../media/audio12.wav"/><Relationship Id="rId4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35.xml"/><Relationship Id="rId5" Type="http://schemas.openxmlformats.org/officeDocument/2006/relationships/audio" Target="../media/audio12.wav"/><Relationship Id="rId4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851648" cy="1828800"/>
          </a:xfrm>
        </p:spPr>
        <p:txBody>
          <a:bodyPr/>
          <a:lstStyle/>
          <a:p>
            <a:r>
              <a:rPr lang="tr-TR" dirty="0" smtClean="0"/>
              <a:t>MADDENİN ÖZELLİKLERİ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78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sz="3800">
                <a:latin typeface="Verdana" pitchFamily="34" charset="0"/>
              </a:rPr>
              <a:t>Maddenin Özellikleri</a:t>
            </a:r>
          </a:p>
        </p:txBody>
      </p:sp>
      <p:graphicFrame>
        <p:nvGraphicFramePr>
          <p:cNvPr id="34875" name="Group 59"/>
          <p:cNvGraphicFramePr>
            <a:graphicFrameLocks noGrp="1"/>
          </p:cNvGraphicFramePr>
          <p:nvPr>
            <p:ph idx="1"/>
          </p:nvPr>
        </p:nvGraphicFramePr>
        <p:xfrm>
          <a:off x="539750" y="1125538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4932363" y="1484313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srgbClr val="F37F5B"/>
                </a:solidFill>
                <a:latin typeface="Verdana" pitchFamily="34" charset="0"/>
              </a:rPr>
              <a:t>Ayırt Edici Özellikler 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042988" y="1412875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srgbClr val="F37F5B"/>
                </a:solidFill>
                <a:latin typeface="Verdana" pitchFamily="34" charset="0"/>
              </a:rPr>
              <a:t>Ortak  Özellikler 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611188" y="2060575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663575" y="2924175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684213" y="3789363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684213" y="4724400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1258888" y="2349500"/>
            <a:ext cx="2017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CC66FF"/>
                </a:solidFill>
                <a:latin typeface="Verdana" pitchFamily="34" charset="0"/>
              </a:rPr>
              <a:t>Kütle</a:t>
            </a:r>
          </a:p>
        </p:txBody>
      </p: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1187450" y="3213100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99FF33"/>
                </a:solidFill>
                <a:latin typeface="Verdana" pitchFamily="34" charset="0"/>
              </a:rPr>
              <a:t>Hacim</a:t>
            </a:r>
          </a:p>
        </p:txBody>
      </p:sp>
      <p:sp>
        <p:nvSpPr>
          <p:cNvPr id="34863" name="Text Box 47"/>
          <p:cNvSpPr txBox="1">
            <a:spLocks noChangeArrowheads="1"/>
          </p:cNvSpPr>
          <p:nvPr/>
        </p:nvSpPr>
        <p:spPr bwMode="auto">
          <a:xfrm>
            <a:off x="1187450" y="40767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6600"/>
                </a:solidFill>
                <a:latin typeface="Verdana" pitchFamily="34" charset="0"/>
              </a:rPr>
              <a:t>Eylemsizlik</a:t>
            </a:r>
          </a:p>
        </p:txBody>
      </p:sp>
      <p:sp>
        <p:nvSpPr>
          <p:cNvPr id="34864" name="Text Box 48"/>
          <p:cNvSpPr txBox="1">
            <a:spLocks noChangeArrowheads="1"/>
          </p:cNvSpPr>
          <p:nvPr/>
        </p:nvSpPr>
        <p:spPr bwMode="auto">
          <a:xfrm>
            <a:off x="1116013" y="5084763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66"/>
                </a:solidFill>
                <a:latin typeface="Verdana" pitchFamily="34" charset="0"/>
              </a:rPr>
              <a:t>Tanecikli yapı</a:t>
            </a:r>
          </a:p>
        </p:txBody>
      </p:sp>
      <p:sp>
        <p:nvSpPr>
          <p:cNvPr id="34865" name="Text Box 49"/>
          <p:cNvSpPr txBox="1">
            <a:spLocks noChangeArrowheads="1"/>
          </p:cNvSpPr>
          <p:nvPr/>
        </p:nvSpPr>
        <p:spPr bwMode="auto">
          <a:xfrm>
            <a:off x="5292725" y="2420938"/>
            <a:ext cx="201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0000"/>
                </a:solidFill>
                <a:latin typeface="Verdana" pitchFamily="34" charset="0"/>
              </a:rPr>
              <a:t>Özkütle</a:t>
            </a: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4840288" y="2060575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4840288" y="2924175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5364163" y="3213100"/>
            <a:ext cx="33829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99FFCC"/>
                </a:solidFill>
                <a:latin typeface="Verdana" pitchFamily="34" charset="0"/>
              </a:rPr>
              <a:t>Erime ve Kaynama Sıcaklığı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4840288" y="3933825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71" name="Text Box 55"/>
          <p:cNvSpPr txBox="1">
            <a:spLocks noChangeArrowheads="1"/>
          </p:cNvSpPr>
          <p:nvPr/>
        </p:nvSpPr>
        <p:spPr bwMode="auto">
          <a:xfrm>
            <a:off x="5364163" y="4292600"/>
            <a:ext cx="338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CC66FF"/>
                </a:solidFill>
                <a:latin typeface="Verdana" pitchFamily="34" charset="0"/>
              </a:rPr>
              <a:t>Esneklik</a:t>
            </a: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4859338" y="4724400"/>
            <a:ext cx="955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6000">
                <a:solidFill>
                  <a:srgbClr val="F37F5B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5365750" y="5013325"/>
            <a:ext cx="3382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EEB6A0"/>
                </a:solidFill>
                <a:latin typeface="Verdana" pitchFamily="34" charset="0"/>
              </a:rPr>
              <a:t>Genleşme</a:t>
            </a:r>
          </a:p>
        </p:txBody>
      </p:sp>
    </p:spTree>
    <p:extLst>
      <p:ext uri="{BB962C8B-B14F-4D97-AF65-F5344CB8AC3E}">
        <p14:creationId xmlns:p14="http://schemas.microsoft.com/office/powerpoint/2010/main" val="81124383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FF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9FF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4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48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34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48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4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39" grpId="0"/>
      <p:bldP spid="34840" grpId="0"/>
      <p:bldP spid="34849" grpId="0"/>
      <p:bldP spid="34850" grpId="0"/>
      <p:bldP spid="34851" grpId="0"/>
      <p:bldP spid="34852" grpId="0"/>
      <p:bldP spid="34854" grpId="0"/>
      <p:bldP spid="34863" grpId="0"/>
      <p:bldP spid="34864" grpId="0"/>
      <p:bldP spid="34865" grpId="0"/>
      <p:bldP spid="34866" grpId="0"/>
      <p:bldP spid="34868" grpId="0"/>
      <p:bldP spid="34869" grpId="0"/>
      <p:bldP spid="34870" grpId="0"/>
      <p:bldP spid="34871" grpId="0"/>
      <p:bldP spid="34872" grpId="0"/>
      <p:bldP spid="348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499" y="2543762"/>
            <a:ext cx="3733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34926" y="604799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KÜTLE:</a:t>
            </a:r>
            <a:r>
              <a:rPr lang="tr-TR" sz="2400" dirty="0" smtClean="0">
                <a:latin typeface="Comic Sans MS" pitchFamily="66" charset="0"/>
              </a:rPr>
              <a:t> Madde miktarı demektir.</a:t>
            </a:r>
          </a:p>
          <a:p>
            <a:r>
              <a:rPr lang="tr-TR" sz="2400" dirty="0" smtClean="0">
                <a:latin typeface="Comic Sans MS" pitchFamily="66" charset="0"/>
              </a:rPr>
              <a:t>Maddelerin miktarı  yani kütlesi terazi ile ölçerek bulunur. Kütle ölçü birimi kilogram (kg) ve gram (g) </a:t>
            </a:r>
            <a:r>
              <a:rPr lang="tr-TR" sz="2400" dirty="0" err="1" smtClean="0">
                <a:latin typeface="Comic Sans MS" pitchFamily="66" charset="0"/>
              </a:rPr>
              <a:t>dir</a:t>
            </a:r>
            <a:r>
              <a:rPr lang="tr-TR" sz="2400" dirty="0" smtClean="0">
                <a:latin typeface="Comic Sans MS" pitchFamily="66" charset="0"/>
              </a:rPr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39107"/>
              </p:ext>
            </p:extLst>
          </p:nvPr>
        </p:nvGraphicFramePr>
        <p:xfrm>
          <a:off x="462097" y="2578757"/>
          <a:ext cx="37338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Bit Eşlem Resmi" r:id="rId4" imgW="3142857" imgH="1800476" progId="PBrush">
                  <p:embed/>
                </p:oleObj>
              </mc:Choice>
              <mc:Fallback>
                <p:oleObj name="Bit Eşlem Resmi" r:id="rId4" imgW="3142857" imgH="1800476" progId="PBrush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97" y="2578757"/>
                        <a:ext cx="37338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748882" y="2121075"/>
            <a:ext cx="5791200" cy="1066800"/>
            <a:chOff x="1776" y="2112"/>
            <a:chExt cx="3648" cy="672"/>
          </a:xfrm>
        </p:grpSpPr>
        <p:sp>
          <p:nvSpPr>
            <p:cNvPr id="7" name="AutoShape 16" descr="Meşe"/>
            <p:cNvSpPr>
              <a:spLocks noChangeArrowheads="1"/>
            </p:cNvSpPr>
            <p:nvPr/>
          </p:nvSpPr>
          <p:spPr bwMode="auto">
            <a:xfrm>
              <a:off x="1776" y="2160"/>
              <a:ext cx="816" cy="624"/>
            </a:xfrm>
            <a:prstGeom prst="cube">
              <a:avLst>
                <a:gd name="adj" fmla="val 25000"/>
              </a:avLst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4608" y="2112"/>
              <a:ext cx="816" cy="624"/>
            </a:xfrm>
            <a:prstGeom prst="cube">
              <a:avLst>
                <a:gd name="adj" fmla="val 25000"/>
              </a:avLst>
            </a:pr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482" y="2132856"/>
            <a:ext cx="5540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620" y="2095646"/>
            <a:ext cx="554037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611560" y="537321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latin typeface="Comic Sans MS" pitchFamily="66" charset="0"/>
              </a:rPr>
              <a:t>Sıvı ve gazların kütleleri nasıl ölçülür?</a:t>
            </a:r>
            <a:endParaRPr lang="tr-TR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2364" y="764704"/>
            <a:ext cx="885283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Comic Sans MS" pitchFamily="66" charset="0"/>
              </a:rPr>
              <a:t>Maddelerin uzayda kapladığı yere </a:t>
            </a:r>
            <a:r>
              <a:rPr lang="tr-T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HACİM </a:t>
            </a:r>
            <a:r>
              <a:rPr lang="tr-TR" sz="2000" dirty="0" smtClean="0">
                <a:latin typeface="Comic Sans MS" pitchFamily="66" charset="0"/>
              </a:rPr>
              <a:t>denir.</a:t>
            </a:r>
          </a:p>
          <a:p>
            <a:endParaRPr lang="tr-TR" sz="2000" dirty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Ölçüleri düzgün olan katı maddelerin hacmini ölçerken; </a:t>
            </a:r>
          </a:p>
          <a:p>
            <a:r>
              <a:rPr lang="tr-TR" sz="2000" dirty="0" smtClean="0">
                <a:latin typeface="Comic Sans MS" pitchFamily="66" charset="0"/>
              </a:rPr>
              <a:t>Yükseklik ölçüsü x genişlik ölçüsü x Uzunluk ölçüsü = hacim</a:t>
            </a:r>
          </a:p>
          <a:p>
            <a:r>
              <a:rPr lang="tr-TR" sz="2000" dirty="0" smtClean="0">
                <a:latin typeface="Comic Sans MS" pitchFamily="66" charset="0"/>
              </a:rPr>
              <a:t>Sıvıların hacimleri dereceli silindir ile ölçülür.</a:t>
            </a:r>
          </a:p>
          <a:p>
            <a:endParaRPr lang="tr-TR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Sıvıların hacmini ölçerken litre ölçü birimini kullanırız. Litre “L” ile gösterilir. </a:t>
            </a:r>
          </a:p>
          <a:p>
            <a:endParaRPr lang="tr-TR" sz="2000" dirty="0" smtClean="0">
              <a:latin typeface="Comic Sans MS" pitchFamily="66" charset="0"/>
            </a:endParaRPr>
          </a:p>
          <a:p>
            <a:r>
              <a:rPr lang="tr-TR" sz="2000" dirty="0" smtClean="0">
                <a:latin typeface="Comic Sans MS" pitchFamily="66" charset="0"/>
              </a:rPr>
              <a:t>Daha az sıvı miktarlarını ölçmek için mililitre birimi kullanılır. Mililitre “ml” ile gösterilir.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49080"/>
            <a:ext cx="17335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20617"/>
            <a:ext cx="7905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637199"/>
            <a:ext cx="1680827" cy="519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3973321" y="4116415"/>
            <a:ext cx="482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Comic Sans MS" pitchFamily="66" charset="0"/>
              </a:rPr>
              <a:t>Düzgün şekli olmayan maddelerin hacmini ölçmenin bir başka yöntemi ise taşırmadır. </a:t>
            </a:r>
          </a:p>
        </p:txBody>
      </p:sp>
    </p:spTree>
    <p:extLst>
      <p:ext uri="{BB962C8B-B14F-4D97-AF65-F5344CB8AC3E}">
        <p14:creationId xmlns:p14="http://schemas.microsoft.com/office/powerpoint/2010/main" val="7928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10" name="Group 138"/>
          <p:cNvGraphicFramePr>
            <a:graphicFrameLocks noGrp="1"/>
          </p:cNvGraphicFramePr>
          <p:nvPr/>
        </p:nvGraphicFramePr>
        <p:xfrm>
          <a:off x="179388" y="981075"/>
          <a:ext cx="8785225" cy="5584763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 pitchFamily="34" charset="0"/>
                        </a:rPr>
                        <a:t>Özellikler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CCFF"/>
                          </a:solidFill>
                          <a:effectLst/>
                          <a:latin typeface="Verdana" pitchFamily="34" charset="0"/>
                        </a:rPr>
                        <a:t>Belirli Hacim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FF"/>
                          </a:solidFill>
                          <a:effectLst/>
                          <a:latin typeface="Verdana" pitchFamily="34" charset="0"/>
                        </a:rPr>
                        <a:t>Belirli Şekil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CC"/>
                          </a:solidFill>
                          <a:effectLst/>
                          <a:latin typeface="Verdana" pitchFamily="34" charset="0"/>
                        </a:rPr>
                        <a:t>Özkütle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34" charset="0"/>
                        </a:rPr>
                        <a:t>Sahip olduğu enerji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Tanecikler arası çekim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FF"/>
                          </a:solidFill>
                          <a:effectLst/>
                          <a:latin typeface="Verdana" pitchFamily="34" charset="0"/>
                        </a:rPr>
                        <a:t>Düzenlilik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771" name="Text Box 99"/>
          <p:cNvSpPr txBox="1">
            <a:spLocks noChangeArrowheads="1"/>
          </p:cNvSpPr>
          <p:nvPr/>
        </p:nvSpPr>
        <p:spPr bwMode="auto">
          <a:xfrm>
            <a:off x="2700338" y="1341438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srgbClr val="F37F5B"/>
                </a:solidFill>
                <a:latin typeface="Verdana" pitchFamily="34" charset="0"/>
              </a:rPr>
              <a:t>KATI</a:t>
            </a:r>
          </a:p>
        </p:txBody>
      </p:sp>
      <p:sp>
        <p:nvSpPr>
          <p:cNvPr id="28773" name="Text Box 101"/>
          <p:cNvSpPr txBox="1">
            <a:spLocks noChangeArrowheads="1"/>
          </p:cNvSpPr>
          <p:nvPr/>
        </p:nvSpPr>
        <p:spPr bwMode="auto">
          <a:xfrm>
            <a:off x="4786313" y="1341438"/>
            <a:ext cx="108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srgbClr val="F37F5B"/>
                </a:solidFill>
                <a:latin typeface="Verdana" pitchFamily="34" charset="0"/>
              </a:rPr>
              <a:t>SIVI</a:t>
            </a:r>
          </a:p>
        </p:txBody>
      </p:sp>
      <p:sp>
        <p:nvSpPr>
          <p:cNvPr id="28774" name="Text Box 102"/>
          <p:cNvSpPr txBox="1">
            <a:spLocks noChangeArrowheads="1"/>
          </p:cNvSpPr>
          <p:nvPr/>
        </p:nvSpPr>
        <p:spPr bwMode="auto">
          <a:xfrm>
            <a:off x="6877050" y="1341438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>
                <a:solidFill>
                  <a:srgbClr val="F37F5B"/>
                </a:solidFill>
                <a:latin typeface="Verdana" pitchFamily="34" charset="0"/>
              </a:rPr>
              <a:t>GAZ</a:t>
            </a:r>
          </a:p>
        </p:txBody>
      </p:sp>
      <p:sp>
        <p:nvSpPr>
          <p:cNvPr id="28778" name="Text Box 106"/>
          <p:cNvSpPr txBox="1">
            <a:spLocks noChangeArrowheads="1"/>
          </p:cNvSpPr>
          <p:nvPr/>
        </p:nvSpPr>
        <p:spPr bwMode="auto">
          <a:xfrm>
            <a:off x="5580063" y="198913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37F5B"/>
              </a:solidFill>
              <a:latin typeface="Comic Sans MS" pitchFamily="66" charset="0"/>
            </a:endParaRPr>
          </a:p>
        </p:txBody>
      </p:sp>
      <p:sp>
        <p:nvSpPr>
          <p:cNvPr id="28779" name="Text Box 107"/>
          <p:cNvSpPr txBox="1">
            <a:spLocks noChangeArrowheads="1"/>
          </p:cNvSpPr>
          <p:nvPr/>
        </p:nvSpPr>
        <p:spPr bwMode="auto">
          <a:xfrm>
            <a:off x="2627313" y="1989138"/>
            <a:ext cx="1512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 dirty="0">
                <a:solidFill>
                  <a:srgbClr val="66CCFF"/>
                </a:solidFill>
                <a:latin typeface="Verdana" pitchFamily="34" charset="0"/>
              </a:rPr>
              <a:t>VARDIR</a:t>
            </a:r>
          </a:p>
        </p:txBody>
      </p:sp>
      <p:sp>
        <p:nvSpPr>
          <p:cNvPr id="28780" name="Text Box 108"/>
          <p:cNvSpPr txBox="1">
            <a:spLocks noChangeArrowheads="1"/>
          </p:cNvSpPr>
          <p:nvPr/>
        </p:nvSpPr>
        <p:spPr bwMode="auto">
          <a:xfrm>
            <a:off x="4787900" y="1989138"/>
            <a:ext cx="1512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66CCFF"/>
                </a:solidFill>
                <a:latin typeface="Verdana" pitchFamily="34" charset="0"/>
              </a:rPr>
              <a:t>VARDIR</a:t>
            </a:r>
          </a:p>
        </p:txBody>
      </p:sp>
      <p:sp>
        <p:nvSpPr>
          <p:cNvPr id="28781" name="Text Box 109"/>
          <p:cNvSpPr txBox="1">
            <a:spLocks noChangeArrowheads="1"/>
          </p:cNvSpPr>
          <p:nvPr/>
        </p:nvSpPr>
        <p:spPr bwMode="auto">
          <a:xfrm>
            <a:off x="6732588" y="1989138"/>
            <a:ext cx="1512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66CCFF"/>
                </a:solidFill>
                <a:latin typeface="Verdana" pitchFamily="34" charset="0"/>
              </a:rPr>
              <a:t>YOKTUR</a:t>
            </a:r>
          </a:p>
        </p:txBody>
      </p:sp>
      <p:sp>
        <p:nvSpPr>
          <p:cNvPr id="28782" name="Text Box 110"/>
          <p:cNvSpPr txBox="1">
            <a:spLocks noChangeArrowheads="1"/>
          </p:cNvSpPr>
          <p:nvPr/>
        </p:nvSpPr>
        <p:spPr bwMode="auto">
          <a:xfrm>
            <a:off x="2627313" y="2827338"/>
            <a:ext cx="1512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CCFF"/>
                </a:solidFill>
                <a:latin typeface="Verdana" pitchFamily="34" charset="0"/>
              </a:rPr>
              <a:t>VARDIR</a:t>
            </a:r>
          </a:p>
        </p:txBody>
      </p:sp>
      <p:sp>
        <p:nvSpPr>
          <p:cNvPr id="28783" name="Text Box 111"/>
          <p:cNvSpPr txBox="1">
            <a:spLocks noChangeArrowheads="1"/>
          </p:cNvSpPr>
          <p:nvPr/>
        </p:nvSpPr>
        <p:spPr bwMode="auto">
          <a:xfrm>
            <a:off x="4643438" y="2420938"/>
            <a:ext cx="2736850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CCFF"/>
                </a:solidFill>
                <a:latin typeface="Verdana" pitchFamily="34" charset="0"/>
              </a:rPr>
              <a:t>Bulundukları kabın şeklini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CCFF"/>
                </a:solidFill>
                <a:latin typeface="Verdana" pitchFamily="34" charset="0"/>
              </a:rPr>
              <a:t>alır</a:t>
            </a:r>
          </a:p>
        </p:txBody>
      </p:sp>
      <p:sp>
        <p:nvSpPr>
          <p:cNvPr id="28786" name="Text Box 114"/>
          <p:cNvSpPr txBox="1">
            <a:spLocks noChangeArrowheads="1"/>
          </p:cNvSpPr>
          <p:nvPr/>
        </p:nvSpPr>
        <p:spPr bwMode="auto">
          <a:xfrm>
            <a:off x="6804025" y="2827338"/>
            <a:ext cx="1512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CCFF"/>
                </a:solidFill>
                <a:latin typeface="Verdana" pitchFamily="34" charset="0"/>
              </a:rPr>
              <a:t>YOKTUR</a:t>
            </a:r>
          </a:p>
        </p:txBody>
      </p:sp>
      <p:sp>
        <p:nvSpPr>
          <p:cNvPr id="28788" name="Text Box 116"/>
          <p:cNvSpPr txBox="1">
            <a:spLocks noChangeArrowheads="1"/>
          </p:cNvSpPr>
          <p:nvPr/>
        </p:nvSpPr>
        <p:spPr bwMode="auto">
          <a:xfrm>
            <a:off x="2411413" y="3692525"/>
            <a:ext cx="1943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99FFCC"/>
                </a:solidFill>
                <a:latin typeface="Verdana" pitchFamily="34" charset="0"/>
              </a:rPr>
              <a:t>En fazladır</a:t>
            </a:r>
          </a:p>
        </p:txBody>
      </p:sp>
      <p:sp>
        <p:nvSpPr>
          <p:cNvPr id="28789" name="Text Box 117"/>
          <p:cNvSpPr txBox="1">
            <a:spLocks noChangeArrowheads="1"/>
          </p:cNvSpPr>
          <p:nvPr/>
        </p:nvSpPr>
        <p:spPr bwMode="auto">
          <a:xfrm>
            <a:off x="4427538" y="3692525"/>
            <a:ext cx="1943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99FFCC"/>
                </a:solidFill>
                <a:latin typeface="Verdana" pitchFamily="34" charset="0"/>
              </a:rPr>
              <a:t>Daha azdır</a:t>
            </a:r>
          </a:p>
        </p:txBody>
      </p:sp>
      <p:sp>
        <p:nvSpPr>
          <p:cNvPr id="28790" name="Text Box 118"/>
          <p:cNvSpPr txBox="1">
            <a:spLocks noChangeArrowheads="1"/>
          </p:cNvSpPr>
          <p:nvPr/>
        </p:nvSpPr>
        <p:spPr bwMode="auto">
          <a:xfrm>
            <a:off x="6732588" y="3644900"/>
            <a:ext cx="1943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99FFCC"/>
                </a:solidFill>
                <a:latin typeface="Verdana" pitchFamily="34" charset="0"/>
              </a:rPr>
              <a:t>En azdır</a:t>
            </a:r>
          </a:p>
        </p:txBody>
      </p:sp>
      <p:sp>
        <p:nvSpPr>
          <p:cNvPr id="28791" name="Text Box 119"/>
          <p:cNvSpPr txBox="1">
            <a:spLocks noChangeArrowheads="1"/>
          </p:cNvSpPr>
          <p:nvPr/>
        </p:nvSpPr>
        <p:spPr bwMode="auto">
          <a:xfrm>
            <a:off x="2411413" y="4292600"/>
            <a:ext cx="1943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6600"/>
                </a:solidFill>
                <a:latin typeface="Verdana" pitchFamily="34" charset="0"/>
              </a:rPr>
              <a:t>En azdır</a:t>
            </a:r>
          </a:p>
        </p:txBody>
      </p:sp>
      <p:sp>
        <p:nvSpPr>
          <p:cNvPr id="28792" name="Text Box 120"/>
          <p:cNvSpPr txBox="1">
            <a:spLocks noChangeArrowheads="1"/>
          </p:cNvSpPr>
          <p:nvPr/>
        </p:nvSpPr>
        <p:spPr bwMode="auto">
          <a:xfrm>
            <a:off x="4427538" y="4292600"/>
            <a:ext cx="25193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6600"/>
                </a:solidFill>
                <a:latin typeface="Verdana" pitchFamily="34" charset="0"/>
              </a:rPr>
              <a:t>Daha fazladır</a:t>
            </a:r>
          </a:p>
        </p:txBody>
      </p:sp>
      <p:sp>
        <p:nvSpPr>
          <p:cNvPr id="28793" name="Text Box 121"/>
          <p:cNvSpPr txBox="1">
            <a:spLocks noChangeArrowheads="1"/>
          </p:cNvSpPr>
          <p:nvPr/>
        </p:nvSpPr>
        <p:spPr bwMode="auto">
          <a:xfrm>
            <a:off x="6732588" y="4292600"/>
            <a:ext cx="1943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FF6600"/>
                </a:solidFill>
                <a:latin typeface="Verdana" pitchFamily="34" charset="0"/>
              </a:rPr>
              <a:t>En fazladır</a:t>
            </a:r>
          </a:p>
        </p:txBody>
      </p:sp>
      <p:sp>
        <p:nvSpPr>
          <p:cNvPr id="28801" name="Text Box 129"/>
          <p:cNvSpPr txBox="1">
            <a:spLocks noChangeArrowheads="1"/>
          </p:cNvSpPr>
          <p:nvPr/>
        </p:nvSpPr>
        <p:spPr bwMode="auto">
          <a:xfrm>
            <a:off x="2411413" y="5089525"/>
            <a:ext cx="1943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99FF33"/>
                </a:solidFill>
                <a:latin typeface="Verdana" pitchFamily="34" charset="0"/>
              </a:rPr>
              <a:t>En fazladır</a:t>
            </a:r>
          </a:p>
        </p:txBody>
      </p:sp>
      <p:sp>
        <p:nvSpPr>
          <p:cNvPr id="28802" name="Text Box 130"/>
          <p:cNvSpPr txBox="1">
            <a:spLocks noChangeArrowheads="1"/>
          </p:cNvSpPr>
          <p:nvPr/>
        </p:nvSpPr>
        <p:spPr bwMode="auto">
          <a:xfrm>
            <a:off x="4427538" y="5084763"/>
            <a:ext cx="1943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99FF33"/>
                </a:solidFill>
                <a:latin typeface="Verdana" pitchFamily="34" charset="0"/>
              </a:rPr>
              <a:t>Daha azdır</a:t>
            </a:r>
          </a:p>
        </p:txBody>
      </p:sp>
      <p:sp>
        <p:nvSpPr>
          <p:cNvPr id="28803" name="Text Box 131"/>
          <p:cNvSpPr txBox="1">
            <a:spLocks noChangeArrowheads="1"/>
          </p:cNvSpPr>
          <p:nvPr/>
        </p:nvSpPr>
        <p:spPr bwMode="auto">
          <a:xfrm>
            <a:off x="6732588" y="5084763"/>
            <a:ext cx="19431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99FF33"/>
                </a:solidFill>
                <a:latin typeface="Verdana" pitchFamily="34" charset="0"/>
              </a:rPr>
              <a:t>En azdır</a:t>
            </a:r>
          </a:p>
        </p:txBody>
      </p:sp>
      <p:sp>
        <p:nvSpPr>
          <p:cNvPr id="28804" name="Text Box 132"/>
          <p:cNvSpPr txBox="1">
            <a:spLocks noChangeArrowheads="1"/>
          </p:cNvSpPr>
          <p:nvPr/>
        </p:nvSpPr>
        <p:spPr bwMode="auto">
          <a:xfrm>
            <a:off x="2484438" y="5762625"/>
            <a:ext cx="1943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CC66FF"/>
                </a:solidFill>
                <a:latin typeface="Verdana" pitchFamily="34" charset="0"/>
              </a:rPr>
              <a:t>En düzenli haldir</a:t>
            </a:r>
          </a:p>
        </p:txBody>
      </p:sp>
      <p:sp>
        <p:nvSpPr>
          <p:cNvPr id="28806" name="Text Box 134"/>
          <p:cNvSpPr txBox="1">
            <a:spLocks noChangeArrowheads="1"/>
          </p:cNvSpPr>
          <p:nvPr/>
        </p:nvSpPr>
        <p:spPr bwMode="auto">
          <a:xfrm>
            <a:off x="4429125" y="5516563"/>
            <a:ext cx="2230438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CC66FF"/>
                </a:solidFill>
                <a:latin typeface="Verdana" pitchFamily="34" charset="0"/>
              </a:rPr>
              <a:t>Daha az düzenli haldir</a:t>
            </a:r>
          </a:p>
        </p:txBody>
      </p:sp>
      <p:sp>
        <p:nvSpPr>
          <p:cNvPr id="28807" name="Text Box 135"/>
          <p:cNvSpPr txBox="1">
            <a:spLocks noChangeArrowheads="1"/>
          </p:cNvSpPr>
          <p:nvPr/>
        </p:nvSpPr>
        <p:spPr bwMode="auto">
          <a:xfrm>
            <a:off x="6734175" y="5762625"/>
            <a:ext cx="2230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2200" b="1">
                <a:solidFill>
                  <a:srgbClr val="CC66FF"/>
                </a:solidFill>
                <a:latin typeface="Verdana" pitchFamily="34" charset="0"/>
              </a:rPr>
              <a:t>En düzensiz haldir</a:t>
            </a:r>
          </a:p>
        </p:txBody>
      </p:sp>
    </p:spTree>
    <p:extLst>
      <p:ext uri="{BB962C8B-B14F-4D97-AF65-F5344CB8AC3E}">
        <p14:creationId xmlns:p14="http://schemas.microsoft.com/office/powerpoint/2010/main" val="390295097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7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8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8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7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8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8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1" grpId="0"/>
      <p:bldP spid="28773" grpId="0"/>
      <p:bldP spid="28774" grpId="0"/>
      <p:bldP spid="28779" grpId="0"/>
      <p:bldP spid="28780" grpId="0"/>
      <p:bldP spid="28781" grpId="0"/>
      <p:bldP spid="28782" grpId="0"/>
      <p:bldP spid="28783" grpId="0"/>
      <p:bldP spid="28786" grpId="0"/>
      <p:bldP spid="28788" grpId="0"/>
      <p:bldP spid="28789" grpId="0"/>
      <p:bldP spid="28790" grpId="0"/>
      <p:bldP spid="28791" grpId="0"/>
      <p:bldP spid="28792" grpId="0"/>
      <p:bldP spid="28793" grpId="0"/>
      <p:bldP spid="28801" grpId="0"/>
      <p:bldP spid="28802" grpId="0"/>
      <p:bldP spid="28803" grpId="0"/>
      <p:bldP spid="28804" grpId="0"/>
      <p:bldP spid="28806" grpId="0"/>
      <p:bldP spid="288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116013" y="4437063"/>
            <a:ext cx="7010400" cy="1676400"/>
          </a:xfrm>
          <a:prstGeom prst="rect">
            <a:avLst/>
          </a:prstGeom>
          <a:solidFill>
            <a:srgbClr val="66FFFF"/>
          </a:solidFill>
          <a:ln w="76200">
            <a:solidFill>
              <a:srgbClr val="66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352800" y="2514600"/>
            <a:ext cx="2590800" cy="1676400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600200"/>
          </a:xfrm>
        </p:spPr>
        <p:txBody>
          <a:bodyPr/>
          <a:lstStyle/>
          <a:p>
            <a:r>
              <a:rPr lang="tr-TR" sz="3600" b="1">
                <a:solidFill>
                  <a:srgbClr val="FF0000"/>
                </a:solidFill>
                <a:latin typeface="Verdana" pitchFamily="34" charset="0"/>
              </a:rPr>
              <a:t>Kütle gram (m), Hacim (V) ve Özkütle arasındaki ilişki</a:t>
            </a:r>
            <a:endParaRPr lang="tr-TR" sz="3600">
              <a:solidFill>
                <a:srgbClr val="FF0000"/>
              </a:solidFill>
              <a:latin typeface="Verdana" pitchFamily="34" charset="0"/>
            </a:endParaRP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3276600" y="2286000"/>
            <a:ext cx="2514600" cy="1828800"/>
            <a:chOff x="2064" y="1440"/>
            <a:chExt cx="1584" cy="1152"/>
          </a:xfrm>
        </p:grpSpPr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2064" y="1728"/>
              <a:ext cx="15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tr-TR" sz="5400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r>
                <a:rPr lang="tr-TR" sz="240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  <a:r>
                <a:rPr lang="tr-TR" sz="5400">
                  <a:solidFill>
                    <a:srgbClr val="FFFFFF"/>
                  </a:solidFill>
                  <a:latin typeface="Times New Roman" pitchFamily="18" charset="0"/>
                </a:rPr>
                <a:t>=</a:t>
              </a:r>
              <a:r>
                <a:rPr lang="tr-TR" sz="2400">
                  <a:solidFill>
                    <a:srgbClr val="FFFFFF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>
              <a:off x="2736" y="2016"/>
              <a:ext cx="816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2880" y="1440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tr-TR" sz="5400">
                  <a:solidFill>
                    <a:srgbClr val="FFFFFF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2880" y="2016"/>
              <a:ext cx="480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tr-TR" sz="5400">
                  <a:solidFill>
                    <a:srgbClr val="FFFFFF"/>
                  </a:solidFill>
                  <a:latin typeface="Times New Roman" pitchFamily="18" charset="0"/>
                </a:rPr>
                <a:t>V</a:t>
              </a:r>
            </a:p>
          </p:txBody>
        </p:sp>
      </p:grp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4800600" y="1600200"/>
            <a:ext cx="990600" cy="7620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867400" y="1628775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r-TR" sz="3200">
                <a:solidFill>
                  <a:srgbClr val="FFFFFF"/>
                </a:solidFill>
                <a:latin typeface="Verdana" pitchFamily="34" charset="0"/>
              </a:rPr>
              <a:t>g  (gram)   </a:t>
            </a: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6096000" y="3429000"/>
            <a:ext cx="1219200" cy="53340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9900"/>
          </a:solidFill>
          <a:ln w="762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391400" y="32766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r-TR" sz="3200" b="1">
                <a:solidFill>
                  <a:srgbClr val="FFFFFF"/>
                </a:solidFill>
                <a:latin typeface="Verdana" pitchFamily="34" charset="0"/>
              </a:rPr>
              <a:t>cm</a:t>
            </a:r>
            <a:r>
              <a:rPr lang="tr-TR" sz="3200" b="1" baseline="30000">
                <a:solidFill>
                  <a:srgbClr val="FFFFFF"/>
                </a:solidFill>
                <a:latin typeface="Verdana" pitchFamily="34" charset="0"/>
              </a:rPr>
              <a:t>3</a:t>
            </a:r>
            <a:r>
              <a:rPr lang="tr-TR" sz="3200" b="1">
                <a:solidFill>
                  <a:srgbClr val="FFFFFF"/>
                </a:solidFill>
                <a:latin typeface="Verdana" pitchFamily="34" charset="0"/>
              </a:rPr>
              <a:t>  </a:t>
            </a:r>
            <a:endParaRPr lang="tr-TR" sz="32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2051050" y="3141663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66FFFF"/>
          </a:solidFill>
          <a:ln w="76200">
            <a:solidFill>
              <a:srgbClr val="66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4925" y="2852738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r-TR" sz="3200" b="1">
                <a:solidFill>
                  <a:srgbClr val="FFFFFF"/>
                </a:solidFill>
                <a:latin typeface="Verdana" pitchFamily="34" charset="0"/>
              </a:rPr>
              <a:t>g /</a:t>
            </a:r>
            <a:r>
              <a:rPr lang="tr-TR" sz="4000" b="1">
                <a:solidFill>
                  <a:srgbClr val="FFFFFF"/>
                </a:solidFill>
                <a:latin typeface="Verdana" pitchFamily="34" charset="0"/>
              </a:rPr>
              <a:t> </a:t>
            </a:r>
            <a:r>
              <a:rPr lang="tr-TR" sz="3200" b="1">
                <a:solidFill>
                  <a:srgbClr val="FFFFFF"/>
                </a:solidFill>
                <a:latin typeface="Verdana" pitchFamily="34" charset="0"/>
              </a:rPr>
              <a:t>cm</a:t>
            </a:r>
            <a:r>
              <a:rPr lang="tr-TR" sz="3200" b="1" baseline="30000">
                <a:solidFill>
                  <a:srgbClr val="FFFFFF"/>
                </a:solidFill>
                <a:latin typeface="Verdana" pitchFamily="34" charset="0"/>
              </a:rPr>
              <a:t>3</a:t>
            </a:r>
            <a:endParaRPr lang="tr-TR" sz="3600" b="1" baseline="300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304800" y="48006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         </a:t>
            </a:r>
            <a:r>
              <a:rPr lang="tr-TR" sz="2400" b="1">
                <a:solidFill>
                  <a:srgbClr val="000000"/>
                </a:solidFill>
                <a:latin typeface="Verdana" pitchFamily="34" charset="0"/>
              </a:rPr>
              <a:t>Özkütle, bir maddenin 1</a:t>
            </a:r>
            <a:r>
              <a:rPr lang="tr-TR" sz="240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tr-TR" sz="2400" b="1">
                <a:solidFill>
                  <a:srgbClr val="000000"/>
                </a:solidFill>
                <a:latin typeface="Verdana" pitchFamily="34" charset="0"/>
              </a:rPr>
              <a:t>cm</a:t>
            </a:r>
            <a:r>
              <a:rPr lang="tr-TR" sz="2400" b="1" baseline="30000">
                <a:solidFill>
                  <a:srgbClr val="000000"/>
                </a:solidFill>
                <a:latin typeface="Verdana" pitchFamily="34" charset="0"/>
              </a:rPr>
              <a:t>3 </a:t>
            </a:r>
            <a:r>
              <a:rPr lang="tr-TR" sz="2400" b="1">
                <a:solidFill>
                  <a:srgbClr val="000000"/>
                </a:solidFill>
                <a:latin typeface="Verdana" pitchFamily="34" charset="0"/>
              </a:rPr>
              <a:t>ünün kütlesi olarak tanımlanır.</a:t>
            </a:r>
            <a:r>
              <a:rPr lang="tr-TR" sz="2400">
                <a:solidFill>
                  <a:srgbClr val="000000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609600" y="1447800"/>
            <a:ext cx="78486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32933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3" grpId="0" animBg="1"/>
      <p:bldP spid="46084" grpId="0"/>
      <p:bldP spid="46090" grpId="0" animBg="1"/>
      <p:bldP spid="46091" grpId="0"/>
      <p:bldP spid="46092" grpId="0" animBg="1"/>
      <p:bldP spid="46093" grpId="0"/>
      <p:bldP spid="46094" grpId="0" animBg="1"/>
      <p:bldP spid="46095" grpId="0"/>
      <p:bldP spid="460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tr-TR" sz="3600">
                <a:solidFill>
                  <a:srgbClr val="FF0000"/>
                </a:solidFill>
                <a:latin typeface="Verdana" pitchFamily="34" charset="0"/>
              </a:rPr>
              <a:t>Kütle-Hacim Grafiğinin Çizilmesi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4140200" y="1628775"/>
            <a:ext cx="0" cy="360045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4140200" y="5229225"/>
            <a:ext cx="3744913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48160" name="Group 32"/>
          <p:cNvGrpSpPr>
            <a:grpSpLocks/>
          </p:cNvGrpSpPr>
          <p:nvPr/>
        </p:nvGrpSpPr>
        <p:grpSpPr bwMode="auto">
          <a:xfrm>
            <a:off x="4787900" y="5084763"/>
            <a:ext cx="2447925" cy="360362"/>
            <a:chOff x="3016" y="3203"/>
            <a:chExt cx="1542" cy="227"/>
          </a:xfrm>
        </p:grpSpPr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3016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>
              <a:off x="3424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37" name="Line 9"/>
            <p:cNvSpPr>
              <a:spLocks noChangeShapeType="1"/>
            </p:cNvSpPr>
            <p:nvPr/>
          </p:nvSpPr>
          <p:spPr bwMode="auto">
            <a:xfrm>
              <a:off x="4195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3833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4558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8161" name="Group 33"/>
          <p:cNvGrpSpPr>
            <a:grpSpLocks/>
          </p:cNvGrpSpPr>
          <p:nvPr/>
        </p:nvGrpSpPr>
        <p:grpSpPr bwMode="auto">
          <a:xfrm>
            <a:off x="3851275" y="2349500"/>
            <a:ext cx="503238" cy="2303463"/>
            <a:chOff x="2426" y="1480"/>
            <a:chExt cx="317" cy="1451"/>
          </a:xfrm>
        </p:grpSpPr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2426" y="2931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>
              <a:off x="2426" y="2568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>
              <a:off x="2426" y="2205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>
              <a:off x="2426" y="1842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>
              <a:off x="2426" y="1480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8150" name="Group 22"/>
          <p:cNvGrpSpPr>
            <a:grpSpLocks/>
          </p:cNvGrpSpPr>
          <p:nvPr/>
        </p:nvGrpSpPr>
        <p:grpSpPr bwMode="auto">
          <a:xfrm>
            <a:off x="4787900" y="2205038"/>
            <a:ext cx="2447925" cy="3024187"/>
            <a:chOff x="3016" y="1389"/>
            <a:chExt cx="1542" cy="1905"/>
          </a:xfrm>
        </p:grpSpPr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 flipV="1">
              <a:off x="3016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 flipV="1">
              <a:off x="3424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 flipV="1">
              <a:off x="4195" y="1434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 flipV="1">
              <a:off x="3833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 flipV="1">
              <a:off x="4558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8159" name="Group 31"/>
          <p:cNvGrpSpPr>
            <a:grpSpLocks/>
          </p:cNvGrpSpPr>
          <p:nvPr/>
        </p:nvGrpSpPr>
        <p:grpSpPr bwMode="auto">
          <a:xfrm>
            <a:off x="4211638" y="2349500"/>
            <a:ext cx="3024187" cy="2303463"/>
            <a:chOff x="2653" y="1480"/>
            <a:chExt cx="1905" cy="1451"/>
          </a:xfrm>
        </p:grpSpPr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2653" y="293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>
              <a:off x="2653" y="2205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2653" y="2568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2653" y="1480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>
              <a:off x="2653" y="1842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48214" name="Group 8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2674938" cy="3197226"/>
        </p:xfrm>
        <a:graphic>
          <a:graphicData uri="http://schemas.openxmlformats.org/drawingml/2006/table">
            <a:tbl>
              <a:tblPr/>
              <a:tblGrid>
                <a:gridCol w="89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8209" name="Text Box 81"/>
          <p:cNvSpPr txBox="1">
            <a:spLocks noChangeArrowheads="1"/>
          </p:cNvSpPr>
          <p:nvPr/>
        </p:nvSpPr>
        <p:spPr bwMode="auto">
          <a:xfrm>
            <a:off x="2484438" y="2549525"/>
            <a:ext cx="7191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800">
                <a:solidFill>
                  <a:srgbClr val="99FF33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8210" name="Text Box 82"/>
          <p:cNvSpPr txBox="1">
            <a:spLocks noChangeArrowheads="1"/>
          </p:cNvSpPr>
          <p:nvPr/>
        </p:nvSpPr>
        <p:spPr bwMode="auto">
          <a:xfrm>
            <a:off x="1620838" y="3284538"/>
            <a:ext cx="719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800">
                <a:solidFill>
                  <a:srgbClr val="FF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8211" name="Text Box 83"/>
          <p:cNvSpPr txBox="1">
            <a:spLocks noChangeArrowheads="1"/>
          </p:cNvSpPr>
          <p:nvPr/>
        </p:nvSpPr>
        <p:spPr bwMode="auto">
          <a:xfrm>
            <a:off x="2484438" y="3284538"/>
            <a:ext cx="719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800">
                <a:solidFill>
                  <a:srgbClr val="99FF33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8212" name="Text Box 84"/>
          <p:cNvSpPr txBox="1">
            <a:spLocks noChangeArrowheads="1"/>
          </p:cNvSpPr>
          <p:nvPr/>
        </p:nvSpPr>
        <p:spPr bwMode="auto">
          <a:xfrm>
            <a:off x="612775" y="4133850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800">
                <a:solidFill>
                  <a:srgbClr val="FF0000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48213" name="Text Box 85"/>
          <p:cNvSpPr txBox="1">
            <a:spLocks noChangeArrowheads="1"/>
          </p:cNvSpPr>
          <p:nvPr/>
        </p:nvSpPr>
        <p:spPr bwMode="auto">
          <a:xfrm>
            <a:off x="2413000" y="4133850"/>
            <a:ext cx="7191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800">
                <a:solidFill>
                  <a:srgbClr val="99FF33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8215" name="Text Box 87"/>
          <p:cNvSpPr txBox="1">
            <a:spLocks noChangeArrowheads="1"/>
          </p:cNvSpPr>
          <p:nvPr/>
        </p:nvSpPr>
        <p:spPr bwMode="auto">
          <a:xfrm>
            <a:off x="4572000" y="5445125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1    2    3    4    5</a:t>
            </a:r>
          </a:p>
        </p:txBody>
      </p:sp>
      <p:sp>
        <p:nvSpPr>
          <p:cNvPr id="48216" name="Text Box 88"/>
          <p:cNvSpPr txBox="1">
            <a:spLocks noChangeArrowheads="1"/>
          </p:cNvSpPr>
          <p:nvPr/>
        </p:nvSpPr>
        <p:spPr bwMode="auto">
          <a:xfrm>
            <a:off x="3492500" y="2133600"/>
            <a:ext cx="863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10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8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6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48217" name="Line 89"/>
          <p:cNvSpPr>
            <a:spLocks noChangeShapeType="1"/>
          </p:cNvSpPr>
          <p:nvPr/>
        </p:nvSpPr>
        <p:spPr bwMode="auto">
          <a:xfrm flipV="1">
            <a:off x="4211638" y="2133600"/>
            <a:ext cx="3313112" cy="3024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8218" name="Text Box 90"/>
          <p:cNvSpPr txBox="1">
            <a:spLocks noChangeArrowheads="1"/>
          </p:cNvSpPr>
          <p:nvPr/>
        </p:nvSpPr>
        <p:spPr bwMode="auto">
          <a:xfrm>
            <a:off x="7667625" y="52292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V (cm3)</a:t>
            </a:r>
          </a:p>
        </p:txBody>
      </p:sp>
      <p:sp>
        <p:nvSpPr>
          <p:cNvPr id="48219" name="Text Box 91"/>
          <p:cNvSpPr txBox="1">
            <a:spLocks noChangeArrowheads="1"/>
          </p:cNvSpPr>
          <p:nvPr/>
        </p:nvSpPr>
        <p:spPr bwMode="auto">
          <a:xfrm>
            <a:off x="4140200" y="1412875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m (g)</a:t>
            </a:r>
          </a:p>
        </p:txBody>
      </p:sp>
    </p:spTree>
    <p:extLst>
      <p:ext uri="{BB962C8B-B14F-4D97-AF65-F5344CB8AC3E}">
        <p14:creationId xmlns:p14="http://schemas.microsoft.com/office/powerpoint/2010/main" val="42595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4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4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animBg="1"/>
      <p:bldP spid="48134" grpId="0" animBg="1"/>
      <p:bldP spid="48209" grpId="0"/>
      <p:bldP spid="48210" grpId="0"/>
      <p:bldP spid="48211" grpId="0"/>
      <p:bldP spid="48212" grpId="0"/>
      <p:bldP spid="48213" grpId="0"/>
      <p:bldP spid="48215" grpId="0"/>
      <p:bldP spid="48216" grpId="0"/>
      <p:bldP spid="48217" grpId="0" animBg="1"/>
      <p:bldP spid="48218" grpId="0"/>
      <p:bldP spid="48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tr-TR" sz="3600">
                <a:solidFill>
                  <a:srgbClr val="99FF33"/>
                </a:solidFill>
                <a:latin typeface="Verdana" pitchFamily="34" charset="0"/>
              </a:rPr>
              <a:t>Kütle-Özkütle Grafiğinin Çizilmesi</a:t>
            </a:r>
          </a:p>
        </p:txBody>
      </p:sp>
      <p:graphicFrame>
        <p:nvGraphicFramePr>
          <p:cNvPr id="50214" name="Group 38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2098675" cy="3341688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   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215" name="Line 39"/>
          <p:cNvSpPr>
            <a:spLocks noChangeShapeType="1"/>
          </p:cNvSpPr>
          <p:nvPr/>
        </p:nvSpPr>
        <p:spPr bwMode="auto">
          <a:xfrm>
            <a:off x="4140200" y="4652963"/>
            <a:ext cx="3744913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50216" name="Group 40"/>
          <p:cNvGrpSpPr>
            <a:grpSpLocks/>
          </p:cNvGrpSpPr>
          <p:nvPr/>
        </p:nvGrpSpPr>
        <p:grpSpPr bwMode="auto">
          <a:xfrm>
            <a:off x="4787900" y="4508500"/>
            <a:ext cx="2447925" cy="360363"/>
            <a:chOff x="3016" y="3203"/>
            <a:chExt cx="1542" cy="227"/>
          </a:xfrm>
        </p:grpSpPr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>
              <a:off x="3016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>
              <a:off x="3424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>
              <a:off x="4195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>
              <a:off x="3833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21" name="Line 45"/>
            <p:cNvSpPr>
              <a:spLocks noChangeShapeType="1"/>
            </p:cNvSpPr>
            <p:nvPr/>
          </p:nvSpPr>
          <p:spPr bwMode="auto">
            <a:xfrm>
              <a:off x="4558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50222" name="Line 46"/>
          <p:cNvSpPr>
            <a:spLocks noChangeShapeType="1"/>
          </p:cNvSpPr>
          <p:nvPr/>
        </p:nvSpPr>
        <p:spPr bwMode="auto">
          <a:xfrm flipV="1">
            <a:off x="4140200" y="1052513"/>
            <a:ext cx="0" cy="360045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50223" name="Group 47"/>
          <p:cNvGrpSpPr>
            <a:grpSpLocks/>
          </p:cNvGrpSpPr>
          <p:nvPr/>
        </p:nvGrpSpPr>
        <p:grpSpPr bwMode="auto">
          <a:xfrm>
            <a:off x="3851275" y="1846263"/>
            <a:ext cx="503238" cy="2303462"/>
            <a:chOff x="2426" y="1480"/>
            <a:chExt cx="317" cy="1451"/>
          </a:xfrm>
        </p:grpSpPr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2426" y="2931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>
              <a:off x="2426" y="2568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>
              <a:off x="2426" y="2205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27" name="Line 51"/>
            <p:cNvSpPr>
              <a:spLocks noChangeShapeType="1"/>
            </p:cNvSpPr>
            <p:nvPr/>
          </p:nvSpPr>
          <p:spPr bwMode="auto">
            <a:xfrm>
              <a:off x="2426" y="1842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28" name="Line 52"/>
            <p:cNvSpPr>
              <a:spLocks noChangeShapeType="1"/>
            </p:cNvSpPr>
            <p:nvPr/>
          </p:nvSpPr>
          <p:spPr bwMode="auto">
            <a:xfrm>
              <a:off x="2426" y="1480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0229" name="Group 53"/>
          <p:cNvGrpSpPr>
            <a:grpSpLocks/>
          </p:cNvGrpSpPr>
          <p:nvPr/>
        </p:nvGrpSpPr>
        <p:grpSpPr bwMode="auto">
          <a:xfrm>
            <a:off x="4211638" y="1846263"/>
            <a:ext cx="3024187" cy="2303462"/>
            <a:chOff x="2653" y="1480"/>
            <a:chExt cx="1905" cy="1451"/>
          </a:xfrm>
        </p:grpSpPr>
        <p:sp>
          <p:nvSpPr>
            <p:cNvPr id="50230" name="Line 54"/>
            <p:cNvSpPr>
              <a:spLocks noChangeShapeType="1"/>
            </p:cNvSpPr>
            <p:nvPr/>
          </p:nvSpPr>
          <p:spPr bwMode="auto">
            <a:xfrm>
              <a:off x="2653" y="293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1" name="Line 55"/>
            <p:cNvSpPr>
              <a:spLocks noChangeShapeType="1"/>
            </p:cNvSpPr>
            <p:nvPr/>
          </p:nvSpPr>
          <p:spPr bwMode="auto">
            <a:xfrm>
              <a:off x="2653" y="2205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2" name="Line 56"/>
            <p:cNvSpPr>
              <a:spLocks noChangeShapeType="1"/>
            </p:cNvSpPr>
            <p:nvPr/>
          </p:nvSpPr>
          <p:spPr bwMode="auto">
            <a:xfrm>
              <a:off x="2653" y="2568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3" name="Line 57"/>
            <p:cNvSpPr>
              <a:spLocks noChangeShapeType="1"/>
            </p:cNvSpPr>
            <p:nvPr/>
          </p:nvSpPr>
          <p:spPr bwMode="auto">
            <a:xfrm>
              <a:off x="2653" y="1480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4" name="Line 58"/>
            <p:cNvSpPr>
              <a:spLocks noChangeShapeType="1"/>
            </p:cNvSpPr>
            <p:nvPr/>
          </p:nvSpPr>
          <p:spPr bwMode="auto">
            <a:xfrm>
              <a:off x="2653" y="1842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0235" name="Group 59"/>
          <p:cNvGrpSpPr>
            <a:grpSpLocks/>
          </p:cNvGrpSpPr>
          <p:nvPr/>
        </p:nvGrpSpPr>
        <p:grpSpPr bwMode="auto">
          <a:xfrm>
            <a:off x="4787900" y="1700213"/>
            <a:ext cx="2447925" cy="3024187"/>
            <a:chOff x="3016" y="1389"/>
            <a:chExt cx="1542" cy="1905"/>
          </a:xfrm>
        </p:grpSpPr>
        <p:sp>
          <p:nvSpPr>
            <p:cNvPr id="50236" name="Line 60"/>
            <p:cNvSpPr>
              <a:spLocks noChangeShapeType="1"/>
            </p:cNvSpPr>
            <p:nvPr/>
          </p:nvSpPr>
          <p:spPr bwMode="auto">
            <a:xfrm flipV="1">
              <a:off x="3016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7" name="Line 61"/>
            <p:cNvSpPr>
              <a:spLocks noChangeShapeType="1"/>
            </p:cNvSpPr>
            <p:nvPr/>
          </p:nvSpPr>
          <p:spPr bwMode="auto">
            <a:xfrm flipV="1">
              <a:off x="3424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8" name="Line 62"/>
            <p:cNvSpPr>
              <a:spLocks noChangeShapeType="1"/>
            </p:cNvSpPr>
            <p:nvPr/>
          </p:nvSpPr>
          <p:spPr bwMode="auto">
            <a:xfrm flipV="1">
              <a:off x="4195" y="1434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 flipV="1">
              <a:off x="3833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 flipV="1">
              <a:off x="4558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50241" name="Text Box 65"/>
          <p:cNvSpPr txBox="1">
            <a:spLocks noChangeArrowheads="1"/>
          </p:cNvSpPr>
          <p:nvPr/>
        </p:nvSpPr>
        <p:spPr bwMode="auto">
          <a:xfrm>
            <a:off x="4572000" y="4868863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2    4    6   8    10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3492500" y="1700213"/>
            <a:ext cx="863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50243" name="Text Box 67"/>
          <p:cNvSpPr txBox="1">
            <a:spLocks noChangeArrowheads="1"/>
          </p:cNvSpPr>
          <p:nvPr/>
        </p:nvSpPr>
        <p:spPr bwMode="auto">
          <a:xfrm>
            <a:off x="7597775" y="4652963"/>
            <a:ext cx="1546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m (g)</a:t>
            </a:r>
          </a:p>
        </p:txBody>
      </p:sp>
      <p:sp>
        <p:nvSpPr>
          <p:cNvPr id="50244" name="Text Box 68"/>
          <p:cNvSpPr txBox="1">
            <a:spLocks noChangeArrowheads="1"/>
          </p:cNvSpPr>
          <p:nvPr/>
        </p:nvSpPr>
        <p:spPr bwMode="auto">
          <a:xfrm>
            <a:off x="4140200" y="1052513"/>
            <a:ext cx="208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d (g/ cm3)  </a:t>
            </a:r>
          </a:p>
        </p:txBody>
      </p:sp>
      <p:sp>
        <p:nvSpPr>
          <p:cNvPr id="50245" name="Line 69"/>
          <p:cNvSpPr>
            <a:spLocks noChangeShapeType="1"/>
          </p:cNvSpPr>
          <p:nvPr/>
        </p:nvSpPr>
        <p:spPr bwMode="auto">
          <a:xfrm>
            <a:off x="4211638" y="3573463"/>
            <a:ext cx="36718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1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0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215" grpId="0" animBg="1"/>
      <p:bldP spid="50222" grpId="0" animBg="1"/>
      <p:bldP spid="50241" grpId="0"/>
      <p:bldP spid="50242" grpId="0"/>
      <p:bldP spid="50243" grpId="0"/>
      <p:bldP spid="50244" grpId="0"/>
      <p:bldP spid="5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  <a:noFill/>
          <a:ln/>
        </p:spPr>
        <p:txBody>
          <a:bodyPr/>
          <a:lstStyle/>
          <a:p>
            <a:r>
              <a:rPr lang="tr-TR" sz="3600">
                <a:solidFill>
                  <a:srgbClr val="99FF33"/>
                </a:solidFill>
                <a:latin typeface="Verdana" pitchFamily="34" charset="0"/>
              </a:rPr>
              <a:t>Hacim-Özkütle Grafiğinin Çizilmesi</a:t>
            </a:r>
          </a:p>
        </p:txBody>
      </p:sp>
      <p:graphicFrame>
        <p:nvGraphicFramePr>
          <p:cNvPr id="52227" name="Group 3"/>
          <p:cNvGraphicFramePr>
            <a:graphicFrameLocks noGrp="1"/>
          </p:cNvGraphicFramePr>
          <p:nvPr>
            <p:ph idx="1"/>
          </p:nvPr>
        </p:nvGraphicFramePr>
        <p:xfrm>
          <a:off x="468313" y="1341438"/>
          <a:ext cx="2098675" cy="3341688"/>
        </p:xfrm>
        <a:graphic>
          <a:graphicData uri="http://schemas.openxmlformats.org/drawingml/2006/table">
            <a:tbl>
              <a:tblPr/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244" name="Line 20"/>
          <p:cNvSpPr>
            <a:spLocks noChangeShapeType="1"/>
          </p:cNvSpPr>
          <p:nvPr/>
        </p:nvSpPr>
        <p:spPr bwMode="auto">
          <a:xfrm>
            <a:off x="4140200" y="4652963"/>
            <a:ext cx="3744913" cy="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52245" name="Group 21"/>
          <p:cNvGrpSpPr>
            <a:grpSpLocks/>
          </p:cNvGrpSpPr>
          <p:nvPr/>
        </p:nvGrpSpPr>
        <p:grpSpPr bwMode="auto">
          <a:xfrm>
            <a:off x="4787900" y="4508500"/>
            <a:ext cx="2447925" cy="360363"/>
            <a:chOff x="3016" y="3203"/>
            <a:chExt cx="1542" cy="227"/>
          </a:xfrm>
        </p:grpSpPr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>
              <a:off x="3016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>
              <a:off x="3424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4195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auto">
            <a:xfrm>
              <a:off x="3833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>
              <a:off x="4558" y="3203"/>
              <a:ext cx="0" cy="22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52251" name="Line 27"/>
          <p:cNvSpPr>
            <a:spLocks noChangeShapeType="1"/>
          </p:cNvSpPr>
          <p:nvPr/>
        </p:nvSpPr>
        <p:spPr bwMode="auto">
          <a:xfrm flipV="1">
            <a:off x="4140200" y="1052513"/>
            <a:ext cx="0" cy="3600450"/>
          </a:xfrm>
          <a:prstGeom prst="line">
            <a:avLst/>
          </a:prstGeom>
          <a:noFill/>
          <a:ln w="57150">
            <a:solidFill>
              <a:srgbClr val="FF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  <p:grpSp>
        <p:nvGrpSpPr>
          <p:cNvPr id="52252" name="Group 28"/>
          <p:cNvGrpSpPr>
            <a:grpSpLocks/>
          </p:cNvGrpSpPr>
          <p:nvPr/>
        </p:nvGrpSpPr>
        <p:grpSpPr bwMode="auto">
          <a:xfrm>
            <a:off x="3851275" y="1846263"/>
            <a:ext cx="503238" cy="2303462"/>
            <a:chOff x="2426" y="1480"/>
            <a:chExt cx="317" cy="1451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2426" y="2931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>
              <a:off x="2426" y="2568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>
              <a:off x="2426" y="2205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2426" y="1842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>
              <a:off x="2426" y="1480"/>
              <a:ext cx="3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2258" name="Group 34"/>
          <p:cNvGrpSpPr>
            <a:grpSpLocks/>
          </p:cNvGrpSpPr>
          <p:nvPr/>
        </p:nvGrpSpPr>
        <p:grpSpPr bwMode="auto">
          <a:xfrm>
            <a:off x="4211638" y="1846263"/>
            <a:ext cx="3024187" cy="2303462"/>
            <a:chOff x="2653" y="1480"/>
            <a:chExt cx="1905" cy="1451"/>
          </a:xfrm>
        </p:grpSpPr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>
              <a:off x="2653" y="2931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0" name="Line 36"/>
            <p:cNvSpPr>
              <a:spLocks noChangeShapeType="1"/>
            </p:cNvSpPr>
            <p:nvPr/>
          </p:nvSpPr>
          <p:spPr bwMode="auto">
            <a:xfrm>
              <a:off x="2653" y="2205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>
              <a:off x="2653" y="2568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>
              <a:off x="2653" y="1480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>
              <a:off x="2653" y="1842"/>
              <a:ext cx="19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2264" name="Group 40"/>
          <p:cNvGrpSpPr>
            <a:grpSpLocks/>
          </p:cNvGrpSpPr>
          <p:nvPr/>
        </p:nvGrpSpPr>
        <p:grpSpPr bwMode="auto">
          <a:xfrm>
            <a:off x="4787900" y="1700213"/>
            <a:ext cx="2447925" cy="3024187"/>
            <a:chOff x="3016" y="1389"/>
            <a:chExt cx="1542" cy="1905"/>
          </a:xfrm>
        </p:grpSpPr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 flipV="1">
              <a:off x="3016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6" name="Line 42"/>
            <p:cNvSpPr>
              <a:spLocks noChangeShapeType="1"/>
            </p:cNvSpPr>
            <p:nvPr/>
          </p:nvSpPr>
          <p:spPr bwMode="auto">
            <a:xfrm flipV="1">
              <a:off x="3424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 flipV="1">
              <a:off x="4195" y="1434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 flipV="1">
              <a:off x="3833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 flipV="1">
              <a:off x="4558" y="1389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52270" name="Text Box 46"/>
          <p:cNvSpPr txBox="1">
            <a:spLocks noChangeArrowheads="1"/>
          </p:cNvSpPr>
          <p:nvPr/>
        </p:nvSpPr>
        <p:spPr bwMode="auto">
          <a:xfrm>
            <a:off x="4572000" y="4868863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1    2    3   4    5</a:t>
            </a:r>
          </a:p>
        </p:txBody>
      </p: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3492500" y="1700213"/>
            <a:ext cx="8636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5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4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3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2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52272" name="Text Box 48"/>
          <p:cNvSpPr txBox="1">
            <a:spLocks noChangeArrowheads="1"/>
          </p:cNvSpPr>
          <p:nvPr/>
        </p:nvSpPr>
        <p:spPr bwMode="auto">
          <a:xfrm>
            <a:off x="7451725" y="4652963"/>
            <a:ext cx="169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V (cm3)</a:t>
            </a:r>
          </a:p>
        </p:txBody>
      </p:sp>
      <p:sp>
        <p:nvSpPr>
          <p:cNvPr id="52273" name="Text Box 49"/>
          <p:cNvSpPr txBox="1">
            <a:spLocks noChangeArrowheads="1"/>
          </p:cNvSpPr>
          <p:nvPr/>
        </p:nvSpPr>
        <p:spPr bwMode="auto">
          <a:xfrm>
            <a:off x="4140200" y="1052513"/>
            <a:ext cx="208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sz="2400" b="1">
                <a:solidFill>
                  <a:srgbClr val="FFFFFF"/>
                </a:solidFill>
                <a:latin typeface="Verdana" pitchFamily="34" charset="0"/>
              </a:rPr>
              <a:t>d (g/ cm3)  </a:t>
            </a:r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4211638" y="3573463"/>
            <a:ext cx="36718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69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22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22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2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44" grpId="0" animBg="1"/>
      <p:bldP spid="52251" grpId="0" animBg="1"/>
      <p:bldP spid="52270" grpId="0"/>
      <p:bldP spid="52271" grpId="0"/>
      <p:bldP spid="52272" grpId="0"/>
      <p:bldP spid="52273" grpId="0"/>
      <p:bldP spid="5227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yu devre kartı tasarım şablonu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oyu devre kartı tasarım şablon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yu devre kartı tasarım şablonu 1">
        <a:dk1>
          <a:srgbClr val="FED1B2"/>
        </a:dk1>
        <a:lt1>
          <a:srgbClr val="FFE2D3"/>
        </a:lt1>
        <a:dk2>
          <a:srgbClr val="FFBD99"/>
        </a:dk2>
        <a:lt2>
          <a:srgbClr val="808080"/>
        </a:lt2>
        <a:accent1>
          <a:srgbClr val="C76F57"/>
        </a:accent1>
        <a:accent2>
          <a:srgbClr val="FF9966"/>
        </a:accent2>
        <a:accent3>
          <a:srgbClr val="FFEEE6"/>
        </a:accent3>
        <a:accent4>
          <a:srgbClr val="D9B297"/>
        </a:accent4>
        <a:accent5>
          <a:srgbClr val="E0BBB4"/>
        </a:accent5>
        <a:accent6>
          <a:srgbClr val="E78A5C"/>
        </a:accent6>
        <a:hlink>
          <a:srgbClr val="6633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yu devre kartı tasarım şablonu 2">
        <a:dk1>
          <a:srgbClr val="FFB199"/>
        </a:dk1>
        <a:lt1>
          <a:srgbClr val="FFEFDF"/>
        </a:lt1>
        <a:dk2>
          <a:srgbClr val="FFCC99"/>
        </a:dk2>
        <a:lt2>
          <a:srgbClr val="969696"/>
        </a:lt2>
        <a:accent1>
          <a:srgbClr val="C9672B"/>
        </a:accent1>
        <a:accent2>
          <a:srgbClr val="FF9966"/>
        </a:accent2>
        <a:accent3>
          <a:srgbClr val="FFF6EC"/>
        </a:accent3>
        <a:accent4>
          <a:srgbClr val="DA9782"/>
        </a:accent4>
        <a:accent5>
          <a:srgbClr val="E1B8AC"/>
        </a:accent5>
        <a:accent6>
          <a:srgbClr val="E78A5C"/>
        </a:accent6>
        <a:hlink>
          <a:srgbClr val="FFCC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yu devre kartı tasarım şablonu 3">
        <a:dk1>
          <a:srgbClr val="C0816A"/>
        </a:dk1>
        <a:lt1>
          <a:srgbClr val="FFECCD"/>
        </a:lt1>
        <a:dk2>
          <a:srgbClr val="FFA979"/>
        </a:dk2>
        <a:lt2>
          <a:srgbClr val="808080"/>
        </a:lt2>
        <a:accent1>
          <a:srgbClr val="FFCC99"/>
        </a:accent1>
        <a:accent2>
          <a:srgbClr val="990000"/>
        </a:accent2>
        <a:accent3>
          <a:srgbClr val="FFF4E3"/>
        </a:accent3>
        <a:accent4>
          <a:srgbClr val="A46D59"/>
        </a:accent4>
        <a:accent5>
          <a:srgbClr val="FFE2CA"/>
        </a:accent5>
        <a:accent6>
          <a:srgbClr val="8A00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yu devre kartı tasarım şablonu 4">
        <a:dk1>
          <a:srgbClr val="E28658"/>
        </a:dk1>
        <a:lt1>
          <a:srgbClr val="FFFFD9"/>
        </a:lt1>
        <a:dk2>
          <a:srgbClr val="FEBE9A"/>
        </a:dk2>
        <a:lt2>
          <a:srgbClr val="777777"/>
        </a:lt2>
        <a:accent1>
          <a:srgbClr val="FFFFF7"/>
        </a:accent1>
        <a:accent2>
          <a:srgbClr val="969696"/>
        </a:accent2>
        <a:accent3>
          <a:srgbClr val="FFFFE9"/>
        </a:accent3>
        <a:accent4>
          <a:srgbClr val="C1724A"/>
        </a:accent4>
        <a:accent5>
          <a:srgbClr val="FFFFFA"/>
        </a:accent5>
        <a:accent6>
          <a:srgbClr val="878787"/>
        </a:accent6>
        <a:hlink>
          <a:srgbClr val="FF505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yu devre kartı tasarım şablonu 5">
        <a:dk1>
          <a:srgbClr val="333333"/>
        </a:dk1>
        <a:lt1>
          <a:srgbClr val="FFFFFF"/>
        </a:lt1>
        <a:dk2>
          <a:srgbClr val="F8F8F8"/>
        </a:dk2>
        <a:lt2>
          <a:srgbClr val="EAEAEA"/>
        </a:lt2>
        <a:accent1>
          <a:srgbClr val="C0C0C0"/>
        </a:accent1>
        <a:accent2>
          <a:srgbClr val="808080"/>
        </a:accent2>
        <a:accent3>
          <a:srgbClr val="FBFBFB"/>
        </a:accent3>
        <a:accent4>
          <a:srgbClr val="DADADA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yu devre kartı tasarım şablonu 6">
        <a:dk1>
          <a:srgbClr val="005A58"/>
        </a:dk1>
        <a:lt1>
          <a:srgbClr val="FFEDDB"/>
        </a:lt1>
        <a:dk2>
          <a:srgbClr val="D7DCC8"/>
        </a:dk2>
        <a:lt2>
          <a:srgbClr val="FFB699"/>
        </a:lt2>
        <a:accent1>
          <a:srgbClr val="E8602A"/>
        </a:accent1>
        <a:accent2>
          <a:srgbClr val="B08962"/>
        </a:accent2>
        <a:accent3>
          <a:srgbClr val="E8EBE0"/>
        </a:accent3>
        <a:accent4>
          <a:srgbClr val="DACABB"/>
        </a:accent4>
        <a:accent5>
          <a:srgbClr val="F2B6AC"/>
        </a:accent5>
        <a:accent6>
          <a:srgbClr val="9F7C58"/>
        </a:accent6>
        <a:hlink>
          <a:srgbClr val="80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yu devre kartı tasarım şablonu 7">
        <a:dk1>
          <a:srgbClr val="003366"/>
        </a:dk1>
        <a:lt1>
          <a:srgbClr val="FFDAD3"/>
        </a:lt1>
        <a:dk2>
          <a:srgbClr val="99CCFF"/>
        </a:dk2>
        <a:lt2>
          <a:srgbClr val="FBA993"/>
        </a:lt2>
        <a:accent1>
          <a:srgbClr val="990000"/>
        </a:accent1>
        <a:accent2>
          <a:srgbClr val="B05800"/>
        </a:accent2>
        <a:accent3>
          <a:srgbClr val="CAE2FF"/>
        </a:accent3>
        <a:accent4>
          <a:srgbClr val="DABAB4"/>
        </a:accent4>
        <a:accent5>
          <a:srgbClr val="CAAAAA"/>
        </a:accent5>
        <a:accent6>
          <a:srgbClr val="9F4F00"/>
        </a:accent6>
        <a:hlink>
          <a:srgbClr val="FF9966"/>
        </a:hlink>
        <a:folHlink>
          <a:srgbClr val="FFD9C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yu devre kartı tasarım şablonu 8">
        <a:dk1>
          <a:srgbClr val="336699"/>
        </a:dk1>
        <a:lt1>
          <a:srgbClr val="FFE0C1"/>
        </a:lt1>
        <a:dk2>
          <a:srgbClr val="C0C0C0"/>
        </a:dk2>
        <a:lt2>
          <a:srgbClr val="F2CFBC"/>
        </a:lt2>
        <a:accent1>
          <a:srgbClr val="CA4820"/>
        </a:accent1>
        <a:accent2>
          <a:srgbClr val="777777"/>
        </a:accent2>
        <a:accent3>
          <a:srgbClr val="DCDCDC"/>
        </a:accent3>
        <a:accent4>
          <a:srgbClr val="DABFA4"/>
        </a:accent4>
        <a:accent5>
          <a:srgbClr val="E1B1AB"/>
        </a:accent5>
        <a:accent6>
          <a:srgbClr val="6B6B6B"/>
        </a:accent6>
        <a:hlink>
          <a:srgbClr val="660033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yu devre kartı tasarım şablonu 9">
        <a:dk1>
          <a:srgbClr val="777777"/>
        </a:dk1>
        <a:lt1>
          <a:srgbClr val="EAEAEA"/>
        </a:lt1>
        <a:dk2>
          <a:srgbClr val="949787"/>
        </a:dk2>
        <a:lt2>
          <a:srgbClr val="EDC5AF"/>
        </a:lt2>
        <a:accent1>
          <a:srgbClr val="C27552"/>
        </a:accent1>
        <a:accent2>
          <a:srgbClr val="990000"/>
        </a:accent2>
        <a:accent3>
          <a:srgbClr val="C8C9C3"/>
        </a:accent3>
        <a:accent4>
          <a:srgbClr val="C8C8C8"/>
        </a:accent4>
        <a:accent5>
          <a:srgbClr val="DDBDB3"/>
        </a:accent5>
        <a:accent6>
          <a:srgbClr val="8A0000"/>
        </a:accent6>
        <a:hlink>
          <a:srgbClr val="FFA867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yu devre kartı tasarım şablonu 10">
        <a:dk1>
          <a:srgbClr val="F37F5B"/>
        </a:dk1>
        <a:lt1>
          <a:srgbClr val="D7B47B"/>
        </a:lt1>
        <a:dk2>
          <a:srgbClr val="EEB6A0"/>
        </a:dk2>
        <a:lt2>
          <a:srgbClr val="2D2015"/>
        </a:lt2>
        <a:accent1>
          <a:srgbClr val="FBDAC5"/>
        </a:accent1>
        <a:accent2>
          <a:srgbClr val="8F5F2F"/>
        </a:accent2>
        <a:accent3>
          <a:srgbClr val="E8D6BF"/>
        </a:accent3>
        <a:accent4>
          <a:srgbClr val="D06C4C"/>
        </a:accent4>
        <a:accent5>
          <a:srgbClr val="FDEADF"/>
        </a:accent5>
        <a:accent6>
          <a:srgbClr val="81552A"/>
        </a:accent6>
        <a:hlink>
          <a:srgbClr val="E24A06"/>
        </a:hlink>
        <a:folHlink>
          <a:srgbClr val="B38B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yu devre kartı tasarım şablonu 11">
        <a:dk1>
          <a:srgbClr val="5C1F00"/>
        </a:dk1>
        <a:lt1>
          <a:srgbClr val="FFDFB9"/>
        </a:lt1>
        <a:dk2>
          <a:srgbClr val="D80000"/>
        </a:dk2>
        <a:lt2>
          <a:srgbClr val="F5A27D"/>
        </a:lt2>
        <a:accent1>
          <a:srgbClr val="CC3300"/>
        </a:accent1>
        <a:accent2>
          <a:srgbClr val="BE7960"/>
        </a:accent2>
        <a:accent3>
          <a:srgbClr val="E9AAAA"/>
        </a:accent3>
        <a:accent4>
          <a:srgbClr val="DABE9E"/>
        </a:accent4>
        <a:accent5>
          <a:srgbClr val="E2ADAA"/>
        </a:accent5>
        <a:accent6>
          <a:srgbClr val="AC6D56"/>
        </a:accent6>
        <a:hlink>
          <a:srgbClr val="FFD5A7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yu devre kartı tasarım şablonu 12">
        <a:dk1>
          <a:srgbClr val="3E3E5C"/>
        </a:dk1>
        <a:lt1>
          <a:srgbClr val="FFCDA7"/>
        </a:lt1>
        <a:dk2>
          <a:srgbClr val="F6C282"/>
        </a:dk2>
        <a:lt2>
          <a:srgbClr val="FFCCAF"/>
        </a:lt2>
        <a:accent1>
          <a:srgbClr val="DD7555"/>
        </a:accent1>
        <a:accent2>
          <a:srgbClr val="FE6E02"/>
        </a:accent2>
        <a:accent3>
          <a:srgbClr val="FADDC1"/>
        </a:accent3>
        <a:accent4>
          <a:srgbClr val="DAAF8E"/>
        </a:accent4>
        <a:accent5>
          <a:srgbClr val="EBBDB4"/>
        </a:accent5>
        <a:accent6>
          <a:srgbClr val="E66302"/>
        </a:accent6>
        <a:hlink>
          <a:srgbClr val="F4C9AE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328</Words>
  <Application>Microsoft Office PowerPoint</Application>
  <PresentationFormat>Ekran Gösterisi (4:3)</PresentationFormat>
  <Paragraphs>131</Paragraphs>
  <Slides>9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Comic Sans MS</vt:lpstr>
      <vt:lpstr>Constantia</vt:lpstr>
      <vt:lpstr>Times New Roman</vt:lpstr>
      <vt:lpstr>Verdana</vt:lpstr>
      <vt:lpstr>Wingdings 2</vt:lpstr>
      <vt:lpstr>Akış</vt:lpstr>
      <vt:lpstr>Koyu devre kartı tasarım şablonu</vt:lpstr>
      <vt:lpstr>Mountain Top</vt:lpstr>
      <vt:lpstr>Bit Eşlem Resmi</vt:lpstr>
      <vt:lpstr>MADDENİN ÖZELLİKLERİ</vt:lpstr>
      <vt:lpstr>Maddenin Özellikleri</vt:lpstr>
      <vt:lpstr>PowerPoint Sunusu</vt:lpstr>
      <vt:lpstr>PowerPoint Sunusu</vt:lpstr>
      <vt:lpstr>PowerPoint Sunusu</vt:lpstr>
      <vt:lpstr>Kütle gram (m), Hacim (V) ve Özkütle arasındaki ilişki</vt:lpstr>
      <vt:lpstr>Kütle-Hacim Grafiğinin Çizilmesi</vt:lpstr>
      <vt:lpstr>Kütle-Özkütle Grafiğinin Çizilmesi</vt:lpstr>
      <vt:lpstr>Hacim-Özkütle Grafiğinin Çizilmesi</vt:lpstr>
    </vt:vector>
  </TitlesOfParts>
  <Company>EBF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MADDENİN ÖLÇÜLEBİLİR ÖZELLİKLERİ</dc:title>
  <dc:creator>Nimet Akben</dc:creator>
  <cp:lastModifiedBy>Windows Kullanıcısı</cp:lastModifiedBy>
  <cp:revision>13</cp:revision>
  <dcterms:created xsi:type="dcterms:W3CDTF">2013-02-11T12:34:54Z</dcterms:created>
  <dcterms:modified xsi:type="dcterms:W3CDTF">2018-05-16T16:24:41Z</dcterms:modified>
</cp:coreProperties>
</file>