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7" r:id="rId3"/>
  </p:sldMasterIdLst>
  <p:notesMasterIdLst>
    <p:notesMasterId r:id="rId13"/>
  </p:notesMasterIdLst>
  <p:sldIdLst>
    <p:sldId id="256" r:id="rId4"/>
    <p:sldId id="261" r:id="rId5"/>
    <p:sldId id="257" r:id="rId6"/>
    <p:sldId id="258" r:id="rId7"/>
    <p:sldId id="260" r:id="rId8"/>
    <p:sldId id="262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C1A0D7-356C-4DD4-ABD3-B21FC63A28EF}" type="datetimeFigureOut">
              <a:rPr lang="tr-TR" smtClean="0"/>
              <a:t>16.05.2018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04045F-FB0C-4AAA-A33C-C7FD9E54B0B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3711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04045F-FB0C-4AAA-A33C-C7FD9E54B0BC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18194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A0C93-6B55-4E75-8BEF-C5457C84D826}" type="datetimeFigureOut">
              <a:rPr lang="tr-TR" smtClean="0"/>
              <a:t>16.05.2018</a:t>
            </a:fld>
            <a:endParaRPr lang="tr-T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51BC0-4AC7-49B1-B013-02AB042C337B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A0C93-6B55-4E75-8BEF-C5457C84D826}" type="datetimeFigureOut">
              <a:rPr lang="tr-TR" smtClean="0"/>
              <a:t>16.05.2018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51BC0-4AC7-49B1-B013-02AB042C337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A0C93-6B55-4E75-8BEF-C5457C84D826}" type="datetimeFigureOut">
              <a:rPr lang="tr-TR" smtClean="0"/>
              <a:t>16.05.2018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51BC0-4AC7-49B1-B013-02AB042C337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1143000"/>
            <a:ext cx="7162800" cy="1431925"/>
          </a:xfrm>
        </p:spPr>
        <p:txBody>
          <a:bodyPr/>
          <a:lstStyle>
            <a:lvl1pPr>
              <a:defRPr sz="4400"/>
            </a:lvl1pPr>
          </a:lstStyle>
          <a:p>
            <a:pPr lvl="0"/>
            <a:r>
              <a:rPr lang="tr-TR" noProof="0" smtClean="0"/>
              <a:t>Asıl başlık stilini düzenlemek için tıklatın</a:t>
            </a:r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267200" y="2590800"/>
            <a:ext cx="4191000" cy="10668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tr-TR" noProof="0" smtClean="0"/>
              <a:t>Asıl alt başlık stilini düzenlemek için tıklatın</a:t>
            </a:r>
          </a:p>
        </p:txBody>
      </p:sp>
      <p:sp>
        <p:nvSpPr>
          <p:cNvPr id="176132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228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F37F5B"/>
              </a:solidFill>
            </a:endParaRPr>
          </a:p>
        </p:txBody>
      </p:sp>
      <p:sp>
        <p:nvSpPr>
          <p:cNvPr id="176133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2362200" y="6248400"/>
            <a:ext cx="4343400" cy="457200"/>
          </a:xfrm>
        </p:spPr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F37F5B"/>
              </a:solidFill>
            </a:endParaRP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D0F6140-2D13-415F-B71B-2E731DC24585}" type="slidenum">
              <a:rPr lang="tr-TR">
                <a:solidFill>
                  <a:srgbClr val="F37F5B"/>
                </a:solidFill>
              </a:rPr>
              <a:pPr/>
              <a:t>‹#›</a:t>
            </a:fld>
            <a:endParaRPr lang="tr-TR">
              <a:solidFill>
                <a:srgbClr val="F37F5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31078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F37F5B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F37F5B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7D8F79-1C5E-42CA-8928-99B24698994B}" type="slidenum">
              <a:rPr lang="tr-TR">
                <a:solidFill>
                  <a:srgbClr val="F37F5B"/>
                </a:solidFill>
              </a:rPr>
              <a:pPr/>
              <a:t>‹#›</a:t>
            </a:fld>
            <a:endParaRPr lang="tr-TR">
              <a:solidFill>
                <a:srgbClr val="F37F5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12782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F37F5B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F37F5B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6402D4-D1E7-4691-BBB8-C7ED23F094B8}" type="slidenum">
              <a:rPr lang="tr-TR">
                <a:solidFill>
                  <a:srgbClr val="F37F5B"/>
                </a:solidFill>
              </a:rPr>
              <a:pPr/>
              <a:t>‹#›</a:t>
            </a:fld>
            <a:endParaRPr lang="tr-TR">
              <a:solidFill>
                <a:srgbClr val="F37F5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48628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381000" y="1676400"/>
            <a:ext cx="41148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1148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F37F5B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F37F5B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BC275F-8007-4725-8943-1B3F9DAFCFCB}" type="slidenum">
              <a:rPr lang="tr-TR">
                <a:solidFill>
                  <a:srgbClr val="F37F5B"/>
                </a:solidFill>
              </a:rPr>
              <a:pPr/>
              <a:t>‹#›</a:t>
            </a:fld>
            <a:endParaRPr lang="tr-TR">
              <a:solidFill>
                <a:srgbClr val="F37F5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52752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F37F5B"/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F37F5B"/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199A20-5DD1-4DDA-9C31-96B2F64BCA45}" type="slidenum">
              <a:rPr lang="tr-TR">
                <a:solidFill>
                  <a:srgbClr val="F37F5B"/>
                </a:solidFill>
              </a:rPr>
              <a:pPr/>
              <a:t>‹#›</a:t>
            </a:fld>
            <a:endParaRPr lang="tr-TR">
              <a:solidFill>
                <a:srgbClr val="F37F5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48237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F37F5B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F37F5B"/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3FD525-88BC-486F-8A07-CC1AB822AE6B}" type="slidenum">
              <a:rPr lang="tr-TR">
                <a:solidFill>
                  <a:srgbClr val="F37F5B"/>
                </a:solidFill>
              </a:rPr>
              <a:pPr/>
              <a:t>‹#›</a:t>
            </a:fld>
            <a:endParaRPr lang="tr-TR">
              <a:solidFill>
                <a:srgbClr val="F37F5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1744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F37F5B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F37F5B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F5A3C3-9C1F-4302-B147-FFC0BE2D4111}" type="slidenum">
              <a:rPr lang="tr-TR">
                <a:solidFill>
                  <a:srgbClr val="F37F5B"/>
                </a:solidFill>
              </a:rPr>
              <a:pPr/>
              <a:t>‹#›</a:t>
            </a:fld>
            <a:endParaRPr lang="tr-TR">
              <a:solidFill>
                <a:srgbClr val="F37F5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14895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F37F5B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F37F5B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D7A887-9C11-4096-81B6-8823DE7299DD}" type="slidenum">
              <a:rPr lang="tr-TR">
                <a:solidFill>
                  <a:srgbClr val="F37F5B"/>
                </a:solidFill>
              </a:rPr>
              <a:pPr/>
              <a:t>‹#›</a:t>
            </a:fld>
            <a:endParaRPr lang="tr-TR">
              <a:solidFill>
                <a:srgbClr val="F37F5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1521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A0C93-6B55-4E75-8BEF-C5457C84D826}" type="datetimeFigureOut">
              <a:rPr lang="tr-TR" smtClean="0"/>
              <a:t>16.05.2018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51BC0-4AC7-49B1-B013-02AB042C337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F37F5B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F37F5B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2FE635-DD92-4283-A360-A1419F1FF833}" type="slidenum">
              <a:rPr lang="tr-TR">
                <a:solidFill>
                  <a:srgbClr val="F37F5B"/>
                </a:solidFill>
              </a:rPr>
              <a:pPr/>
              <a:t>‹#›</a:t>
            </a:fld>
            <a:endParaRPr lang="tr-TR">
              <a:solidFill>
                <a:srgbClr val="F37F5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45258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F37F5B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F37F5B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2B7BB2-5720-4D80-8652-DD8C4540B580}" type="slidenum">
              <a:rPr lang="tr-TR">
                <a:solidFill>
                  <a:srgbClr val="F37F5B"/>
                </a:solidFill>
              </a:rPr>
              <a:pPr/>
              <a:t>‹#›</a:t>
            </a:fld>
            <a:endParaRPr lang="tr-TR">
              <a:solidFill>
                <a:srgbClr val="F37F5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95434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67500" y="258763"/>
            <a:ext cx="2095500" cy="5913437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381000" y="258763"/>
            <a:ext cx="6134100" cy="591343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F37F5B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F37F5B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2EFCA7-D108-4A18-AC03-929447369BA9}" type="slidenum">
              <a:rPr lang="tr-TR">
                <a:solidFill>
                  <a:srgbClr val="F37F5B"/>
                </a:solidFill>
              </a:rPr>
              <a:pPr/>
              <a:t>‹#›</a:t>
            </a:fld>
            <a:endParaRPr lang="tr-TR">
              <a:solidFill>
                <a:srgbClr val="F37F5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59470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81000" y="258763"/>
            <a:ext cx="8382000" cy="131127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381000" y="1676400"/>
            <a:ext cx="8382000" cy="4495800"/>
          </a:xfrm>
        </p:spPr>
        <p:txBody>
          <a:bodyPr/>
          <a:lstStyle/>
          <a:p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2819400" y="6248400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F37F5B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43434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F37F5B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7467600" y="6248400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fld id="{7265B6DE-7520-4643-83AF-C653F41AC234}" type="slidenum">
              <a:rPr lang="tr-TR">
                <a:solidFill>
                  <a:srgbClr val="F37F5B"/>
                </a:solidFill>
              </a:rPr>
              <a:pPr/>
              <a:t>‹#›</a:t>
            </a:fld>
            <a:endParaRPr lang="tr-TR">
              <a:solidFill>
                <a:srgbClr val="F37F5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860820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986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41987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  <p:sp>
          <p:nvSpPr>
            <p:cNvPr id="41988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</p:grpSp>
      <p:sp>
        <p:nvSpPr>
          <p:cNvPr id="41989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>
              <a:gd name="T0" fmla="*/ 5748 w 5748"/>
              <a:gd name="T1" fmla="*/ 246 h 246"/>
              <a:gd name="T2" fmla="*/ 0 w 5748"/>
              <a:gd name="T3" fmla="*/ 246 h 246"/>
              <a:gd name="T4" fmla="*/ 0 w 5748"/>
              <a:gd name="T5" fmla="*/ 0 h 246"/>
              <a:gd name="T6" fmla="*/ 5748 w 5748"/>
              <a:gd name="T7" fmla="*/ 0 h 246"/>
              <a:gd name="T8" fmla="*/ 5748 w 5748"/>
              <a:gd name="T9" fmla="*/ 246 h 246"/>
              <a:gd name="T10" fmla="*/ 5748 w 5748"/>
              <a:gd name="T11" fmla="*/ 246 h 2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Comic Sans MS" pitchFamily="66" charset="0"/>
            </a:endParaRPr>
          </a:p>
        </p:txBody>
      </p:sp>
      <p:grpSp>
        <p:nvGrpSpPr>
          <p:cNvPr id="41990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41991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>
                <a:gd name="T0" fmla="*/ 3132 w 3240"/>
                <a:gd name="T1" fmla="*/ 469 h 536"/>
                <a:gd name="T2" fmla="*/ 2995 w 3240"/>
                <a:gd name="T3" fmla="*/ 395 h 536"/>
                <a:gd name="T4" fmla="*/ 2911 w 3240"/>
                <a:gd name="T5" fmla="*/ 375 h 536"/>
                <a:gd name="T6" fmla="*/ 2678 w 3240"/>
                <a:gd name="T7" fmla="*/ 228 h 536"/>
                <a:gd name="T8" fmla="*/ 2553 w 3240"/>
                <a:gd name="T9" fmla="*/ 74 h 536"/>
                <a:gd name="T10" fmla="*/ 2457 w 3240"/>
                <a:gd name="T11" fmla="*/ 7 h 536"/>
                <a:gd name="T12" fmla="*/ 2403 w 3240"/>
                <a:gd name="T13" fmla="*/ 47 h 536"/>
                <a:gd name="T14" fmla="*/ 2289 w 3240"/>
                <a:gd name="T15" fmla="*/ 74 h 536"/>
                <a:gd name="T16" fmla="*/ 2134 w 3240"/>
                <a:gd name="T17" fmla="*/ 74 h 536"/>
                <a:gd name="T18" fmla="*/ 2044 w 3240"/>
                <a:gd name="T19" fmla="*/ 128 h 536"/>
                <a:gd name="T20" fmla="*/ 1775 w 3240"/>
                <a:gd name="T21" fmla="*/ 222 h 536"/>
                <a:gd name="T22" fmla="*/ 1602 w 3240"/>
                <a:gd name="T23" fmla="*/ 181 h 536"/>
                <a:gd name="T24" fmla="*/ 1560 w 3240"/>
                <a:gd name="T25" fmla="*/ 101 h 536"/>
                <a:gd name="T26" fmla="*/ 1542 w 3240"/>
                <a:gd name="T27" fmla="*/ 87 h 536"/>
                <a:gd name="T28" fmla="*/ 1446 w 3240"/>
                <a:gd name="T29" fmla="*/ 60 h 536"/>
                <a:gd name="T30" fmla="*/ 1375 w 3240"/>
                <a:gd name="T31" fmla="*/ 74 h 536"/>
                <a:gd name="T32" fmla="*/ 1309 w 3240"/>
                <a:gd name="T33" fmla="*/ 87 h 536"/>
                <a:gd name="T34" fmla="*/ 1243 w 3240"/>
                <a:gd name="T35" fmla="*/ 13 h 536"/>
                <a:gd name="T36" fmla="*/ 1225 w 3240"/>
                <a:gd name="T37" fmla="*/ 0 h 536"/>
                <a:gd name="T38" fmla="*/ 1189 w 3240"/>
                <a:gd name="T39" fmla="*/ 0 h 536"/>
                <a:gd name="T40" fmla="*/ 1106 w 3240"/>
                <a:gd name="T41" fmla="*/ 34 h 536"/>
                <a:gd name="T42" fmla="*/ 1106 w 3240"/>
                <a:gd name="T43" fmla="*/ 34 h 536"/>
                <a:gd name="T44" fmla="*/ 1094 w 3240"/>
                <a:gd name="T45" fmla="*/ 40 h 536"/>
                <a:gd name="T46" fmla="*/ 1070 w 3240"/>
                <a:gd name="T47" fmla="*/ 54 h 536"/>
                <a:gd name="T48" fmla="*/ 1034 w 3240"/>
                <a:gd name="T49" fmla="*/ 74 h 536"/>
                <a:gd name="T50" fmla="*/ 1004 w 3240"/>
                <a:gd name="T51" fmla="*/ 74 h 536"/>
                <a:gd name="T52" fmla="*/ 986 w 3240"/>
                <a:gd name="T53" fmla="*/ 74 h 536"/>
                <a:gd name="T54" fmla="*/ 956 w 3240"/>
                <a:gd name="T55" fmla="*/ 81 h 536"/>
                <a:gd name="T56" fmla="*/ 920 w 3240"/>
                <a:gd name="T57" fmla="*/ 94 h 536"/>
                <a:gd name="T58" fmla="*/ 884 w 3240"/>
                <a:gd name="T59" fmla="*/ 107 h 536"/>
                <a:gd name="T60" fmla="*/ 843 w 3240"/>
                <a:gd name="T61" fmla="*/ 128 h 536"/>
                <a:gd name="T62" fmla="*/ 813 w 3240"/>
                <a:gd name="T63" fmla="*/ 141 h 536"/>
                <a:gd name="T64" fmla="*/ 789 w 3240"/>
                <a:gd name="T65" fmla="*/ 148 h 536"/>
                <a:gd name="T66" fmla="*/ 783 w 3240"/>
                <a:gd name="T67" fmla="*/ 154 h 536"/>
                <a:gd name="T68" fmla="*/ 556 w 3240"/>
                <a:gd name="T69" fmla="*/ 228 h 536"/>
                <a:gd name="T70" fmla="*/ 394 w 3240"/>
                <a:gd name="T71" fmla="*/ 294 h 536"/>
                <a:gd name="T72" fmla="*/ 107 w 3240"/>
                <a:gd name="T73" fmla="*/ 462 h 536"/>
                <a:gd name="T74" fmla="*/ 0 w 3240"/>
                <a:gd name="T75" fmla="*/ 536 h 536"/>
                <a:gd name="T76" fmla="*/ 3240 w 3240"/>
                <a:gd name="T77" fmla="*/ 536 h 536"/>
                <a:gd name="T78" fmla="*/ 3132 w 3240"/>
                <a:gd name="T79" fmla="*/ 469 h 536"/>
                <a:gd name="T80" fmla="*/ 3132 w 3240"/>
                <a:gd name="T81" fmla="*/ 469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  <p:grpSp>
          <p:nvGrpSpPr>
            <p:cNvPr id="4199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41993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>
                  <a:gd name="T0" fmla="*/ 636 w 994"/>
                  <a:gd name="T1" fmla="*/ 373 h 529"/>
                  <a:gd name="T2" fmla="*/ 495 w 994"/>
                  <a:gd name="T3" fmla="*/ 370 h 529"/>
                  <a:gd name="T4" fmla="*/ 280 w 994"/>
                  <a:gd name="T5" fmla="*/ 249 h 529"/>
                  <a:gd name="T6" fmla="*/ 127 w 994"/>
                  <a:gd name="T7" fmla="*/ 66 h 529"/>
                  <a:gd name="T8" fmla="*/ 0 w 994"/>
                  <a:gd name="T9" fmla="*/ 0 h 529"/>
                  <a:gd name="T10" fmla="*/ 22 w 994"/>
                  <a:gd name="T11" fmla="*/ 26 h 529"/>
                  <a:gd name="T12" fmla="*/ 0 w 994"/>
                  <a:gd name="T13" fmla="*/ 65 h 529"/>
                  <a:gd name="T14" fmla="*/ 30 w 994"/>
                  <a:gd name="T15" fmla="*/ 119 h 529"/>
                  <a:gd name="T16" fmla="*/ 75 w 994"/>
                  <a:gd name="T17" fmla="*/ 243 h 529"/>
                  <a:gd name="T18" fmla="*/ 45 w 994"/>
                  <a:gd name="T19" fmla="*/ 422 h 529"/>
                  <a:gd name="T20" fmla="*/ 200 w 994"/>
                  <a:gd name="T21" fmla="*/ 329 h 529"/>
                  <a:gd name="T22" fmla="*/ 592 w 994"/>
                  <a:gd name="T23" fmla="*/ 527 h 529"/>
                  <a:gd name="T24" fmla="*/ 994 w 994"/>
                  <a:gd name="T25" fmla="*/ 529 h 529"/>
                  <a:gd name="T26" fmla="*/ 828 w 994"/>
                  <a:gd name="T27" fmla="*/ 473 h 529"/>
                  <a:gd name="T28" fmla="*/ 636 w 994"/>
                  <a:gd name="T29" fmla="*/ 373 h 5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r-TR">
                  <a:solidFill>
                    <a:srgbClr val="FFFFFF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41994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18 h 353"/>
                  <a:gd name="T4" fmla="*/ 24 w 186"/>
                  <a:gd name="T5" fmla="*/ 30 h 353"/>
                  <a:gd name="T6" fmla="*/ 18 w 186"/>
                  <a:gd name="T7" fmla="*/ 66 h 353"/>
                  <a:gd name="T8" fmla="*/ 42 w 186"/>
                  <a:gd name="T9" fmla="*/ 114 h 353"/>
                  <a:gd name="T10" fmla="*/ 48 w 186"/>
                  <a:gd name="T11" fmla="*/ 162 h 353"/>
                  <a:gd name="T12" fmla="*/ 0 w 186"/>
                  <a:gd name="T13" fmla="*/ 353 h 353"/>
                  <a:gd name="T14" fmla="*/ 54 w 186"/>
                  <a:gd name="T15" fmla="*/ 233 h 353"/>
                  <a:gd name="T16" fmla="*/ 84 w 186"/>
                  <a:gd name="T17" fmla="*/ 216 h 353"/>
                  <a:gd name="T18" fmla="*/ 126 w 186"/>
                  <a:gd name="T19" fmla="*/ 126 h 353"/>
                  <a:gd name="T20" fmla="*/ 144 w 186"/>
                  <a:gd name="T21" fmla="*/ 120 h 353"/>
                  <a:gd name="T22" fmla="*/ 144 w 186"/>
                  <a:gd name="T23" fmla="*/ 90 h 353"/>
                  <a:gd name="T24" fmla="*/ 186 w 186"/>
                  <a:gd name="T25" fmla="*/ 66 h 353"/>
                  <a:gd name="T26" fmla="*/ 162 w 186"/>
                  <a:gd name="T27" fmla="*/ 60 h 353"/>
                  <a:gd name="T28" fmla="*/ 36 w 186"/>
                  <a:gd name="T29" fmla="*/ 0 h 353"/>
                  <a:gd name="T30" fmla="*/ 36 w 186"/>
                  <a:gd name="T31" fmla="*/ 0 h 3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r-TR">
                  <a:solidFill>
                    <a:srgbClr val="FFFFFF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41995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r-TR">
                  <a:solidFill>
                    <a:srgbClr val="FFFFFF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41996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6 h 66"/>
                  <a:gd name="T8" fmla="*/ 6 w 155"/>
                  <a:gd name="T9" fmla="*/ 18 h 66"/>
                  <a:gd name="T10" fmla="*/ 0 w 155"/>
                  <a:gd name="T11" fmla="*/ 24 h 66"/>
                  <a:gd name="T12" fmla="*/ 78 w 155"/>
                  <a:gd name="T13" fmla="*/ 60 h 66"/>
                  <a:gd name="T14" fmla="*/ 96 w 155"/>
                  <a:gd name="T15" fmla="*/ 42 h 66"/>
                  <a:gd name="T16" fmla="*/ 155 w 155"/>
                  <a:gd name="T17" fmla="*/ 66 h 66"/>
                  <a:gd name="T18" fmla="*/ 126 w 155"/>
                  <a:gd name="T19" fmla="*/ 2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r-TR">
                  <a:solidFill>
                    <a:srgbClr val="FFFFFF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41997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36 h 72"/>
                  <a:gd name="T2" fmla="*/ 0 w 42"/>
                  <a:gd name="T3" fmla="*/ 18 h 72"/>
                  <a:gd name="T4" fmla="*/ 12 w 42"/>
                  <a:gd name="T5" fmla="*/ 6 h 72"/>
                  <a:gd name="T6" fmla="*/ 0 w 42"/>
                  <a:gd name="T7" fmla="*/ 6 h 72"/>
                  <a:gd name="T8" fmla="*/ 12 w 42"/>
                  <a:gd name="T9" fmla="*/ 6 h 72"/>
                  <a:gd name="T10" fmla="*/ 24 w 42"/>
                  <a:gd name="T11" fmla="*/ 6 h 72"/>
                  <a:gd name="T12" fmla="*/ 36 w 42"/>
                  <a:gd name="T13" fmla="*/ 6 h 72"/>
                  <a:gd name="T14" fmla="*/ 42 w 42"/>
                  <a:gd name="T15" fmla="*/ 0 h 72"/>
                  <a:gd name="T16" fmla="*/ 30 w 42"/>
                  <a:gd name="T17" fmla="*/ 18 h 72"/>
                  <a:gd name="T18" fmla="*/ 42 w 42"/>
                  <a:gd name="T19" fmla="*/ 48 h 72"/>
                  <a:gd name="T20" fmla="*/ 12 w 42"/>
                  <a:gd name="T21" fmla="*/ 72 h 72"/>
                  <a:gd name="T22" fmla="*/ 6 w 42"/>
                  <a:gd name="T23" fmla="*/ 36 h 72"/>
                  <a:gd name="T24" fmla="*/ 6 w 42"/>
                  <a:gd name="T25" fmla="*/ 36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r-TR">
                  <a:solidFill>
                    <a:srgbClr val="FFFFFF"/>
                  </a:solidFill>
                  <a:latin typeface="Comic Sans MS" pitchFamily="66" charset="0"/>
                </a:endParaRPr>
              </a:p>
            </p:txBody>
          </p:sp>
        </p:grpSp>
        <p:sp>
          <p:nvSpPr>
            <p:cNvPr id="41998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>
                <a:gd name="T0" fmla="*/ 3976 w 3976"/>
                <a:gd name="T1" fmla="*/ 527 h 527"/>
                <a:gd name="T2" fmla="*/ 3970 w 3976"/>
                <a:gd name="T3" fmla="*/ 527 h 527"/>
                <a:gd name="T4" fmla="*/ 3844 w 3976"/>
                <a:gd name="T5" fmla="*/ 509 h 527"/>
                <a:gd name="T6" fmla="*/ 2487 w 3976"/>
                <a:gd name="T7" fmla="*/ 305 h 527"/>
                <a:gd name="T8" fmla="*/ 2039 w 3976"/>
                <a:gd name="T9" fmla="*/ 36 h 527"/>
                <a:gd name="T10" fmla="*/ 1907 w 3976"/>
                <a:gd name="T11" fmla="*/ 24 h 527"/>
                <a:gd name="T12" fmla="*/ 1883 w 3976"/>
                <a:gd name="T13" fmla="*/ 54 h 527"/>
                <a:gd name="T14" fmla="*/ 1859 w 3976"/>
                <a:gd name="T15" fmla="*/ 54 h 527"/>
                <a:gd name="T16" fmla="*/ 1830 w 3976"/>
                <a:gd name="T17" fmla="*/ 30 h 527"/>
                <a:gd name="T18" fmla="*/ 1704 w 3976"/>
                <a:gd name="T19" fmla="*/ 102 h 527"/>
                <a:gd name="T20" fmla="*/ 1608 w 3976"/>
                <a:gd name="T21" fmla="*/ 126 h 527"/>
                <a:gd name="T22" fmla="*/ 1561 w 3976"/>
                <a:gd name="T23" fmla="*/ 132 h 527"/>
                <a:gd name="T24" fmla="*/ 1495 w 3976"/>
                <a:gd name="T25" fmla="*/ 102 h 527"/>
                <a:gd name="T26" fmla="*/ 1357 w 3976"/>
                <a:gd name="T27" fmla="*/ 126 h 527"/>
                <a:gd name="T28" fmla="*/ 1285 w 3976"/>
                <a:gd name="T29" fmla="*/ 24 h 527"/>
                <a:gd name="T30" fmla="*/ 1280 w 3976"/>
                <a:gd name="T31" fmla="*/ 18 h 527"/>
                <a:gd name="T32" fmla="*/ 1262 w 3976"/>
                <a:gd name="T33" fmla="*/ 12 h 527"/>
                <a:gd name="T34" fmla="*/ 1238 w 3976"/>
                <a:gd name="T35" fmla="*/ 6 h 527"/>
                <a:gd name="T36" fmla="*/ 1220 w 3976"/>
                <a:gd name="T37" fmla="*/ 0 h 527"/>
                <a:gd name="T38" fmla="*/ 1196 w 3976"/>
                <a:gd name="T39" fmla="*/ 0 h 527"/>
                <a:gd name="T40" fmla="*/ 1166 w 3976"/>
                <a:gd name="T41" fmla="*/ 0 h 527"/>
                <a:gd name="T42" fmla="*/ 1142 w 3976"/>
                <a:gd name="T43" fmla="*/ 0 h 527"/>
                <a:gd name="T44" fmla="*/ 1136 w 3976"/>
                <a:gd name="T45" fmla="*/ 0 h 527"/>
                <a:gd name="T46" fmla="*/ 1130 w 3976"/>
                <a:gd name="T47" fmla="*/ 0 h 527"/>
                <a:gd name="T48" fmla="*/ 1124 w 3976"/>
                <a:gd name="T49" fmla="*/ 6 h 527"/>
                <a:gd name="T50" fmla="*/ 1118 w 3976"/>
                <a:gd name="T51" fmla="*/ 12 h 527"/>
                <a:gd name="T52" fmla="*/ 1100 w 3976"/>
                <a:gd name="T53" fmla="*/ 18 h 527"/>
                <a:gd name="T54" fmla="*/ 1088 w 3976"/>
                <a:gd name="T55" fmla="*/ 18 h 527"/>
                <a:gd name="T56" fmla="*/ 1070 w 3976"/>
                <a:gd name="T57" fmla="*/ 24 h 527"/>
                <a:gd name="T58" fmla="*/ 1052 w 3976"/>
                <a:gd name="T59" fmla="*/ 30 h 527"/>
                <a:gd name="T60" fmla="*/ 1034 w 3976"/>
                <a:gd name="T61" fmla="*/ 36 h 527"/>
                <a:gd name="T62" fmla="*/ 1028 w 3976"/>
                <a:gd name="T63" fmla="*/ 42 h 527"/>
                <a:gd name="T64" fmla="*/ 969 w 3976"/>
                <a:gd name="T65" fmla="*/ 60 h 527"/>
                <a:gd name="T66" fmla="*/ 921 w 3976"/>
                <a:gd name="T67" fmla="*/ 72 h 527"/>
                <a:gd name="T68" fmla="*/ 855 w 3976"/>
                <a:gd name="T69" fmla="*/ 48 h 527"/>
                <a:gd name="T70" fmla="*/ 825 w 3976"/>
                <a:gd name="T71" fmla="*/ 48 h 527"/>
                <a:gd name="T72" fmla="*/ 759 w 3976"/>
                <a:gd name="T73" fmla="*/ 72 h 527"/>
                <a:gd name="T74" fmla="*/ 735 w 3976"/>
                <a:gd name="T75" fmla="*/ 72 h 527"/>
                <a:gd name="T76" fmla="*/ 706 w 3976"/>
                <a:gd name="T77" fmla="*/ 60 h 527"/>
                <a:gd name="T78" fmla="*/ 640 w 3976"/>
                <a:gd name="T79" fmla="*/ 60 h 527"/>
                <a:gd name="T80" fmla="*/ 544 w 3976"/>
                <a:gd name="T81" fmla="*/ 72 h 527"/>
                <a:gd name="T82" fmla="*/ 389 w 3976"/>
                <a:gd name="T83" fmla="*/ 18 h 527"/>
                <a:gd name="T84" fmla="*/ 323 w 3976"/>
                <a:gd name="T85" fmla="*/ 60 h 527"/>
                <a:gd name="T86" fmla="*/ 317 w 3976"/>
                <a:gd name="T87" fmla="*/ 60 h 527"/>
                <a:gd name="T88" fmla="*/ 305 w 3976"/>
                <a:gd name="T89" fmla="*/ 72 h 527"/>
                <a:gd name="T90" fmla="*/ 287 w 3976"/>
                <a:gd name="T91" fmla="*/ 78 h 527"/>
                <a:gd name="T92" fmla="*/ 263 w 3976"/>
                <a:gd name="T93" fmla="*/ 90 h 527"/>
                <a:gd name="T94" fmla="*/ 203 w 3976"/>
                <a:gd name="T95" fmla="*/ 120 h 527"/>
                <a:gd name="T96" fmla="*/ 149 w 3976"/>
                <a:gd name="T97" fmla="*/ 150 h 527"/>
                <a:gd name="T98" fmla="*/ 78 w 3976"/>
                <a:gd name="T99" fmla="*/ 168 h 527"/>
                <a:gd name="T100" fmla="*/ 0 w 3976"/>
                <a:gd name="T101" fmla="*/ 180 h 527"/>
                <a:gd name="T102" fmla="*/ 0 w 3976"/>
                <a:gd name="T103" fmla="*/ 527 h 527"/>
                <a:gd name="T104" fmla="*/ 1010 w 3976"/>
                <a:gd name="T105" fmla="*/ 527 h 527"/>
                <a:gd name="T106" fmla="*/ 3725 w 3976"/>
                <a:gd name="T107" fmla="*/ 527 h 527"/>
                <a:gd name="T108" fmla="*/ 3976 w 3976"/>
                <a:gd name="T109" fmla="*/ 527 h 527"/>
                <a:gd name="T110" fmla="*/ 3976 w 3976"/>
                <a:gd name="T111" fmla="*/ 527 h 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41999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42000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0 h 287"/>
                <a:gd name="T4" fmla="*/ 66 w 365"/>
                <a:gd name="T5" fmla="*/ 108 h 287"/>
                <a:gd name="T6" fmla="*/ 143 w 365"/>
                <a:gd name="T7" fmla="*/ 180 h 287"/>
                <a:gd name="T8" fmla="*/ 191 w 365"/>
                <a:gd name="T9" fmla="*/ 168 h 287"/>
                <a:gd name="T10" fmla="*/ 341 w 365"/>
                <a:gd name="T11" fmla="*/ 287 h 287"/>
                <a:gd name="T12" fmla="*/ 305 w 365"/>
                <a:gd name="T13" fmla="*/ 174 h 287"/>
                <a:gd name="T14" fmla="*/ 365 w 365"/>
                <a:gd name="T15" fmla="*/ 132 h 287"/>
                <a:gd name="T16" fmla="*/ 359 w 365"/>
                <a:gd name="T17" fmla="*/ 126 h 287"/>
                <a:gd name="T18" fmla="*/ 335 w 365"/>
                <a:gd name="T19" fmla="*/ 114 h 287"/>
                <a:gd name="T20" fmla="*/ 299 w 365"/>
                <a:gd name="T21" fmla="*/ 90 h 287"/>
                <a:gd name="T22" fmla="*/ 257 w 365"/>
                <a:gd name="T23" fmla="*/ 72 h 287"/>
                <a:gd name="T24" fmla="*/ 215 w 365"/>
                <a:gd name="T25" fmla="*/ 54 h 287"/>
                <a:gd name="T26" fmla="*/ 173 w 365"/>
                <a:gd name="T27" fmla="*/ 36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  <p:sp>
          <p:nvSpPr>
            <p:cNvPr id="42001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  <p:sp>
          <p:nvSpPr>
            <p:cNvPr id="42002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0 h 60"/>
                <a:gd name="T16" fmla="*/ 65 w 71"/>
                <a:gd name="T17" fmla="*/ 42 h 60"/>
                <a:gd name="T18" fmla="*/ 71 w 71"/>
                <a:gd name="T19" fmla="*/ 54 h 60"/>
                <a:gd name="T20" fmla="*/ 71 w 71"/>
                <a:gd name="T21" fmla="*/ 60 h 60"/>
                <a:gd name="T22" fmla="*/ 59 w 71"/>
                <a:gd name="T23" fmla="*/ 54 h 60"/>
                <a:gd name="T24" fmla="*/ 47 w 71"/>
                <a:gd name="T25" fmla="*/ 42 h 60"/>
                <a:gd name="T26" fmla="*/ 23 w 71"/>
                <a:gd name="T27" fmla="*/ 30 h 60"/>
                <a:gd name="T28" fmla="*/ 23 w 71"/>
                <a:gd name="T29" fmla="*/ 36 h 60"/>
                <a:gd name="T30" fmla="*/ 18 w 71"/>
                <a:gd name="T31" fmla="*/ 42 h 60"/>
                <a:gd name="T32" fmla="*/ 12 w 71"/>
                <a:gd name="T33" fmla="*/ 48 h 60"/>
                <a:gd name="T34" fmla="*/ 6 w 71"/>
                <a:gd name="T35" fmla="*/ 48 h 60"/>
                <a:gd name="T36" fmla="*/ 6 w 71"/>
                <a:gd name="T37" fmla="*/ 48 h 60"/>
                <a:gd name="T38" fmla="*/ 6 w 71"/>
                <a:gd name="T39" fmla="*/ 36 h 60"/>
                <a:gd name="T40" fmla="*/ 0 w 71"/>
                <a:gd name="T41" fmla="*/ 18 h 60"/>
                <a:gd name="T42" fmla="*/ 0 w 71"/>
                <a:gd name="T43" fmla="*/ 18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  <p:sp>
          <p:nvSpPr>
            <p:cNvPr id="42003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4 h 162"/>
                <a:gd name="T10" fmla="*/ 96 w 161"/>
                <a:gd name="T11" fmla="*/ 60 h 162"/>
                <a:gd name="T12" fmla="*/ 102 w 161"/>
                <a:gd name="T13" fmla="*/ 72 h 162"/>
                <a:gd name="T14" fmla="*/ 108 w 161"/>
                <a:gd name="T15" fmla="*/ 84 h 162"/>
                <a:gd name="T16" fmla="*/ 120 w 161"/>
                <a:gd name="T17" fmla="*/ 96 h 162"/>
                <a:gd name="T18" fmla="*/ 143 w 161"/>
                <a:gd name="T19" fmla="*/ 114 h 162"/>
                <a:gd name="T20" fmla="*/ 155 w 161"/>
                <a:gd name="T21" fmla="*/ 138 h 162"/>
                <a:gd name="T22" fmla="*/ 161 w 161"/>
                <a:gd name="T23" fmla="*/ 156 h 162"/>
                <a:gd name="T24" fmla="*/ 161 w 161"/>
                <a:gd name="T25" fmla="*/ 162 h 162"/>
                <a:gd name="T26" fmla="*/ 96 w 161"/>
                <a:gd name="T27" fmla="*/ 102 h 162"/>
                <a:gd name="T28" fmla="*/ 30 w 161"/>
                <a:gd name="T29" fmla="*/ 54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  <p:sp>
          <p:nvSpPr>
            <p:cNvPr id="42004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0 h 60"/>
                <a:gd name="T4" fmla="*/ 41 w 59"/>
                <a:gd name="T5" fmla="*/ 36 h 60"/>
                <a:gd name="T6" fmla="*/ 47 w 59"/>
                <a:gd name="T7" fmla="*/ 42 h 60"/>
                <a:gd name="T8" fmla="*/ 53 w 59"/>
                <a:gd name="T9" fmla="*/ 54 h 60"/>
                <a:gd name="T10" fmla="*/ 53 w 59"/>
                <a:gd name="T11" fmla="*/ 60 h 60"/>
                <a:gd name="T12" fmla="*/ 47 w 59"/>
                <a:gd name="T13" fmla="*/ 54 h 60"/>
                <a:gd name="T14" fmla="*/ 35 w 59"/>
                <a:gd name="T15" fmla="*/ 48 h 60"/>
                <a:gd name="T16" fmla="*/ 23 w 59"/>
                <a:gd name="T17" fmla="*/ 36 h 60"/>
                <a:gd name="T18" fmla="*/ 17 w 59"/>
                <a:gd name="T19" fmla="*/ 30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  <p:sp>
          <p:nvSpPr>
            <p:cNvPr id="42005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6 h 204"/>
                <a:gd name="T2" fmla="*/ 245 w 245"/>
                <a:gd name="T3" fmla="*/ 42 h 204"/>
                <a:gd name="T4" fmla="*/ 209 w 245"/>
                <a:gd name="T5" fmla="*/ 84 h 204"/>
                <a:gd name="T6" fmla="*/ 143 w 245"/>
                <a:gd name="T7" fmla="*/ 132 h 204"/>
                <a:gd name="T8" fmla="*/ 167 w 245"/>
                <a:gd name="T9" fmla="*/ 156 h 204"/>
                <a:gd name="T10" fmla="*/ 179 w 245"/>
                <a:gd name="T11" fmla="*/ 204 h 204"/>
                <a:gd name="T12" fmla="*/ 77 w 245"/>
                <a:gd name="T13" fmla="*/ 132 h 204"/>
                <a:gd name="T14" fmla="*/ 47 w 245"/>
                <a:gd name="T15" fmla="*/ 84 h 204"/>
                <a:gd name="T16" fmla="*/ 89 w 245"/>
                <a:gd name="T17" fmla="*/ 66 h 204"/>
                <a:gd name="T18" fmla="*/ 59 w 245"/>
                <a:gd name="T19" fmla="*/ 36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6 h 204"/>
                <a:gd name="T50" fmla="*/ 233 w 245"/>
                <a:gd name="T51" fmla="*/ 36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</p:grpSp>
      <p:sp>
        <p:nvSpPr>
          <p:cNvPr id="42006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tr-TR" noProof="0" smtClean="0"/>
              <a:t>Click to edit Master title style</a:t>
            </a:r>
          </a:p>
        </p:txBody>
      </p:sp>
      <p:sp>
        <p:nvSpPr>
          <p:cNvPr id="42007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lvl="0"/>
            <a:r>
              <a:rPr lang="tr-TR" noProof="0" smtClean="0"/>
              <a:t>Click to edit Master subtitle style</a:t>
            </a:r>
          </a:p>
        </p:txBody>
      </p:sp>
      <p:sp>
        <p:nvSpPr>
          <p:cNvPr id="42008" name="Rectangle 2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42009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9F83F9E-D92D-4369-A2C3-0F47DF933AF8}" type="slidenum">
              <a:rPr lang="tr-TR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  <p:sp>
        <p:nvSpPr>
          <p:cNvPr id="42010" name="Rectangle 2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6166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9DA931-D3F0-404A-BED8-6653C746E565}" type="slidenum">
              <a:rPr lang="tr-TR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475808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FBB6D7-6D0A-4595-8503-94531CBA5DF5}" type="slidenum">
              <a:rPr lang="tr-TR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03454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ABF6C5-8823-4991-B1A1-B0174D3DAD62}" type="slidenum">
              <a:rPr lang="tr-TR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65016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3B3A6F-4F26-40A6-8020-05FCAC121B35}" type="slidenum">
              <a:rPr lang="tr-TR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955398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681788-D0B9-49C9-BB23-A25E66C1BE4D}" type="slidenum">
              <a:rPr lang="tr-TR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1636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A0C93-6B55-4E75-8BEF-C5457C84D826}" type="datetimeFigureOut">
              <a:rPr lang="tr-TR" smtClean="0"/>
              <a:t>16.05.2018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51BC0-4AC7-49B1-B013-02AB042C337B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F25D6B-E4E7-4397-9F8C-D05B58F4AA13}" type="slidenum">
              <a:rPr lang="tr-TR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532840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46DBF9-534B-4423-B313-C9DC5829B586}" type="slidenum">
              <a:rPr lang="tr-TR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13573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D8983E-97E7-4DE1-ADDD-FD25790CF87D}" type="slidenum">
              <a:rPr lang="tr-TR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057510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B69A52-3743-4767-9D4D-07A2BEFA300D}" type="slidenum">
              <a:rPr lang="tr-TR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145929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3BCFA6-E646-460F-AB7C-73ABC6A6C02B}" type="slidenum">
              <a:rPr lang="tr-TR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391677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495800"/>
          </a:xfrm>
        </p:spPr>
        <p:txBody>
          <a:bodyPr/>
          <a:lstStyle/>
          <a:p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BE2668C3-E9A7-4130-A431-44D9EF6329F0}" type="slidenum">
              <a:rPr lang="tr-TR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0005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A0C93-6B55-4E75-8BEF-C5457C84D826}" type="datetimeFigureOut">
              <a:rPr lang="tr-TR" smtClean="0"/>
              <a:t>16.05.2018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51BC0-4AC7-49B1-B013-02AB042C337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A0C93-6B55-4E75-8BEF-C5457C84D826}" type="datetimeFigureOut">
              <a:rPr lang="tr-TR" smtClean="0"/>
              <a:t>16.05.2018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51BC0-4AC7-49B1-B013-02AB042C337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A0C93-6B55-4E75-8BEF-C5457C84D826}" type="datetimeFigureOut">
              <a:rPr lang="tr-TR" smtClean="0"/>
              <a:t>16.05.2018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51BC0-4AC7-49B1-B013-02AB042C337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A0C93-6B55-4E75-8BEF-C5457C84D826}" type="datetimeFigureOut">
              <a:rPr lang="tr-TR" smtClean="0"/>
              <a:t>16.05.2018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51BC0-4AC7-49B1-B013-02AB042C337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A0C93-6B55-4E75-8BEF-C5457C84D826}" type="datetimeFigureOut">
              <a:rPr lang="tr-TR" smtClean="0"/>
              <a:t>16.05.2018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51BC0-4AC7-49B1-B013-02AB042C337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A0C93-6B55-4E75-8BEF-C5457C84D826}" type="datetimeFigureOut">
              <a:rPr lang="tr-TR" smtClean="0"/>
              <a:t>16.05.2018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8051BC0-4AC7-49B1-B013-02AB042C337B}" type="slidenum">
              <a:rPr lang="tr-TR" smtClean="0"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ECA0C93-6B55-4E75-8BEF-C5457C84D826}" type="datetimeFigureOut">
              <a:rPr lang="tr-TR" smtClean="0"/>
              <a:t>16.05.2018</a:t>
            </a:fld>
            <a:endParaRPr lang="tr-T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8051BC0-4AC7-49B1-B013-02AB042C337B}" type="slidenum">
              <a:rPr lang="tr-TR" smtClean="0"/>
              <a:t>‹#›</a:t>
            </a:fld>
            <a:endParaRPr lang="tr-T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8763"/>
            <a:ext cx="83820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stilini düzenlemek için tıklatın</a:t>
            </a:r>
          </a:p>
        </p:txBody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676400"/>
            <a:ext cx="83820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1751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819400" y="62484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37F5B"/>
              </a:solidFill>
            </a:endParaRPr>
          </a:p>
        </p:txBody>
      </p:sp>
      <p:sp>
        <p:nvSpPr>
          <p:cNvPr id="1751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434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37F5B"/>
              </a:solidFill>
            </a:endParaRPr>
          </a:p>
        </p:txBody>
      </p:sp>
      <p:sp>
        <p:nvSpPr>
          <p:cNvPr id="1751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67600" y="62484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1650454-0BEA-43EA-8DEB-95CC180B8563}" type="slidenum">
              <a:rPr lang="tr-TR">
                <a:solidFill>
                  <a:srgbClr val="F37F5B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>
              <a:solidFill>
                <a:srgbClr val="F37F5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1483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6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40963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  <p:sp>
          <p:nvSpPr>
            <p:cNvPr id="40964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</p:grpSp>
      <p:sp>
        <p:nvSpPr>
          <p:cNvPr id="40965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>
              <a:gd name="T0" fmla="*/ 5748 w 5748"/>
              <a:gd name="T1" fmla="*/ 246 h 246"/>
              <a:gd name="T2" fmla="*/ 0 w 5748"/>
              <a:gd name="T3" fmla="*/ 246 h 246"/>
              <a:gd name="T4" fmla="*/ 0 w 5748"/>
              <a:gd name="T5" fmla="*/ 0 h 246"/>
              <a:gd name="T6" fmla="*/ 5748 w 5748"/>
              <a:gd name="T7" fmla="*/ 0 h 246"/>
              <a:gd name="T8" fmla="*/ 5748 w 5748"/>
              <a:gd name="T9" fmla="*/ 246 h 246"/>
              <a:gd name="T10" fmla="*/ 5748 w 5748"/>
              <a:gd name="T11" fmla="*/ 246 h 2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Comic Sans MS" pitchFamily="66" charset="0"/>
            </a:endParaRPr>
          </a:p>
        </p:txBody>
      </p:sp>
      <p:grpSp>
        <p:nvGrpSpPr>
          <p:cNvPr id="40966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40967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>
                <a:gd name="T0" fmla="*/ 3132 w 3240"/>
                <a:gd name="T1" fmla="*/ 469 h 536"/>
                <a:gd name="T2" fmla="*/ 2995 w 3240"/>
                <a:gd name="T3" fmla="*/ 395 h 536"/>
                <a:gd name="T4" fmla="*/ 2911 w 3240"/>
                <a:gd name="T5" fmla="*/ 375 h 536"/>
                <a:gd name="T6" fmla="*/ 2678 w 3240"/>
                <a:gd name="T7" fmla="*/ 228 h 536"/>
                <a:gd name="T8" fmla="*/ 2553 w 3240"/>
                <a:gd name="T9" fmla="*/ 74 h 536"/>
                <a:gd name="T10" fmla="*/ 2457 w 3240"/>
                <a:gd name="T11" fmla="*/ 7 h 536"/>
                <a:gd name="T12" fmla="*/ 2403 w 3240"/>
                <a:gd name="T13" fmla="*/ 47 h 536"/>
                <a:gd name="T14" fmla="*/ 2289 w 3240"/>
                <a:gd name="T15" fmla="*/ 74 h 536"/>
                <a:gd name="T16" fmla="*/ 2134 w 3240"/>
                <a:gd name="T17" fmla="*/ 74 h 536"/>
                <a:gd name="T18" fmla="*/ 2044 w 3240"/>
                <a:gd name="T19" fmla="*/ 128 h 536"/>
                <a:gd name="T20" fmla="*/ 1775 w 3240"/>
                <a:gd name="T21" fmla="*/ 222 h 536"/>
                <a:gd name="T22" fmla="*/ 1602 w 3240"/>
                <a:gd name="T23" fmla="*/ 181 h 536"/>
                <a:gd name="T24" fmla="*/ 1560 w 3240"/>
                <a:gd name="T25" fmla="*/ 101 h 536"/>
                <a:gd name="T26" fmla="*/ 1542 w 3240"/>
                <a:gd name="T27" fmla="*/ 87 h 536"/>
                <a:gd name="T28" fmla="*/ 1446 w 3240"/>
                <a:gd name="T29" fmla="*/ 60 h 536"/>
                <a:gd name="T30" fmla="*/ 1375 w 3240"/>
                <a:gd name="T31" fmla="*/ 74 h 536"/>
                <a:gd name="T32" fmla="*/ 1309 w 3240"/>
                <a:gd name="T33" fmla="*/ 87 h 536"/>
                <a:gd name="T34" fmla="*/ 1243 w 3240"/>
                <a:gd name="T35" fmla="*/ 13 h 536"/>
                <a:gd name="T36" fmla="*/ 1225 w 3240"/>
                <a:gd name="T37" fmla="*/ 0 h 536"/>
                <a:gd name="T38" fmla="*/ 1189 w 3240"/>
                <a:gd name="T39" fmla="*/ 0 h 536"/>
                <a:gd name="T40" fmla="*/ 1106 w 3240"/>
                <a:gd name="T41" fmla="*/ 34 h 536"/>
                <a:gd name="T42" fmla="*/ 1106 w 3240"/>
                <a:gd name="T43" fmla="*/ 34 h 536"/>
                <a:gd name="T44" fmla="*/ 1094 w 3240"/>
                <a:gd name="T45" fmla="*/ 40 h 536"/>
                <a:gd name="T46" fmla="*/ 1070 w 3240"/>
                <a:gd name="T47" fmla="*/ 54 h 536"/>
                <a:gd name="T48" fmla="*/ 1034 w 3240"/>
                <a:gd name="T49" fmla="*/ 74 h 536"/>
                <a:gd name="T50" fmla="*/ 1004 w 3240"/>
                <a:gd name="T51" fmla="*/ 74 h 536"/>
                <a:gd name="T52" fmla="*/ 986 w 3240"/>
                <a:gd name="T53" fmla="*/ 74 h 536"/>
                <a:gd name="T54" fmla="*/ 956 w 3240"/>
                <a:gd name="T55" fmla="*/ 81 h 536"/>
                <a:gd name="T56" fmla="*/ 920 w 3240"/>
                <a:gd name="T57" fmla="*/ 94 h 536"/>
                <a:gd name="T58" fmla="*/ 884 w 3240"/>
                <a:gd name="T59" fmla="*/ 107 h 536"/>
                <a:gd name="T60" fmla="*/ 843 w 3240"/>
                <a:gd name="T61" fmla="*/ 128 h 536"/>
                <a:gd name="T62" fmla="*/ 813 w 3240"/>
                <a:gd name="T63" fmla="*/ 141 h 536"/>
                <a:gd name="T64" fmla="*/ 789 w 3240"/>
                <a:gd name="T65" fmla="*/ 148 h 536"/>
                <a:gd name="T66" fmla="*/ 783 w 3240"/>
                <a:gd name="T67" fmla="*/ 154 h 536"/>
                <a:gd name="T68" fmla="*/ 556 w 3240"/>
                <a:gd name="T69" fmla="*/ 228 h 536"/>
                <a:gd name="T70" fmla="*/ 394 w 3240"/>
                <a:gd name="T71" fmla="*/ 294 h 536"/>
                <a:gd name="T72" fmla="*/ 107 w 3240"/>
                <a:gd name="T73" fmla="*/ 462 h 536"/>
                <a:gd name="T74" fmla="*/ 0 w 3240"/>
                <a:gd name="T75" fmla="*/ 536 h 536"/>
                <a:gd name="T76" fmla="*/ 3240 w 3240"/>
                <a:gd name="T77" fmla="*/ 536 h 536"/>
                <a:gd name="T78" fmla="*/ 3132 w 3240"/>
                <a:gd name="T79" fmla="*/ 469 h 536"/>
                <a:gd name="T80" fmla="*/ 3132 w 3240"/>
                <a:gd name="T81" fmla="*/ 469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  <p:grpSp>
          <p:nvGrpSpPr>
            <p:cNvPr id="40968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40969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>
                  <a:gd name="T0" fmla="*/ 636 w 996"/>
                  <a:gd name="T1" fmla="*/ 373 h 533"/>
                  <a:gd name="T2" fmla="*/ 495 w 996"/>
                  <a:gd name="T3" fmla="*/ 370 h 533"/>
                  <a:gd name="T4" fmla="*/ 280 w 996"/>
                  <a:gd name="T5" fmla="*/ 249 h 533"/>
                  <a:gd name="T6" fmla="*/ 127 w 996"/>
                  <a:gd name="T7" fmla="*/ 66 h 533"/>
                  <a:gd name="T8" fmla="*/ 0 w 996"/>
                  <a:gd name="T9" fmla="*/ 0 h 533"/>
                  <a:gd name="T10" fmla="*/ 22 w 996"/>
                  <a:gd name="T11" fmla="*/ 26 h 533"/>
                  <a:gd name="T12" fmla="*/ 0 w 996"/>
                  <a:gd name="T13" fmla="*/ 65 h 533"/>
                  <a:gd name="T14" fmla="*/ 30 w 996"/>
                  <a:gd name="T15" fmla="*/ 119 h 533"/>
                  <a:gd name="T16" fmla="*/ 75 w 996"/>
                  <a:gd name="T17" fmla="*/ 243 h 533"/>
                  <a:gd name="T18" fmla="*/ 45 w 996"/>
                  <a:gd name="T19" fmla="*/ 422 h 533"/>
                  <a:gd name="T20" fmla="*/ 200 w 996"/>
                  <a:gd name="T21" fmla="*/ 329 h 533"/>
                  <a:gd name="T22" fmla="*/ 612 w 996"/>
                  <a:gd name="T23" fmla="*/ 533 h 533"/>
                  <a:gd name="T24" fmla="*/ 996 w 996"/>
                  <a:gd name="T25" fmla="*/ 529 h 533"/>
                  <a:gd name="T26" fmla="*/ 828 w 996"/>
                  <a:gd name="T27" fmla="*/ 473 h 533"/>
                  <a:gd name="T28" fmla="*/ 636 w 996"/>
                  <a:gd name="T29" fmla="*/ 373 h 5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r-TR">
                  <a:solidFill>
                    <a:srgbClr val="FFFFFF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40970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18 h 353"/>
                  <a:gd name="T4" fmla="*/ 24 w 186"/>
                  <a:gd name="T5" fmla="*/ 30 h 353"/>
                  <a:gd name="T6" fmla="*/ 18 w 186"/>
                  <a:gd name="T7" fmla="*/ 66 h 353"/>
                  <a:gd name="T8" fmla="*/ 42 w 186"/>
                  <a:gd name="T9" fmla="*/ 114 h 353"/>
                  <a:gd name="T10" fmla="*/ 48 w 186"/>
                  <a:gd name="T11" fmla="*/ 162 h 353"/>
                  <a:gd name="T12" fmla="*/ 0 w 186"/>
                  <a:gd name="T13" fmla="*/ 353 h 353"/>
                  <a:gd name="T14" fmla="*/ 54 w 186"/>
                  <a:gd name="T15" fmla="*/ 233 h 353"/>
                  <a:gd name="T16" fmla="*/ 84 w 186"/>
                  <a:gd name="T17" fmla="*/ 216 h 353"/>
                  <a:gd name="T18" fmla="*/ 126 w 186"/>
                  <a:gd name="T19" fmla="*/ 126 h 353"/>
                  <a:gd name="T20" fmla="*/ 144 w 186"/>
                  <a:gd name="T21" fmla="*/ 120 h 353"/>
                  <a:gd name="T22" fmla="*/ 144 w 186"/>
                  <a:gd name="T23" fmla="*/ 90 h 353"/>
                  <a:gd name="T24" fmla="*/ 186 w 186"/>
                  <a:gd name="T25" fmla="*/ 66 h 353"/>
                  <a:gd name="T26" fmla="*/ 162 w 186"/>
                  <a:gd name="T27" fmla="*/ 60 h 353"/>
                  <a:gd name="T28" fmla="*/ 36 w 186"/>
                  <a:gd name="T29" fmla="*/ 0 h 353"/>
                  <a:gd name="T30" fmla="*/ 36 w 186"/>
                  <a:gd name="T31" fmla="*/ 0 h 3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r-TR">
                  <a:solidFill>
                    <a:srgbClr val="FFFFFF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40971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r-TR">
                  <a:solidFill>
                    <a:srgbClr val="FFFFFF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40972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6 h 66"/>
                  <a:gd name="T8" fmla="*/ 6 w 155"/>
                  <a:gd name="T9" fmla="*/ 18 h 66"/>
                  <a:gd name="T10" fmla="*/ 0 w 155"/>
                  <a:gd name="T11" fmla="*/ 24 h 66"/>
                  <a:gd name="T12" fmla="*/ 78 w 155"/>
                  <a:gd name="T13" fmla="*/ 60 h 66"/>
                  <a:gd name="T14" fmla="*/ 96 w 155"/>
                  <a:gd name="T15" fmla="*/ 42 h 66"/>
                  <a:gd name="T16" fmla="*/ 155 w 155"/>
                  <a:gd name="T17" fmla="*/ 66 h 66"/>
                  <a:gd name="T18" fmla="*/ 126 w 155"/>
                  <a:gd name="T19" fmla="*/ 2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r-TR">
                  <a:solidFill>
                    <a:srgbClr val="FFFFFF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40973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36 h 72"/>
                  <a:gd name="T2" fmla="*/ 0 w 42"/>
                  <a:gd name="T3" fmla="*/ 18 h 72"/>
                  <a:gd name="T4" fmla="*/ 12 w 42"/>
                  <a:gd name="T5" fmla="*/ 6 h 72"/>
                  <a:gd name="T6" fmla="*/ 0 w 42"/>
                  <a:gd name="T7" fmla="*/ 6 h 72"/>
                  <a:gd name="T8" fmla="*/ 12 w 42"/>
                  <a:gd name="T9" fmla="*/ 6 h 72"/>
                  <a:gd name="T10" fmla="*/ 24 w 42"/>
                  <a:gd name="T11" fmla="*/ 6 h 72"/>
                  <a:gd name="T12" fmla="*/ 36 w 42"/>
                  <a:gd name="T13" fmla="*/ 6 h 72"/>
                  <a:gd name="T14" fmla="*/ 42 w 42"/>
                  <a:gd name="T15" fmla="*/ 0 h 72"/>
                  <a:gd name="T16" fmla="*/ 30 w 42"/>
                  <a:gd name="T17" fmla="*/ 18 h 72"/>
                  <a:gd name="T18" fmla="*/ 42 w 42"/>
                  <a:gd name="T19" fmla="*/ 48 h 72"/>
                  <a:gd name="T20" fmla="*/ 12 w 42"/>
                  <a:gd name="T21" fmla="*/ 72 h 72"/>
                  <a:gd name="T22" fmla="*/ 6 w 42"/>
                  <a:gd name="T23" fmla="*/ 36 h 72"/>
                  <a:gd name="T24" fmla="*/ 6 w 42"/>
                  <a:gd name="T25" fmla="*/ 36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r-TR">
                  <a:solidFill>
                    <a:srgbClr val="FFFFFF"/>
                  </a:solidFill>
                  <a:latin typeface="Comic Sans MS" pitchFamily="66" charset="0"/>
                </a:endParaRPr>
              </a:p>
            </p:txBody>
          </p:sp>
        </p:grpSp>
        <p:sp>
          <p:nvSpPr>
            <p:cNvPr id="40974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>
                <a:gd name="T0" fmla="*/ 3976 w 3976"/>
                <a:gd name="T1" fmla="*/ 527 h 527"/>
                <a:gd name="T2" fmla="*/ 3970 w 3976"/>
                <a:gd name="T3" fmla="*/ 527 h 527"/>
                <a:gd name="T4" fmla="*/ 3844 w 3976"/>
                <a:gd name="T5" fmla="*/ 509 h 527"/>
                <a:gd name="T6" fmla="*/ 2487 w 3976"/>
                <a:gd name="T7" fmla="*/ 305 h 527"/>
                <a:gd name="T8" fmla="*/ 2039 w 3976"/>
                <a:gd name="T9" fmla="*/ 36 h 527"/>
                <a:gd name="T10" fmla="*/ 1907 w 3976"/>
                <a:gd name="T11" fmla="*/ 24 h 527"/>
                <a:gd name="T12" fmla="*/ 1883 w 3976"/>
                <a:gd name="T13" fmla="*/ 54 h 527"/>
                <a:gd name="T14" fmla="*/ 1859 w 3976"/>
                <a:gd name="T15" fmla="*/ 54 h 527"/>
                <a:gd name="T16" fmla="*/ 1830 w 3976"/>
                <a:gd name="T17" fmla="*/ 30 h 527"/>
                <a:gd name="T18" fmla="*/ 1704 w 3976"/>
                <a:gd name="T19" fmla="*/ 102 h 527"/>
                <a:gd name="T20" fmla="*/ 1608 w 3976"/>
                <a:gd name="T21" fmla="*/ 126 h 527"/>
                <a:gd name="T22" fmla="*/ 1561 w 3976"/>
                <a:gd name="T23" fmla="*/ 132 h 527"/>
                <a:gd name="T24" fmla="*/ 1495 w 3976"/>
                <a:gd name="T25" fmla="*/ 102 h 527"/>
                <a:gd name="T26" fmla="*/ 1357 w 3976"/>
                <a:gd name="T27" fmla="*/ 126 h 527"/>
                <a:gd name="T28" fmla="*/ 1285 w 3976"/>
                <a:gd name="T29" fmla="*/ 24 h 527"/>
                <a:gd name="T30" fmla="*/ 1280 w 3976"/>
                <a:gd name="T31" fmla="*/ 18 h 527"/>
                <a:gd name="T32" fmla="*/ 1262 w 3976"/>
                <a:gd name="T33" fmla="*/ 12 h 527"/>
                <a:gd name="T34" fmla="*/ 1238 w 3976"/>
                <a:gd name="T35" fmla="*/ 6 h 527"/>
                <a:gd name="T36" fmla="*/ 1220 w 3976"/>
                <a:gd name="T37" fmla="*/ 0 h 527"/>
                <a:gd name="T38" fmla="*/ 1196 w 3976"/>
                <a:gd name="T39" fmla="*/ 0 h 527"/>
                <a:gd name="T40" fmla="*/ 1166 w 3976"/>
                <a:gd name="T41" fmla="*/ 0 h 527"/>
                <a:gd name="T42" fmla="*/ 1142 w 3976"/>
                <a:gd name="T43" fmla="*/ 0 h 527"/>
                <a:gd name="T44" fmla="*/ 1136 w 3976"/>
                <a:gd name="T45" fmla="*/ 0 h 527"/>
                <a:gd name="T46" fmla="*/ 1130 w 3976"/>
                <a:gd name="T47" fmla="*/ 0 h 527"/>
                <a:gd name="T48" fmla="*/ 1124 w 3976"/>
                <a:gd name="T49" fmla="*/ 6 h 527"/>
                <a:gd name="T50" fmla="*/ 1118 w 3976"/>
                <a:gd name="T51" fmla="*/ 12 h 527"/>
                <a:gd name="T52" fmla="*/ 1100 w 3976"/>
                <a:gd name="T53" fmla="*/ 18 h 527"/>
                <a:gd name="T54" fmla="*/ 1088 w 3976"/>
                <a:gd name="T55" fmla="*/ 18 h 527"/>
                <a:gd name="T56" fmla="*/ 1070 w 3976"/>
                <a:gd name="T57" fmla="*/ 24 h 527"/>
                <a:gd name="T58" fmla="*/ 1052 w 3976"/>
                <a:gd name="T59" fmla="*/ 30 h 527"/>
                <a:gd name="T60" fmla="*/ 1034 w 3976"/>
                <a:gd name="T61" fmla="*/ 36 h 527"/>
                <a:gd name="T62" fmla="*/ 1028 w 3976"/>
                <a:gd name="T63" fmla="*/ 42 h 527"/>
                <a:gd name="T64" fmla="*/ 969 w 3976"/>
                <a:gd name="T65" fmla="*/ 60 h 527"/>
                <a:gd name="T66" fmla="*/ 921 w 3976"/>
                <a:gd name="T67" fmla="*/ 72 h 527"/>
                <a:gd name="T68" fmla="*/ 855 w 3976"/>
                <a:gd name="T69" fmla="*/ 48 h 527"/>
                <a:gd name="T70" fmla="*/ 825 w 3976"/>
                <a:gd name="T71" fmla="*/ 48 h 527"/>
                <a:gd name="T72" fmla="*/ 759 w 3976"/>
                <a:gd name="T73" fmla="*/ 72 h 527"/>
                <a:gd name="T74" fmla="*/ 735 w 3976"/>
                <a:gd name="T75" fmla="*/ 72 h 527"/>
                <a:gd name="T76" fmla="*/ 706 w 3976"/>
                <a:gd name="T77" fmla="*/ 60 h 527"/>
                <a:gd name="T78" fmla="*/ 640 w 3976"/>
                <a:gd name="T79" fmla="*/ 60 h 527"/>
                <a:gd name="T80" fmla="*/ 544 w 3976"/>
                <a:gd name="T81" fmla="*/ 72 h 527"/>
                <a:gd name="T82" fmla="*/ 389 w 3976"/>
                <a:gd name="T83" fmla="*/ 18 h 527"/>
                <a:gd name="T84" fmla="*/ 323 w 3976"/>
                <a:gd name="T85" fmla="*/ 60 h 527"/>
                <a:gd name="T86" fmla="*/ 317 w 3976"/>
                <a:gd name="T87" fmla="*/ 60 h 527"/>
                <a:gd name="T88" fmla="*/ 305 w 3976"/>
                <a:gd name="T89" fmla="*/ 72 h 527"/>
                <a:gd name="T90" fmla="*/ 287 w 3976"/>
                <a:gd name="T91" fmla="*/ 78 h 527"/>
                <a:gd name="T92" fmla="*/ 263 w 3976"/>
                <a:gd name="T93" fmla="*/ 90 h 527"/>
                <a:gd name="T94" fmla="*/ 203 w 3976"/>
                <a:gd name="T95" fmla="*/ 120 h 527"/>
                <a:gd name="T96" fmla="*/ 149 w 3976"/>
                <a:gd name="T97" fmla="*/ 150 h 527"/>
                <a:gd name="T98" fmla="*/ 78 w 3976"/>
                <a:gd name="T99" fmla="*/ 168 h 527"/>
                <a:gd name="T100" fmla="*/ 0 w 3976"/>
                <a:gd name="T101" fmla="*/ 180 h 527"/>
                <a:gd name="T102" fmla="*/ 0 w 3976"/>
                <a:gd name="T103" fmla="*/ 527 h 527"/>
                <a:gd name="T104" fmla="*/ 1010 w 3976"/>
                <a:gd name="T105" fmla="*/ 527 h 527"/>
                <a:gd name="T106" fmla="*/ 3725 w 3976"/>
                <a:gd name="T107" fmla="*/ 527 h 527"/>
                <a:gd name="T108" fmla="*/ 3976 w 3976"/>
                <a:gd name="T109" fmla="*/ 527 h 527"/>
                <a:gd name="T110" fmla="*/ 3976 w 3976"/>
                <a:gd name="T111" fmla="*/ 527 h 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40975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40976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0 h 287"/>
                <a:gd name="T4" fmla="*/ 66 w 365"/>
                <a:gd name="T5" fmla="*/ 108 h 287"/>
                <a:gd name="T6" fmla="*/ 143 w 365"/>
                <a:gd name="T7" fmla="*/ 180 h 287"/>
                <a:gd name="T8" fmla="*/ 191 w 365"/>
                <a:gd name="T9" fmla="*/ 168 h 287"/>
                <a:gd name="T10" fmla="*/ 341 w 365"/>
                <a:gd name="T11" fmla="*/ 287 h 287"/>
                <a:gd name="T12" fmla="*/ 305 w 365"/>
                <a:gd name="T13" fmla="*/ 174 h 287"/>
                <a:gd name="T14" fmla="*/ 365 w 365"/>
                <a:gd name="T15" fmla="*/ 132 h 287"/>
                <a:gd name="T16" fmla="*/ 359 w 365"/>
                <a:gd name="T17" fmla="*/ 126 h 287"/>
                <a:gd name="T18" fmla="*/ 335 w 365"/>
                <a:gd name="T19" fmla="*/ 114 h 287"/>
                <a:gd name="T20" fmla="*/ 299 w 365"/>
                <a:gd name="T21" fmla="*/ 90 h 287"/>
                <a:gd name="T22" fmla="*/ 257 w 365"/>
                <a:gd name="T23" fmla="*/ 72 h 287"/>
                <a:gd name="T24" fmla="*/ 215 w 365"/>
                <a:gd name="T25" fmla="*/ 54 h 287"/>
                <a:gd name="T26" fmla="*/ 173 w 365"/>
                <a:gd name="T27" fmla="*/ 36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  <p:sp>
          <p:nvSpPr>
            <p:cNvPr id="40977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  <p:sp>
          <p:nvSpPr>
            <p:cNvPr id="40978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0 h 60"/>
                <a:gd name="T16" fmla="*/ 65 w 71"/>
                <a:gd name="T17" fmla="*/ 42 h 60"/>
                <a:gd name="T18" fmla="*/ 71 w 71"/>
                <a:gd name="T19" fmla="*/ 54 h 60"/>
                <a:gd name="T20" fmla="*/ 71 w 71"/>
                <a:gd name="T21" fmla="*/ 60 h 60"/>
                <a:gd name="T22" fmla="*/ 59 w 71"/>
                <a:gd name="T23" fmla="*/ 54 h 60"/>
                <a:gd name="T24" fmla="*/ 47 w 71"/>
                <a:gd name="T25" fmla="*/ 42 h 60"/>
                <a:gd name="T26" fmla="*/ 23 w 71"/>
                <a:gd name="T27" fmla="*/ 30 h 60"/>
                <a:gd name="T28" fmla="*/ 23 w 71"/>
                <a:gd name="T29" fmla="*/ 36 h 60"/>
                <a:gd name="T30" fmla="*/ 18 w 71"/>
                <a:gd name="T31" fmla="*/ 42 h 60"/>
                <a:gd name="T32" fmla="*/ 12 w 71"/>
                <a:gd name="T33" fmla="*/ 48 h 60"/>
                <a:gd name="T34" fmla="*/ 6 w 71"/>
                <a:gd name="T35" fmla="*/ 48 h 60"/>
                <a:gd name="T36" fmla="*/ 6 w 71"/>
                <a:gd name="T37" fmla="*/ 48 h 60"/>
                <a:gd name="T38" fmla="*/ 6 w 71"/>
                <a:gd name="T39" fmla="*/ 36 h 60"/>
                <a:gd name="T40" fmla="*/ 0 w 71"/>
                <a:gd name="T41" fmla="*/ 18 h 60"/>
                <a:gd name="T42" fmla="*/ 0 w 71"/>
                <a:gd name="T43" fmla="*/ 18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  <p:sp>
          <p:nvSpPr>
            <p:cNvPr id="40979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4 h 162"/>
                <a:gd name="T10" fmla="*/ 96 w 161"/>
                <a:gd name="T11" fmla="*/ 60 h 162"/>
                <a:gd name="T12" fmla="*/ 102 w 161"/>
                <a:gd name="T13" fmla="*/ 72 h 162"/>
                <a:gd name="T14" fmla="*/ 108 w 161"/>
                <a:gd name="T15" fmla="*/ 84 h 162"/>
                <a:gd name="T16" fmla="*/ 120 w 161"/>
                <a:gd name="T17" fmla="*/ 96 h 162"/>
                <a:gd name="T18" fmla="*/ 143 w 161"/>
                <a:gd name="T19" fmla="*/ 114 h 162"/>
                <a:gd name="T20" fmla="*/ 155 w 161"/>
                <a:gd name="T21" fmla="*/ 138 h 162"/>
                <a:gd name="T22" fmla="*/ 161 w 161"/>
                <a:gd name="T23" fmla="*/ 156 h 162"/>
                <a:gd name="T24" fmla="*/ 161 w 161"/>
                <a:gd name="T25" fmla="*/ 162 h 162"/>
                <a:gd name="T26" fmla="*/ 96 w 161"/>
                <a:gd name="T27" fmla="*/ 102 h 162"/>
                <a:gd name="T28" fmla="*/ 30 w 161"/>
                <a:gd name="T29" fmla="*/ 54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  <p:sp>
          <p:nvSpPr>
            <p:cNvPr id="40980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0 h 60"/>
                <a:gd name="T4" fmla="*/ 41 w 59"/>
                <a:gd name="T5" fmla="*/ 36 h 60"/>
                <a:gd name="T6" fmla="*/ 47 w 59"/>
                <a:gd name="T7" fmla="*/ 42 h 60"/>
                <a:gd name="T8" fmla="*/ 53 w 59"/>
                <a:gd name="T9" fmla="*/ 54 h 60"/>
                <a:gd name="T10" fmla="*/ 53 w 59"/>
                <a:gd name="T11" fmla="*/ 60 h 60"/>
                <a:gd name="T12" fmla="*/ 47 w 59"/>
                <a:gd name="T13" fmla="*/ 54 h 60"/>
                <a:gd name="T14" fmla="*/ 35 w 59"/>
                <a:gd name="T15" fmla="*/ 48 h 60"/>
                <a:gd name="T16" fmla="*/ 23 w 59"/>
                <a:gd name="T17" fmla="*/ 36 h 60"/>
                <a:gd name="T18" fmla="*/ 17 w 59"/>
                <a:gd name="T19" fmla="*/ 30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  <p:sp>
          <p:nvSpPr>
            <p:cNvPr id="40981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6 h 204"/>
                <a:gd name="T2" fmla="*/ 245 w 245"/>
                <a:gd name="T3" fmla="*/ 42 h 204"/>
                <a:gd name="T4" fmla="*/ 209 w 245"/>
                <a:gd name="T5" fmla="*/ 84 h 204"/>
                <a:gd name="T6" fmla="*/ 143 w 245"/>
                <a:gd name="T7" fmla="*/ 132 h 204"/>
                <a:gd name="T8" fmla="*/ 167 w 245"/>
                <a:gd name="T9" fmla="*/ 156 h 204"/>
                <a:gd name="T10" fmla="*/ 179 w 245"/>
                <a:gd name="T11" fmla="*/ 204 h 204"/>
                <a:gd name="T12" fmla="*/ 77 w 245"/>
                <a:gd name="T13" fmla="*/ 132 h 204"/>
                <a:gd name="T14" fmla="*/ 47 w 245"/>
                <a:gd name="T15" fmla="*/ 84 h 204"/>
                <a:gd name="T16" fmla="*/ 89 w 245"/>
                <a:gd name="T17" fmla="*/ 66 h 204"/>
                <a:gd name="T18" fmla="*/ 59 w 245"/>
                <a:gd name="T19" fmla="*/ 36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6 h 204"/>
                <a:gd name="T50" fmla="*/ 233 w 245"/>
                <a:gd name="T51" fmla="*/ 36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</p:grpSp>
      <p:sp>
        <p:nvSpPr>
          <p:cNvPr id="40982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Click to edit Master title style</a:t>
            </a:r>
          </a:p>
        </p:txBody>
      </p:sp>
      <p:sp>
        <p:nvSpPr>
          <p:cNvPr id="40983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</a:p>
        </p:txBody>
      </p:sp>
      <p:sp>
        <p:nvSpPr>
          <p:cNvPr id="40984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40985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40986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7D6D1A4-7F25-41AD-B99A-46A6A4C1B07A}" type="slidenum">
              <a:rPr lang="tr-TR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829965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jpeg"/><Relationship Id="rId5" Type="http://schemas.openxmlformats.org/officeDocument/2006/relationships/image" Target="../media/image2.png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audio" Target="../media/audio9.wav"/><Relationship Id="rId3" Type="http://schemas.openxmlformats.org/officeDocument/2006/relationships/audio" Target="../media/audio4.wav"/><Relationship Id="rId7" Type="http://schemas.openxmlformats.org/officeDocument/2006/relationships/audio" Target="../media/audio8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7.wav"/><Relationship Id="rId5" Type="http://schemas.openxmlformats.org/officeDocument/2006/relationships/audio" Target="../media/audio6.wav"/><Relationship Id="rId4" Type="http://schemas.openxmlformats.org/officeDocument/2006/relationships/audio" Target="../media/audio5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9.xml"/><Relationship Id="rId4" Type="http://schemas.openxmlformats.org/officeDocument/2006/relationships/audio" Target="../media/audio8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1.wav"/><Relationship Id="rId2" Type="http://schemas.openxmlformats.org/officeDocument/2006/relationships/audio" Target="../media/audio10.wav"/><Relationship Id="rId1" Type="http://schemas.openxmlformats.org/officeDocument/2006/relationships/slideLayout" Target="../slideLayouts/slideLayout35.xml"/><Relationship Id="rId5" Type="http://schemas.openxmlformats.org/officeDocument/2006/relationships/audio" Target="../media/audio12.wav"/><Relationship Id="rId4" Type="http://schemas.openxmlformats.org/officeDocument/2006/relationships/audio" Target="../media/audio7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1.wav"/><Relationship Id="rId2" Type="http://schemas.openxmlformats.org/officeDocument/2006/relationships/audio" Target="../media/audio10.wav"/><Relationship Id="rId1" Type="http://schemas.openxmlformats.org/officeDocument/2006/relationships/slideLayout" Target="../slideLayouts/slideLayout35.xml"/><Relationship Id="rId5" Type="http://schemas.openxmlformats.org/officeDocument/2006/relationships/audio" Target="../media/audio12.wav"/><Relationship Id="rId4" Type="http://schemas.openxmlformats.org/officeDocument/2006/relationships/audio" Target="../media/audio7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1.wav"/><Relationship Id="rId2" Type="http://schemas.openxmlformats.org/officeDocument/2006/relationships/audio" Target="../media/audio10.wav"/><Relationship Id="rId1" Type="http://schemas.openxmlformats.org/officeDocument/2006/relationships/slideLayout" Target="../slideLayouts/slideLayout35.xml"/><Relationship Id="rId5" Type="http://schemas.openxmlformats.org/officeDocument/2006/relationships/audio" Target="../media/audio12.wav"/><Relationship Id="rId4" Type="http://schemas.openxmlformats.org/officeDocument/2006/relationships/audio" Target="../media/audio7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539552" y="2996952"/>
            <a:ext cx="7851648" cy="1828800"/>
          </a:xfrm>
        </p:spPr>
        <p:txBody>
          <a:bodyPr/>
          <a:lstStyle/>
          <a:p>
            <a:r>
              <a:rPr lang="tr-TR" dirty="0" smtClean="0"/>
              <a:t>MADDENİN ÖZELLİKLERİ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33780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r>
              <a:rPr lang="tr-TR" sz="3800">
                <a:latin typeface="Verdana" pitchFamily="34" charset="0"/>
              </a:rPr>
              <a:t>Maddenin Özellikleri</a:t>
            </a:r>
          </a:p>
        </p:txBody>
      </p:sp>
      <p:graphicFrame>
        <p:nvGraphicFramePr>
          <p:cNvPr id="34875" name="Group 59"/>
          <p:cNvGraphicFramePr>
            <a:graphicFrameLocks noGrp="1"/>
          </p:cNvGraphicFramePr>
          <p:nvPr>
            <p:ph idx="1"/>
          </p:nvPr>
        </p:nvGraphicFramePr>
        <p:xfrm>
          <a:off x="539750" y="1125538"/>
          <a:ext cx="8229600" cy="5183188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79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03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4839" name="Text Box 23"/>
          <p:cNvSpPr txBox="1">
            <a:spLocks noChangeArrowheads="1"/>
          </p:cNvSpPr>
          <p:nvPr/>
        </p:nvSpPr>
        <p:spPr bwMode="auto">
          <a:xfrm>
            <a:off x="4932363" y="1484313"/>
            <a:ext cx="3743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sz="2400" b="1">
                <a:solidFill>
                  <a:srgbClr val="F37F5B"/>
                </a:solidFill>
                <a:latin typeface="Verdana" pitchFamily="34" charset="0"/>
              </a:rPr>
              <a:t>Ayırt Edici Özellikler </a:t>
            </a:r>
          </a:p>
        </p:txBody>
      </p:sp>
      <p:sp>
        <p:nvSpPr>
          <p:cNvPr id="34840" name="Text Box 24"/>
          <p:cNvSpPr txBox="1">
            <a:spLocks noChangeArrowheads="1"/>
          </p:cNvSpPr>
          <p:nvPr/>
        </p:nvSpPr>
        <p:spPr bwMode="auto">
          <a:xfrm>
            <a:off x="1042988" y="1412875"/>
            <a:ext cx="3095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sz="2400" b="1">
                <a:solidFill>
                  <a:srgbClr val="F37F5B"/>
                </a:solidFill>
                <a:latin typeface="Verdana" pitchFamily="34" charset="0"/>
              </a:rPr>
              <a:t>Ortak  Özellikler </a:t>
            </a:r>
          </a:p>
        </p:txBody>
      </p:sp>
      <p:sp>
        <p:nvSpPr>
          <p:cNvPr id="34849" name="Text Box 33"/>
          <p:cNvSpPr txBox="1">
            <a:spLocks noChangeArrowheads="1"/>
          </p:cNvSpPr>
          <p:nvPr/>
        </p:nvSpPr>
        <p:spPr bwMode="auto">
          <a:xfrm>
            <a:off x="611188" y="2060575"/>
            <a:ext cx="9556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sz="6000">
                <a:solidFill>
                  <a:srgbClr val="F37F5B"/>
                </a:solidFill>
                <a:latin typeface="Comic Sans MS" pitchFamily="66" charset="0"/>
              </a:rPr>
              <a:t>-</a:t>
            </a:r>
          </a:p>
        </p:txBody>
      </p:sp>
      <p:sp>
        <p:nvSpPr>
          <p:cNvPr id="34850" name="Text Box 34"/>
          <p:cNvSpPr txBox="1">
            <a:spLocks noChangeArrowheads="1"/>
          </p:cNvSpPr>
          <p:nvPr/>
        </p:nvSpPr>
        <p:spPr bwMode="auto">
          <a:xfrm>
            <a:off x="663575" y="2924175"/>
            <a:ext cx="9556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sz="6000">
                <a:solidFill>
                  <a:srgbClr val="F37F5B"/>
                </a:solidFill>
                <a:latin typeface="Comic Sans MS" pitchFamily="66" charset="0"/>
              </a:rPr>
              <a:t>-</a:t>
            </a:r>
          </a:p>
        </p:txBody>
      </p:sp>
      <p:sp>
        <p:nvSpPr>
          <p:cNvPr id="34851" name="Text Box 35"/>
          <p:cNvSpPr txBox="1">
            <a:spLocks noChangeArrowheads="1"/>
          </p:cNvSpPr>
          <p:nvPr/>
        </p:nvSpPr>
        <p:spPr bwMode="auto">
          <a:xfrm>
            <a:off x="684213" y="3789363"/>
            <a:ext cx="9556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sz="6000">
                <a:solidFill>
                  <a:srgbClr val="F37F5B"/>
                </a:solidFill>
                <a:latin typeface="Comic Sans MS" pitchFamily="66" charset="0"/>
              </a:rPr>
              <a:t>-</a:t>
            </a:r>
          </a:p>
        </p:txBody>
      </p:sp>
      <p:sp>
        <p:nvSpPr>
          <p:cNvPr id="34852" name="Text Box 36"/>
          <p:cNvSpPr txBox="1">
            <a:spLocks noChangeArrowheads="1"/>
          </p:cNvSpPr>
          <p:nvPr/>
        </p:nvSpPr>
        <p:spPr bwMode="auto">
          <a:xfrm>
            <a:off x="684213" y="4724400"/>
            <a:ext cx="9556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sz="6000">
                <a:solidFill>
                  <a:srgbClr val="F37F5B"/>
                </a:solidFill>
                <a:latin typeface="Comic Sans MS" pitchFamily="66" charset="0"/>
              </a:rPr>
              <a:t>-</a:t>
            </a:r>
          </a:p>
        </p:txBody>
      </p:sp>
      <p:sp>
        <p:nvSpPr>
          <p:cNvPr id="34854" name="Text Box 38"/>
          <p:cNvSpPr txBox="1">
            <a:spLocks noChangeArrowheads="1"/>
          </p:cNvSpPr>
          <p:nvPr/>
        </p:nvSpPr>
        <p:spPr bwMode="auto">
          <a:xfrm>
            <a:off x="1258888" y="2349500"/>
            <a:ext cx="20177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400" b="1">
                <a:solidFill>
                  <a:srgbClr val="CC66FF"/>
                </a:solidFill>
                <a:latin typeface="Verdana" pitchFamily="34" charset="0"/>
              </a:rPr>
              <a:t>Kütle</a:t>
            </a:r>
          </a:p>
        </p:txBody>
      </p:sp>
      <p:sp>
        <p:nvSpPr>
          <p:cNvPr id="34862" name="Text Box 46"/>
          <p:cNvSpPr txBox="1">
            <a:spLocks noChangeArrowheads="1"/>
          </p:cNvSpPr>
          <p:nvPr/>
        </p:nvSpPr>
        <p:spPr bwMode="auto">
          <a:xfrm>
            <a:off x="1187450" y="3213100"/>
            <a:ext cx="20177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400" b="1">
                <a:solidFill>
                  <a:srgbClr val="99FF33"/>
                </a:solidFill>
                <a:latin typeface="Verdana" pitchFamily="34" charset="0"/>
              </a:rPr>
              <a:t>Hacim</a:t>
            </a:r>
          </a:p>
        </p:txBody>
      </p:sp>
      <p:sp>
        <p:nvSpPr>
          <p:cNvPr id="34863" name="Text Box 47"/>
          <p:cNvSpPr txBox="1">
            <a:spLocks noChangeArrowheads="1"/>
          </p:cNvSpPr>
          <p:nvPr/>
        </p:nvSpPr>
        <p:spPr bwMode="auto">
          <a:xfrm>
            <a:off x="1187450" y="4076700"/>
            <a:ext cx="2952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400" b="1">
                <a:solidFill>
                  <a:srgbClr val="FF6600"/>
                </a:solidFill>
                <a:latin typeface="Verdana" pitchFamily="34" charset="0"/>
              </a:rPr>
              <a:t>Eylemsizlik</a:t>
            </a:r>
          </a:p>
        </p:txBody>
      </p:sp>
      <p:sp>
        <p:nvSpPr>
          <p:cNvPr id="34864" name="Text Box 48"/>
          <p:cNvSpPr txBox="1">
            <a:spLocks noChangeArrowheads="1"/>
          </p:cNvSpPr>
          <p:nvPr/>
        </p:nvSpPr>
        <p:spPr bwMode="auto">
          <a:xfrm>
            <a:off x="1116013" y="5084763"/>
            <a:ext cx="2663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400" b="1">
                <a:solidFill>
                  <a:srgbClr val="FFFF66"/>
                </a:solidFill>
                <a:latin typeface="Verdana" pitchFamily="34" charset="0"/>
              </a:rPr>
              <a:t>Tanecikli yapı</a:t>
            </a:r>
          </a:p>
        </p:txBody>
      </p:sp>
      <p:sp>
        <p:nvSpPr>
          <p:cNvPr id="34865" name="Text Box 49"/>
          <p:cNvSpPr txBox="1">
            <a:spLocks noChangeArrowheads="1"/>
          </p:cNvSpPr>
          <p:nvPr/>
        </p:nvSpPr>
        <p:spPr bwMode="auto">
          <a:xfrm>
            <a:off x="5292725" y="2420938"/>
            <a:ext cx="20177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400" b="1">
                <a:solidFill>
                  <a:srgbClr val="FF0000"/>
                </a:solidFill>
                <a:latin typeface="Verdana" pitchFamily="34" charset="0"/>
              </a:rPr>
              <a:t>Özkütle</a:t>
            </a:r>
          </a:p>
        </p:txBody>
      </p:sp>
      <p:sp>
        <p:nvSpPr>
          <p:cNvPr id="34866" name="Text Box 50"/>
          <p:cNvSpPr txBox="1">
            <a:spLocks noChangeArrowheads="1"/>
          </p:cNvSpPr>
          <p:nvPr/>
        </p:nvSpPr>
        <p:spPr bwMode="auto">
          <a:xfrm>
            <a:off x="4840288" y="2060575"/>
            <a:ext cx="9556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sz="6000">
                <a:solidFill>
                  <a:srgbClr val="F37F5B"/>
                </a:solidFill>
                <a:latin typeface="Comic Sans MS" pitchFamily="66" charset="0"/>
              </a:rPr>
              <a:t>-</a:t>
            </a:r>
          </a:p>
        </p:txBody>
      </p:sp>
      <p:sp>
        <p:nvSpPr>
          <p:cNvPr id="34868" name="Text Box 52"/>
          <p:cNvSpPr txBox="1">
            <a:spLocks noChangeArrowheads="1"/>
          </p:cNvSpPr>
          <p:nvPr/>
        </p:nvSpPr>
        <p:spPr bwMode="auto">
          <a:xfrm>
            <a:off x="4840288" y="2924175"/>
            <a:ext cx="9556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sz="6000">
                <a:solidFill>
                  <a:srgbClr val="F37F5B"/>
                </a:solidFill>
                <a:latin typeface="Comic Sans MS" pitchFamily="66" charset="0"/>
              </a:rPr>
              <a:t>-</a:t>
            </a:r>
          </a:p>
        </p:txBody>
      </p:sp>
      <p:sp>
        <p:nvSpPr>
          <p:cNvPr id="34869" name="Text Box 53"/>
          <p:cNvSpPr txBox="1">
            <a:spLocks noChangeArrowheads="1"/>
          </p:cNvSpPr>
          <p:nvPr/>
        </p:nvSpPr>
        <p:spPr bwMode="auto">
          <a:xfrm>
            <a:off x="5364163" y="3213100"/>
            <a:ext cx="3382962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400" b="1">
                <a:solidFill>
                  <a:srgbClr val="99FFCC"/>
                </a:solidFill>
                <a:latin typeface="Verdana" pitchFamily="34" charset="0"/>
              </a:rPr>
              <a:t>Erime ve Kaynama Sıcaklığı</a:t>
            </a:r>
          </a:p>
        </p:txBody>
      </p:sp>
      <p:sp>
        <p:nvSpPr>
          <p:cNvPr id="34870" name="Text Box 54"/>
          <p:cNvSpPr txBox="1">
            <a:spLocks noChangeArrowheads="1"/>
          </p:cNvSpPr>
          <p:nvPr/>
        </p:nvSpPr>
        <p:spPr bwMode="auto">
          <a:xfrm>
            <a:off x="4840288" y="3933825"/>
            <a:ext cx="9556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sz="6000">
                <a:solidFill>
                  <a:srgbClr val="F37F5B"/>
                </a:solidFill>
                <a:latin typeface="Comic Sans MS" pitchFamily="66" charset="0"/>
              </a:rPr>
              <a:t>-</a:t>
            </a:r>
          </a:p>
        </p:txBody>
      </p:sp>
      <p:sp>
        <p:nvSpPr>
          <p:cNvPr id="34871" name="Text Box 55"/>
          <p:cNvSpPr txBox="1">
            <a:spLocks noChangeArrowheads="1"/>
          </p:cNvSpPr>
          <p:nvPr/>
        </p:nvSpPr>
        <p:spPr bwMode="auto">
          <a:xfrm>
            <a:off x="5364163" y="4292600"/>
            <a:ext cx="33829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400" b="1">
                <a:solidFill>
                  <a:srgbClr val="CC66FF"/>
                </a:solidFill>
                <a:latin typeface="Verdana" pitchFamily="34" charset="0"/>
              </a:rPr>
              <a:t>Esneklik</a:t>
            </a:r>
          </a:p>
        </p:txBody>
      </p:sp>
      <p:sp>
        <p:nvSpPr>
          <p:cNvPr id="34872" name="Text Box 56"/>
          <p:cNvSpPr txBox="1">
            <a:spLocks noChangeArrowheads="1"/>
          </p:cNvSpPr>
          <p:nvPr/>
        </p:nvSpPr>
        <p:spPr bwMode="auto">
          <a:xfrm>
            <a:off x="4859338" y="4724400"/>
            <a:ext cx="9556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sz="6000">
                <a:solidFill>
                  <a:srgbClr val="F37F5B"/>
                </a:solidFill>
                <a:latin typeface="Comic Sans MS" pitchFamily="66" charset="0"/>
              </a:rPr>
              <a:t>-</a:t>
            </a:r>
          </a:p>
        </p:txBody>
      </p:sp>
      <p:sp>
        <p:nvSpPr>
          <p:cNvPr id="34873" name="Text Box 57"/>
          <p:cNvSpPr txBox="1">
            <a:spLocks noChangeArrowheads="1"/>
          </p:cNvSpPr>
          <p:nvPr/>
        </p:nvSpPr>
        <p:spPr bwMode="auto">
          <a:xfrm>
            <a:off x="5365750" y="5013325"/>
            <a:ext cx="33829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400" b="1">
                <a:solidFill>
                  <a:srgbClr val="EEB6A0"/>
                </a:solidFill>
                <a:latin typeface="Verdana" pitchFamily="34" charset="0"/>
              </a:rPr>
              <a:t>Genleşme</a:t>
            </a:r>
          </a:p>
        </p:txBody>
      </p:sp>
    </p:spTree>
    <p:extLst>
      <p:ext uri="{BB962C8B-B14F-4D97-AF65-F5344CB8AC3E}">
        <p14:creationId xmlns:p14="http://schemas.microsoft.com/office/powerpoint/2010/main" val="811243837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autoRev="1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99FFCC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autoRev="1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99FFCC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autoRev="1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4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48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8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48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8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348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348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48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4" dur="500"/>
                                        <p:tgtEl>
                                          <p:spTgt spid="348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348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4" dur="500"/>
                                        <p:tgtEl>
                                          <p:spTgt spid="348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348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4" dur="500"/>
                                        <p:tgtEl>
                                          <p:spTgt spid="348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348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4" dur="500"/>
                                        <p:tgtEl>
                                          <p:spTgt spid="348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348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4" dur="500"/>
                                        <p:tgtEl>
                                          <p:spTgt spid="348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0" dur="500"/>
                                        <p:tgtEl>
                                          <p:spTgt spid="348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4" dur="500"/>
                                        <p:tgtEl>
                                          <p:spTgt spid="348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0" dur="500"/>
                                        <p:tgtEl>
                                          <p:spTgt spid="348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4" dur="500"/>
                                        <p:tgtEl>
                                          <p:spTgt spid="348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  <p:bldP spid="34839" grpId="0"/>
      <p:bldP spid="34840" grpId="0"/>
      <p:bldP spid="34849" grpId="0"/>
      <p:bldP spid="34850" grpId="0"/>
      <p:bldP spid="34851" grpId="0"/>
      <p:bldP spid="34852" grpId="0"/>
      <p:bldP spid="34854" grpId="0"/>
      <p:bldP spid="34863" grpId="0"/>
      <p:bldP spid="34864" grpId="0"/>
      <p:bldP spid="34865" grpId="0"/>
      <p:bldP spid="34866" grpId="0"/>
      <p:bldP spid="34868" grpId="0"/>
      <p:bldP spid="34869" grpId="0"/>
      <p:bldP spid="34870" grpId="0"/>
      <p:bldP spid="34871" grpId="0"/>
      <p:bldP spid="34872" grpId="0"/>
      <p:bldP spid="3487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6499" y="2543762"/>
            <a:ext cx="37338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Dikdörtgen 1"/>
          <p:cNvSpPr/>
          <p:nvPr/>
        </p:nvSpPr>
        <p:spPr>
          <a:xfrm>
            <a:off x="434926" y="604799"/>
            <a:ext cx="792088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KÜTLE:</a:t>
            </a:r>
            <a:r>
              <a:rPr lang="tr-TR" sz="2400" dirty="0" smtClean="0">
                <a:latin typeface="Comic Sans MS" pitchFamily="66" charset="0"/>
              </a:rPr>
              <a:t> Madde miktarı demektir.</a:t>
            </a:r>
          </a:p>
          <a:p>
            <a:r>
              <a:rPr lang="tr-TR" sz="2400" dirty="0" smtClean="0">
                <a:latin typeface="Comic Sans MS" pitchFamily="66" charset="0"/>
              </a:rPr>
              <a:t>Maddelerin miktarı  yani kütlesi terazi ile ölçerek bulunur. Kütle ölçü birimi kilogram (kg) ve gram (g) </a:t>
            </a:r>
            <a:r>
              <a:rPr lang="tr-TR" sz="2400" dirty="0" err="1" smtClean="0">
                <a:latin typeface="Comic Sans MS" pitchFamily="66" charset="0"/>
              </a:rPr>
              <a:t>dir</a:t>
            </a:r>
            <a:r>
              <a:rPr lang="tr-TR" sz="2400" dirty="0" smtClean="0">
                <a:latin typeface="Comic Sans MS" pitchFamily="66" charset="0"/>
              </a:rPr>
              <a:t>.</a:t>
            </a:r>
          </a:p>
          <a:p>
            <a:endParaRPr lang="tr-TR" dirty="0" smtClean="0"/>
          </a:p>
          <a:p>
            <a:endParaRPr lang="tr-TR" dirty="0"/>
          </a:p>
        </p:txBody>
      </p:sp>
      <p:graphicFrame>
        <p:nvGraphicFramePr>
          <p:cNvPr id="4" name="Nesne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1239107"/>
              </p:ext>
            </p:extLst>
          </p:nvPr>
        </p:nvGraphicFramePr>
        <p:xfrm>
          <a:off x="462097" y="2578757"/>
          <a:ext cx="3733800" cy="205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Bit Eşlem Resmi" r:id="rId4" imgW="3142857" imgH="1800476" progId="PBrush">
                  <p:embed/>
                </p:oleObj>
              </mc:Choice>
              <mc:Fallback>
                <p:oleObj name="Bit Eşlem Resmi" r:id="rId4" imgW="3142857" imgH="1800476" progId="PBrush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clrChange>
                          <a:clrFrom>
                            <a:srgbClr val="FFFFFF"/>
                          </a:clrFrom>
                          <a:clrTo>
                            <a:srgbClr val="FFFFFF">
                              <a:alpha val="0"/>
                            </a:srgbClr>
                          </a:clrTo>
                        </a:clrChange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097" y="2578757"/>
                        <a:ext cx="3733800" cy="205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Group 18"/>
          <p:cNvGrpSpPr>
            <a:grpSpLocks/>
          </p:cNvGrpSpPr>
          <p:nvPr/>
        </p:nvGrpSpPr>
        <p:grpSpPr bwMode="auto">
          <a:xfrm>
            <a:off x="2748882" y="2121075"/>
            <a:ext cx="5791200" cy="1066800"/>
            <a:chOff x="1776" y="2112"/>
            <a:chExt cx="3648" cy="672"/>
          </a:xfrm>
        </p:grpSpPr>
        <p:sp>
          <p:nvSpPr>
            <p:cNvPr id="7" name="AutoShape 16" descr="Meşe"/>
            <p:cNvSpPr>
              <a:spLocks noChangeArrowheads="1"/>
            </p:cNvSpPr>
            <p:nvPr/>
          </p:nvSpPr>
          <p:spPr bwMode="auto">
            <a:xfrm>
              <a:off x="1776" y="2160"/>
              <a:ext cx="816" cy="624"/>
            </a:xfrm>
            <a:prstGeom prst="cube">
              <a:avLst>
                <a:gd name="adj" fmla="val 25000"/>
              </a:avLst>
            </a:prstGeom>
            <a:blipFill dpi="0" rotWithShape="0">
              <a:blip r:embed="rId6"/>
              <a:srcRect/>
              <a:tile tx="0" ty="0" sx="100000" sy="100000" flip="none" algn="tl"/>
            </a:blip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" name="AutoShape 17"/>
            <p:cNvSpPr>
              <a:spLocks noChangeArrowheads="1"/>
            </p:cNvSpPr>
            <p:nvPr/>
          </p:nvSpPr>
          <p:spPr bwMode="auto">
            <a:xfrm>
              <a:off x="4608" y="2112"/>
              <a:ext cx="816" cy="624"/>
            </a:xfrm>
            <a:prstGeom prst="cube">
              <a:avLst>
                <a:gd name="adj" fmla="val 25000"/>
              </a:avLst>
            </a:prstGeom>
            <a:solidFill>
              <a:srgbClr val="B2B2B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4482" y="2132856"/>
            <a:ext cx="554037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620" y="2095646"/>
            <a:ext cx="554037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Metin kutusu 4"/>
          <p:cNvSpPr txBox="1"/>
          <p:nvPr/>
        </p:nvSpPr>
        <p:spPr>
          <a:xfrm>
            <a:off x="611560" y="5373216"/>
            <a:ext cx="7632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smtClean="0">
                <a:latin typeface="Comic Sans MS" pitchFamily="66" charset="0"/>
              </a:rPr>
              <a:t>Sıvı ve gazların kütleleri nasıl ölçülür?</a:t>
            </a:r>
            <a:endParaRPr lang="tr-TR" sz="28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6211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62364" y="764704"/>
            <a:ext cx="8852832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 smtClean="0">
                <a:latin typeface="Comic Sans MS" pitchFamily="66" charset="0"/>
              </a:rPr>
              <a:t>Maddelerin uzayda kapladığı yere </a:t>
            </a:r>
            <a:r>
              <a:rPr lang="tr-TR" sz="2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HACİM </a:t>
            </a:r>
            <a:r>
              <a:rPr lang="tr-TR" sz="2000" dirty="0" smtClean="0">
                <a:latin typeface="Comic Sans MS" pitchFamily="66" charset="0"/>
              </a:rPr>
              <a:t>denir.</a:t>
            </a:r>
          </a:p>
          <a:p>
            <a:endParaRPr lang="tr-TR" sz="2000" dirty="0">
              <a:latin typeface="Comic Sans MS" pitchFamily="66" charset="0"/>
            </a:endParaRPr>
          </a:p>
          <a:p>
            <a:r>
              <a:rPr lang="tr-TR" sz="2000" dirty="0" smtClean="0">
                <a:latin typeface="Comic Sans MS" pitchFamily="66" charset="0"/>
              </a:rPr>
              <a:t>Ölçüleri düzgün olan katı maddelerin hacmini ölçerken; </a:t>
            </a:r>
          </a:p>
          <a:p>
            <a:r>
              <a:rPr lang="tr-TR" sz="2000" dirty="0" smtClean="0">
                <a:latin typeface="Comic Sans MS" pitchFamily="66" charset="0"/>
              </a:rPr>
              <a:t>Yükseklik ölçüsü x genişlik ölçüsü x Uzunluk ölçüsü = hacim</a:t>
            </a:r>
          </a:p>
          <a:p>
            <a:r>
              <a:rPr lang="tr-TR" sz="2000" dirty="0" smtClean="0">
                <a:latin typeface="Comic Sans MS" pitchFamily="66" charset="0"/>
              </a:rPr>
              <a:t>Sıvıların hacimleri dereceli silindir ile ölçülür.</a:t>
            </a:r>
          </a:p>
          <a:p>
            <a:endParaRPr lang="tr-TR" sz="2000" dirty="0" smtClean="0">
              <a:latin typeface="Comic Sans MS" pitchFamily="66" charset="0"/>
            </a:endParaRPr>
          </a:p>
          <a:p>
            <a:r>
              <a:rPr lang="tr-TR" sz="2000" dirty="0" smtClean="0">
                <a:latin typeface="Comic Sans MS" pitchFamily="66" charset="0"/>
              </a:rPr>
              <a:t>Sıvıların hacmini ölçerken litre ölçü birimini kullanırız. Litre “L” ile gösterilir. </a:t>
            </a:r>
          </a:p>
          <a:p>
            <a:endParaRPr lang="tr-TR" sz="2000" dirty="0" smtClean="0">
              <a:latin typeface="Comic Sans MS" pitchFamily="66" charset="0"/>
            </a:endParaRPr>
          </a:p>
          <a:p>
            <a:r>
              <a:rPr lang="tr-TR" sz="2000" dirty="0" smtClean="0">
                <a:latin typeface="Comic Sans MS" pitchFamily="66" charset="0"/>
              </a:rPr>
              <a:t>Daha az sıvı miktarlarını ölçmek için mililitre birimi kullanılır. Mililitre “ml” ile gösterilir.</a:t>
            </a:r>
          </a:p>
          <a:p>
            <a:endParaRPr lang="tr-T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4149080"/>
            <a:ext cx="1733550" cy="2619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5020617"/>
            <a:ext cx="790575" cy="87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5637199"/>
            <a:ext cx="1680827" cy="5194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Dikdörtgen 2"/>
          <p:cNvSpPr/>
          <p:nvPr/>
        </p:nvSpPr>
        <p:spPr>
          <a:xfrm>
            <a:off x="3973321" y="4116415"/>
            <a:ext cx="482453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 smtClean="0">
                <a:latin typeface="Comic Sans MS" pitchFamily="66" charset="0"/>
              </a:rPr>
              <a:t>Düzgün şekli olmayan maddelerin hacmini ölçmenin bir başka yöntemi ise taşırmadır. </a:t>
            </a:r>
          </a:p>
        </p:txBody>
      </p:sp>
    </p:spTree>
    <p:extLst>
      <p:ext uri="{BB962C8B-B14F-4D97-AF65-F5344CB8AC3E}">
        <p14:creationId xmlns:p14="http://schemas.microsoft.com/office/powerpoint/2010/main" val="792870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810" name="Group 138"/>
          <p:cNvGraphicFramePr>
            <a:graphicFrameLocks noGrp="1"/>
          </p:cNvGraphicFramePr>
          <p:nvPr/>
        </p:nvGraphicFramePr>
        <p:xfrm>
          <a:off x="179388" y="981075"/>
          <a:ext cx="8785225" cy="5584763"/>
        </p:xfrm>
        <a:graphic>
          <a:graphicData uri="http://schemas.openxmlformats.org/drawingml/2006/table">
            <a:tbl>
              <a:tblPr/>
              <a:tblGrid>
                <a:gridCol w="2232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5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320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35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</a:rPr>
                        <a:t>Özellikler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CCFF"/>
                          </a:solidFill>
                          <a:effectLst/>
                          <a:latin typeface="Verdana" pitchFamily="34" charset="0"/>
                        </a:rPr>
                        <a:t>Belirli Hacim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CCFF"/>
                          </a:solidFill>
                          <a:effectLst/>
                          <a:latin typeface="Verdana" pitchFamily="34" charset="0"/>
                        </a:rPr>
                        <a:t>Belirli Şekil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3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FFCC"/>
                          </a:solidFill>
                          <a:effectLst/>
                          <a:latin typeface="Verdana" pitchFamily="34" charset="0"/>
                        </a:rPr>
                        <a:t>Özkütle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Verdana" pitchFamily="34" charset="0"/>
                        </a:rPr>
                        <a:t>Sahip olduğu enerji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FF33"/>
                          </a:solidFill>
                          <a:effectLst/>
                          <a:latin typeface="Verdana" pitchFamily="34" charset="0"/>
                        </a:rPr>
                        <a:t>Tanecikler arası çekim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55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66FF"/>
                          </a:solidFill>
                          <a:effectLst/>
                          <a:latin typeface="Verdana" pitchFamily="34" charset="0"/>
                        </a:rPr>
                        <a:t>Düzenlilik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8771" name="Text Box 99"/>
          <p:cNvSpPr txBox="1">
            <a:spLocks noChangeArrowheads="1"/>
          </p:cNvSpPr>
          <p:nvPr/>
        </p:nvSpPr>
        <p:spPr bwMode="auto">
          <a:xfrm>
            <a:off x="2700338" y="1341438"/>
            <a:ext cx="10810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sz="2400" b="1">
                <a:solidFill>
                  <a:srgbClr val="F37F5B"/>
                </a:solidFill>
                <a:latin typeface="Verdana" pitchFamily="34" charset="0"/>
              </a:rPr>
              <a:t>KATI</a:t>
            </a:r>
          </a:p>
        </p:txBody>
      </p:sp>
      <p:sp>
        <p:nvSpPr>
          <p:cNvPr id="28773" name="Text Box 101"/>
          <p:cNvSpPr txBox="1">
            <a:spLocks noChangeArrowheads="1"/>
          </p:cNvSpPr>
          <p:nvPr/>
        </p:nvSpPr>
        <p:spPr bwMode="auto">
          <a:xfrm>
            <a:off x="4786313" y="1341438"/>
            <a:ext cx="10810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sz="2400" b="1">
                <a:solidFill>
                  <a:srgbClr val="F37F5B"/>
                </a:solidFill>
                <a:latin typeface="Verdana" pitchFamily="34" charset="0"/>
              </a:rPr>
              <a:t>SIVI</a:t>
            </a:r>
          </a:p>
        </p:txBody>
      </p:sp>
      <p:sp>
        <p:nvSpPr>
          <p:cNvPr id="28774" name="Text Box 102"/>
          <p:cNvSpPr txBox="1">
            <a:spLocks noChangeArrowheads="1"/>
          </p:cNvSpPr>
          <p:nvPr/>
        </p:nvSpPr>
        <p:spPr bwMode="auto">
          <a:xfrm>
            <a:off x="6877050" y="1341438"/>
            <a:ext cx="1081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sz="2400" b="1">
                <a:solidFill>
                  <a:srgbClr val="F37F5B"/>
                </a:solidFill>
                <a:latin typeface="Verdana" pitchFamily="34" charset="0"/>
              </a:rPr>
              <a:t>GAZ</a:t>
            </a:r>
          </a:p>
        </p:txBody>
      </p:sp>
      <p:sp>
        <p:nvSpPr>
          <p:cNvPr id="28778" name="Text Box 106"/>
          <p:cNvSpPr txBox="1">
            <a:spLocks noChangeArrowheads="1"/>
          </p:cNvSpPr>
          <p:nvPr/>
        </p:nvSpPr>
        <p:spPr bwMode="auto">
          <a:xfrm>
            <a:off x="5580063" y="1989138"/>
            <a:ext cx="1676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37F5B"/>
              </a:solidFill>
              <a:latin typeface="Comic Sans MS" pitchFamily="66" charset="0"/>
            </a:endParaRPr>
          </a:p>
        </p:txBody>
      </p:sp>
      <p:sp>
        <p:nvSpPr>
          <p:cNvPr id="28779" name="Text Box 107"/>
          <p:cNvSpPr txBox="1">
            <a:spLocks noChangeArrowheads="1"/>
          </p:cNvSpPr>
          <p:nvPr/>
        </p:nvSpPr>
        <p:spPr bwMode="auto">
          <a:xfrm>
            <a:off x="2627313" y="1989138"/>
            <a:ext cx="1512887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sz="2200" b="1" dirty="0">
                <a:solidFill>
                  <a:srgbClr val="66CCFF"/>
                </a:solidFill>
                <a:latin typeface="Verdana" pitchFamily="34" charset="0"/>
              </a:rPr>
              <a:t>VARDIR</a:t>
            </a:r>
          </a:p>
        </p:txBody>
      </p:sp>
      <p:sp>
        <p:nvSpPr>
          <p:cNvPr id="28780" name="Text Box 108"/>
          <p:cNvSpPr txBox="1">
            <a:spLocks noChangeArrowheads="1"/>
          </p:cNvSpPr>
          <p:nvPr/>
        </p:nvSpPr>
        <p:spPr bwMode="auto">
          <a:xfrm>
            <a:off x="4787900" y="1989138"/>
            <a:ext cx="1512888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sz="2200" b="1">
                <a:solidFill>
                  <a:srgbClr val="66CCFF"/>
                </a:solidFill>
                <a:latin typeface="Verdana" pitchFamily="34" charset="0"/>
              </a:rPr>
              <a:t>VARDIR</a:t>
            </a:r>
          </a:p>
        </p:txBody>
      </p:sp>
      <p:sp>
        <p:nvSpPr>
          <p:cNvPr id="28781" name="Text Box 109"/>
          <p:cNvSpPr txBox="1">
            <a:spLocks noChangeArrowheads="1"/>
          </p:cNvSpPr>
          <p:nvPr/>
        </p:nvSpPr>
        <p:spPr bwMode="auto">
          <a:xfrm>
            <a:off x="6732588" y="1989138"/>
            <a:ext cx="1512887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sz="2200" b="1">
                <a:solidFill>
                  <a:srgbClr val="66CCFF"/>
                </a:solidFill>
                <a:latin typeface="Verdana" pitchFamily="34" charset="0"/>
              </a:rPr>
              <a:t>YOKTUR</a:t>
            </a:r>
          </a:p>
        </p:txBody>
      </p:sp>
      <p:sp>
        <p:nvSpPr>
          <p:cNvPr id="28782" name="Text Box 110"/>
          <p:cNvSpPr txBox="1">
            <a:spLocks noChangeArrowheads="1"/>
          </p:cNvSpPr>
          <p:nvPr/>
        </p:nvSpPr>
        <p:spPr bwMode="auto">
          <a:xfrm>
            <a:off x="2627313" y="2827338"/>
            <a:ext cx="1512887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sz="2200" b="1">
                <a:solidFill>
                  <a:srgbClr val="FFCCFF"/>
                </a:solidFill>
                <a:latin typeface="Verdana" pitchFamily="34" charset="0"/>
              </a:rPr>
              <a:t>VARDIR</a:t>
            </a:r>
          </a:p>
        </p:txBody>
      </p:sp>
      <p:sp>
        <p:nvSpPr>
          <p:cNvPr id="28783" name="Text Box 111"/>
          <p:cNvSpPr txBox="1">
            <a:spLocks noChangeArrowheads="1"/>
          </p:cNvSpPr>
          <p:nvPr/>
        </p:nvSpPr>
        <p:spPr bwMode="auto">
          <a:xfrm>
            <a:off x="4643438" y="2420938"/>
            <a:ext cx="2736850" cy="1096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sz="2200" b="1">
                <a:solidFill>
                  <a:srgbClr val="FFCCFF"/>
                </a:solidFill>
                <a:latin typeface="Verdana" pitchFamily="34" charset="0"/>
              </a:rPr>
              <a:t>Bulundukları kabın şeklini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sz="2200" b="1">
                <a:solidFill>
                  <a:srgbClr val="FFCCFF"/>
                </a:solidFill>
                <a:latin typeface="Verdana" pitchFamily="34" charset="0"/>
              </a:rPr>
              <a:t>alır</a:t>
            </a:r>
          </a:p>
        </p:txBody>
      </p:sp>
      <p:sp>
        <p:nvSpPr>
          <p:cNvPr id="28786" name="Text Box 114"/>
          <p:cNvSpPr txBox="1">
            <a:spLocks noChangeArrowheads="1"/>
          </p:cNvSpPr>
          <p:nvPr/>
        </p:nvSpPr>
        <p:spPr bwMode="auto">
          <a:xfrm>
            <a:off x="6804025" y="2827338"/>
            <a:ext cx="1512888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sz="2200" b="1">
                <a:solidFill>
                  <a:srgbClr val="FFCCFF"/>
                </a:solidFill>
                <a:latin typeface="Verdana" pitchFamily="34" charset="0"/>
              </a:rPr>
              <a:t>YOKTUR</a:t>
            </a:r>
          </a:p>
        </p:txBody>
      </p:sp>
      <p:sp>
        <p:nvSpPr>
          <p:cNvPr id="28788" name="Text Box 116"/>
          <p:cNvSpPr txBox="1">
            <a:spLocks noChangeArrowheads="1"/>
          </p:cNvSpPr>
          <p:nvPr/>
        </p:nvSpPr>
        <p:spPr bwMode="auto">
          <a:xfrm>
            <a:off x="2411413" y="3692525"/>
            <a:ext cx="19431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sz="2200" b="1">
                <a:solidFill>
                  <a:srgbClr val="99FFCC"/>
                </a:solidFill>
                <a:latin typeface="Verdana" pitchFamily="34" charset="0"/>
              </a:rPr>
              <a:t>En fazladır</a:t>
            </a:r>
          </a:p>
        </p:txBody>
      </p:sp>
      <p:sp>
        <p:nvSpPr>
          <p:cNvPr id="28789" name="Text Box 117"/>
          <p:cNvSpPr txBox="1">
            <a:spLocks noChangeArrowheads="1"/>
          </p:cNvSpPr>
          <p:nvPr/>
        </p:nvSpPr>
        <p:spPr bwMode="auto">
          <a:xfrm>
            <a:off x="4427538" y="3692525"/>
            <a:ext cx="19431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sz="2200" b="1">
                <a:solidFill>
                  <a:srgbClr val="99FFCC"/>
                </a:solidFill>
                <a:latin typeface="Verdana" pitchFamily="34" charset="0"/>
              </a:rPr>
              <a:t>Daha azdır</a:t>
            </a:r>
          </a:p>
        </p:txBody>
      </p:sp>
      <p:sp>
        <p:nvSpPr>
          <p:cNvPr id="28790" name="Text Box 118"/>
          <p:cNvSpPr txBox="1">
            <a:spLocks noChangeArrowheads="1"/>
          </p:cNvSpPr>
          <p:nvPr/>
        </p:nvSpPr>
        <p:spPr bwMode="auto">
          <a:xfrm>
            <a:off x="6732588" y="3644900"/>
            <a:ext cx="19431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sz="2200" b="1">
                <a:solidFill>
                  <a:srgbClr val="99FFCC"/>
                </a:solidFill>
                <a:latin typeface="Verdana" pitchFamily="34" charset="0"/>
              </a:rPr>
              <a:t>En azdır</a:t>
            </a:r>
          </a:p>
        </p:txBody>
      </p:sp>
      <p:sp>
        <p:nvSpPr>
          <p:cNvPr id="28791" name="Text Box 119"/>
          <p:cNvSpPr txBox="1">
            <a:spLocks noChangeArrowheads="1"/>
          </p:cNvSpPr>
          <p:nvPr/>
        </p:nvSpPr>
        <p:spPr bwMode="auto">
          <a:xfrm>
            <a:off x="2411413" y="4292600"/>
            <a:ext cx="19431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sz="2200" b="1">
                <a:solidFill>
                  <a:srgbClr val="FF6600"/>
                </a:solidFill>
                <a:latin typeface="Verdana" pitchFamily="34" charset="0"/>
              </a:rPr>
              <a:t>En azdır</a:t>
            </a:r>
          </a:p>
        </p:txBody>
      </p:sp>
      <p:sp>
        <p:nvSpPr>
          <p:cNvPr id="28792" name="Text Box 120"/>
          <p:cNvSpPr txBox="1">
            <a:spLocks noChangeArrowheads="1"/>
          </p:cNvSpPr>
          <p:nvPr/>
        </p:nvSpPr>
        <p:spPr bwMode="auto">
          <a:xfrm>
            <a:off x="4427538" y="4292600"/>
            <a:ext cx="2519362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sz="2200" b="1">
                <a:solidFill>
                  <a:srgbClr val="FF6600"/>
                </a:solidFill>
                <a:latin typeface="Verdana" pitchFamily="34" charset="0"/>
              </a:rPr>
              <a:t>Daha fazladır</a:t>
            </a:r>
          </a:p>
        </p:txBody>
      </p:sp>
      <p:sp>
        <p:nvSpPr>
          <p:cNvPr id="28793" name="Text Box 121"/>
          <p:cNvSpPr txBox="1">
            <a:spLocks noChangeArrowheads="1"/>
          </p:cNvSpPr>
          <p:nvPr/>
        </p:nvSpPr>
        <p:spPr bwMode="auto">
          <a:xfrm>
            <a:off x="6732588" y="4292600"/>
            <a:ext cx="19431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sz="2200" b="1">
                <a:solidFill>
                  <a:srgbClr val="FF6600"/>
                </a:solidFill>
                <a:latin typeface="Verdana" pitchFamily="34" charset="0"/>
              </a:rPr>
              <a:t>En fazladır</a:t>
            </a:r>
          </a:p>
        </p:txBody>
      </p:sp>
      <p:sp>
        <p:nvSpPr>
          <p:cNvPr id="28801" name="Text Box 129"/>
          <p:cNvSpPr txBox="1">
            <a:spLocks noChangeArrowheads="1"/>
          </p:cNvSpPr>
          <p:nvPr/>
        </p:nvSpPr>
        <p:spPr bwMode="auto">
          <a:xfrm>
            <a:off x="2411413" y="5089525"/>
            <a:ext cx="19431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sz="2200" b="1">
                <a:solidFill>
                  <a:srgbClr val="99FF33"/>
                </a:solidFill>
                <a:latin typeface="Verdana" pitchFamily="34" charset="0"/>
              </a:rPr>
              <a:t>En fazladır</a:t>
            </a:r>
          </a:p>
        </p:txBody>
      </p:sp>
      <p:sp>
        <p:nvSpPr>
          <p:cNvPr id="28802" name="Text Box 130"/>
          <p:cNvSpPr txBox="1">
            <a:spLocks noChangeArrowheads="1"/>
          </p:cNvSpPr>
          <p:nvPr/>
        </p:nvSpPr>
        <p:spPr bwMode="auto">
          <a:xfrm>
            <a:off x="4427538" y="5084763"/>
            <a:ext cx="19431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sz="2200" b="1">
                <a:solidFill>
                  <a:srgbClr val="99FF33"/>
                </a:solidFill>
                <a:latin typeface="Verdana" pitchFamily="34" charset="0"/>
              </a:rPr>
              <a:t>Daha azdır</a:t>
            </a:r>
          </a:p>
        </p:txBody>
      </p:sp>
      <p:sp>
        <p:nvSpPr>
          <p:cNvPr id="28803" name="Text Box 131"/>
          <p:cNvSpPr txBox="1">
            <a:spLocks noChangeArrowheads="1"/>
          </p:cNvSpPr>
          <p:nvPr/>
        </p:nvSpPr>
        <p:spPr bwMode="auto">
          <a:xfrm>
            <a:off x="6732588" y="5084763"/>
            <a:ext cx="19431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sz="2200" b="1">
                <a:solidFill>
                  <a:srgbClr val="99FF33"/>
                </a:solidFill>
                <a:latin typeface="Verdana" pitchFamily="34" charset="0"/>
              </a:rPr>
              <a:t>En azdır</a:t>
            </a:r>
          </a:p>
        </p:txBody>
      </p:sp>
      <p:sp>
        <p:nvSpPr>
          <p:cNvPr id="28804" name="Text Box 132"/>
          <p:cNvSpPr txBox="1">
            <a:spLocks noChangeArrowheads="1"/>
          </p:cNvSpPr>
          <p:nvPr/>
        </p:nvSpPr>
        <p:spPr bwMode="auto">
          <a:xfrm>
            <a:off x="2484438" y="5762625"/>
            <a:ext cx="19431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sz="2200" b="1">
                <a:solidFill>
                  <a:srgbClr val="CC66FF"/>
                </a:solidFill>
                <a:latin typeface="Verdana" pitchFamily="34" charset="0"/>
              </a:rPr>
              <a:t>En düzenli haldir</a:t>
            </a:r>
          </a:p>
        </p:txBody>
      </p:sp>
      <p:sp>
        <p:nvSpPr>
          <p:cNvPr id="28806" name="Text Box 134"/>
          <p:cNvSpPr txBox="1">
            <a:spLocks noChangeArrowheads="1"/>
          </p:cNvSpPr>
          <p:nvPr/>
        </p:nvSpPr>
        <p:spPr bwMode="auto">
          <a:xfrm>
            <a:off x="4429125" y="5516563"/>
            <a:ext cx="2230438" cy="1096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sz="2200" b="1">
                <a:solidFill>
                  <a:srgbClr val="CC66FF"/>
                </a:solidFill>
                <a:latin typeface="Verdana" pitchFamily="34" charset="0"/>
              </a:rPr>
              <a:t>Daha az düzenli haldir</a:t>
            </a:r>
          </a:p>
        </p:txBody>
      </p:sp>
      <p:sp>
        <p:nvSpPr>
          <p:cNvPr id="28807" name="Text Box 135"/>
          <p:cNvSpPr txBox="1">
            <a:spLocks noChangeArrowheads="1"/>
          </p:cNvSpPr>
          <p:nvPr/>
        </p:nvSpPr>
        <p:spPr bwMode="auto">
          <a:xfrm>
            <a:off x="6734175" y="5762625"/>
            <a:ext cx="223043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sz="2200" b="1">
                <a:solidFill>
                  <a:srgbClr val="CC66FF"/>
                </a:solidFill>
                <a:latin typeface="Verdana" pitchFamily="34" charset="0"/>
              </a:rPr>
              <a:t>En düzensiz haldir</a:t>
            </a:r>
          </a:p>
        </p:txBody>
      </p:sp>
    </p:spTree>
    <p:extLst>
      <p:ext uri="{BB962C8B-B14F-4D97-AF65-F5344CB8AC3E}">
        <p14:creationId xmlns:p14="http://schemas.microsoft.com/office/powerpoint/2010/main" val="3902950976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8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87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87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87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87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87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87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87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87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87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87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28000"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87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28000"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87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28000"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87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87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87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880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880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880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88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88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880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71" grpId="0"/>
      <p:bldP spid="28773" grpId="0"/>
      <p:bldP spid="28774" grpId="0"/>
      <p:bldP spid="28779" grpId="0"/>
      <p:bldP spid="28780" grpId="0"/>
      <p:bldP spid="28781" grpId="0"/>
      <p:bldP spid="28782" grpId="0"/>
      <p:bldP spid="28783" grpId="0"/>
      <p:bldP spid="28786" grpId="0"/>
      <p:bldP spid="28788" grpId="0"/>
      <p:bldP spid="28789" grpId="0"/>
      <p:bldP spid="28790" grpId="0"/>
      <p:bldP spid="28791" grpId="0"/>
      <p:bldP spid="28792" grpId="0"/>
      <p:bldP spid="28793" grpId="0"/>
      <p:bldP spid="28801" grpId="0"/>
      <p:bldP spid="28802" grpId="0"/>
      <p:bldP spid="28803" grpId="0"/>
      <p:bldP spid="28804" grpId="0"/>
      <p:bldP spid="28806" grpId="0"/>
      <p:bldP spid="2880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1116013" y="4437063"/>
            <a:ext cx="7010400" cy="1676400"/>
          </a:xfrm>
          <a:prstGeom prst="rect">
            <a:avLst/>
          </a:prstGeom>
          <a:solidFill>
            <a:srgbClr val="66FFFF"/>
          </a:solidFill>
          <a:ln w="76200">
            <a:solidFill>
              <a:srgbClr val="66CC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Comic Sans MS" pitchFamily="66" charset="0"/>
            </a:endParaRPr>
          </a:p>
        </p:txBody>
      </p:sp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3352800" y="2514600"/>
            <a:ext cx="2590800" cy="1676400"/>
          </a:xfrm>
          <a:prstGeom prst="rect">
            <a:avLst/>
          </a:prstGeom>
          <a:solidFill>
            <a:srgbClr val="FF0000"/>
          </a:solidFill>
          <a:ln w="762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Comic Sans MS" pitchFamily="66" charset="0"/>
            </a:endParaRPr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-76200"/>
            <a:ext cx="7772400" cy="1600200"/>
          </a:xfrm>
        </p:spPr>
        <p:txBody>
          <a:bodyPr/>
          <a:lstStyle/>
          <a:p>
            <a:r>
              <a:rPr lang="tr-TR" sz="3600" b="1">
                <a:solidFill>
                  <a:srgbClr val="FF0000"/>
                </a:solidFill>
                <a:latin typeface="Verdana" pitchFamily="34" charset="0"/>
              </a:rPr>
              <a:t>Kütle gram (m), Hacim (V) ve Özkütle arasındaki ilişki</a:t>
            </a:r>
            <a:endParaRPr lang="tr-TR" sz="3600">
              <a:solidFill>
                <a:srgbClr val="FF0000"/>
              </a:solidFill>
              <a:latin typeface="Verdana" pitchFamily="34" charset="0"/>
            </a:endParaRPr>
          </a:p>
        </p:txBody>
      </p:sp>
      <p:grpSp>
        <p:nvGrpSpPr>
          <p:cNvPr id="46085" name="Group 5"/>
          <p:cNvGrpSpPr>
            <a:grpSpLocks/>
          </p:cNvGrpSpPr>
          <p:nvPr/>
        </p:nvGrpSpPr>
        <p:grpSpPr bwMode="auto">
          <a:xfrm>
            <a:off x="3276600" y="2286000"/>
            <a:ext cx="2514600" cy="1828800"/>
            <a:chOff x="2064" y="1440"/>
            <a:chExt cx="1584" cy="1152"/>
          </a:xfrm>
        </p:grpSpPr>
        <p:sp>
          <p:nvSpPr>
            <p:cNvPr id="46086" name="Text Box 6"/>
            <p:cNvSpPr txBox="1">
              <a:spLocks noChangeArrowheads="1"/>
            </p:cNvSpPr>
            <p:nvPr/>
          </p:nvSpPr>
          <p:spPr bwMode="auto">
            <a:xfrm>
              <a:off x="2064" y="1728"/>
              <a:ext cx="1584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76200">
                  <a:solidFill>
                    <a:srgbClr val="00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tr-TR" sz="5400">
                  <a:solidFill>
                    <a:srgbClr val="FFFFFF"/>
                  </a:solidFill>
                  <a:latin typeface="Times New Roman" pitchFamily="18" charset="0"/>
                </a:rPr>
                <a:t>d</a:t>
              </a:r>
              <a:r>
                <a:rPr lang="tr-TR" sz="2400">
                  <a:solidFill>
                    <a:srgbClr val="FFFFFF"/>
                  </a:solidFill>
                  <a:latin typeface="Times New Roman" pitchFamily="18" charset="0"/>
                </a:rPr>
                <a:t> </a:t>
              </a:r>
              <a:r>
                <a:rPr lang="tr-TR" sz="5400">
                  <a:solidFill>
                    <a:srgbClr val="FFFFFF"/>
                  </a:solidFill>
                  <a:latin typeface="Times New Roman" pitchFamily="18" charset="0"/>
                </a:rPr>
                <a:t>=</a:t>
              </a:r>
              <a:r>
                <a:rPr lang="tr-TR" sz="2400">
                  <a:solidFill>
                    <a:srgbClr val="FFFFFF"/>
                  </a:solidFill>
                  <a:latin typeface="Times New Roman" pitchFamily="18" charset="0"/>
                </a:rPr>
                <a:t> </a:t>
              </a:r>
            </a:p>
          </p:txBody>
        </p:sp>
        <p:sp>
          <p:nvSpPr>
            <p:cNvPr id="46087" name="Line 7"/>
            <p:cNvSpPr>
              <a:spLocks noChangeShapeType="1"/>
            </p:cNvSpPr>
            <p:nvPr/>
          </p:nvSpPr>
          <p:spPr bwMode="auto">
            <a:xfrm>
              <a:off x="2736" y="2016"/>
              <a:ext cx="816" cy="0"/>
            </a:xfrm>
            <a:prstGeom prst="line">
              <a:avLst/>
            </a:prstGeom>
            <a:noFill/>
            <a:ln w="762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  <p:sp>
          <p:nvSpPr>
            <p:cNvPr id="46088" name="Text Box 8"/>
            <p:cNvSpPr txBox="1">
              <a:spLocks noChangeArrowheads="1"/>
            </p:cNvSpPr>
            <p:nvPr/>
          </p:nvSpPr>
          <p:spPr bwMode="auto">
            <a:xfrm>
              <a:off x="2880" y="1440"/>
              <a:ext cx="480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76200">
                  <a:solidFill>
                    <a:srgbClr val="00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tr-TR" sz="5400">
                  <a:solidFill>
                    <a:srgbClr val="FFFFFF"/>
                  </a:solidFill>
                  <a:latin typeface="Times New Roman" pitchFamily="18" charset="0"/>
                </a:rPr>
                <a:t>m</a:t>
              </a:r>
            </a:p>
          </p:txBody>
        </p:sp>
        <p:sp>
          <p:nvSpPr>
            <p:cNvPr id="46089" name="Text Box 9"/>
            <p:cNvSpPr txBox="1">
              <a:spLocks noChangeArrowheads="1"/>
            </p:cNvSpPr>
            <p:nvPr/>
          </p:nvSpPr>
          <p:spPr bwMode="auto">
            <a:xfrm>
              <a:off x="2880" y="2016"/>
              <a:ext cx="480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76200">
                  <a:solidFill>
                    <a:srgbClr val="00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tr-TR" sz="5400">
                  <a:solidFill>
                    <a:srgbClr val="FFFFFF"/>
                  </a:solidFill>
                  <a:latin typeface="Times New Roman" pitchFamily="18" charset="0"/>
                </a:rPr>
                <a:t>V</a:t>
              </a:r>
            </a:p>
          </p:txBody>
        </p:sp>
      </p:grpSp>
      <p:sp>
        <p:nvSpPr>
          <p:cNvPr id="46090" name="AutoShape 10"/>
          <p:cNvSpPr>
            <a:spLocks noChangeArrowheads="1"/>
          </p:cNvSpPr>
          <p:nvPr/>
        </p:nvSpPr>
        <p:spPr bwMode="auto">
          <a:xfrm>
            <a:off x="4800600" y="1600200"/>
            <a:ext cx="990600" cy="762000"/>
          </a:xfrm>
          <a:custGeom>
            <a:avLst/>
            <a:gdLst>
              <a:gd name="G0" fmla="+- 15126 0 0"/>
              <a:gd name="G1" fmla="+- 2912 0 0"/>
              <a:gd name="G2" fmla="+- 12158 0 2912"/>
              <a:gd name="G3" fmla="+- G2 0 2912"/>
              <a:gd name="G4" fmla="*/ G3 32768 32059"/>
              <a:gd name="G5" fmla="*/ G4 1 2"/>
              <a:gd name="G6" fmla="+- 21600 0 15126"/>
              <a:gd name="G7" fmla="*/ G6 2912 6079"/>
              <a:gd name="G8" fmla="+- G7 15126 0"/>
              <a:gd name="T0" fmla="*/ 15126 w 21600"/>
              <a:gd name="T1" fmla="*/ 0 h 21600"/>
              <a:gd name="T2" fmla="*/ 15126 w 21600"/>
              <a:gd name="T3" fmla="*/ 12158 h 21600"/>
              <a:gd name="T4" fmla="*/ 3237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chemeClr val="accent1"/>
          </a:solidFill>
          <a:ln w="76200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Comic Sans MS" pitchFamily="66" charset="0"/>
            </a:endParaRPr>
          </a:p>
        </p:txBody>
      </p:sp>
      <p:sp>
        <p:nvSpPr>
          <p:cNvPr id="46091" name="Text Box 11"/>
          <p:cNvSpPr txBox="1">
            <a:spLocks noChangeArrowheads="1"/>
          </p:cNvSpPr>
          <p:nvPr/>
        </p:nvSpPr>
        <p:spPr bwMode="auto">
          <a:xfrm>
            <a:off x="5867400" y="1628775"/>
            <a:ext cx="2667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76200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tr-TR" sz="3200">
                <a:solidFill>
                  <a:srgbClr val="FFFFFF"/>
                </a:solidFill>
                <a:latin typeface="Verdana" pitchFamily="34" charset="0"/>
              </a:rPr>
              <a:t>g  (gram)   </a:t>
            </a:r>
          </a:p>
        </p:txBody>
      </p:sp>
      <p:sp>
        <p:nvSpPr>
          <p:cNvPr id="46092" name="AutoShape 12"/>
          <p:cNvSpPr>
            <a:spLocks noChangeArrowheads="1"/>
          </p:cNvSpPr>
          <p:nvPr/>
        </p:nvSpPr>
        <p:spPr bwMode="auto">
          <a:xfrm>
            <a:off x="6096000" y="3429000"/>
            <a:ext cx="1219200" cy="533400"/>
          </a:xfrm>
          <a:prstGeom prst="rightArrow">
            <a:avLst>
              <a:gd name="adj1" fmla="val 50000"/>
              <a:gd name="adj2" fmla="val 57143"/>
            </a:avLst>
          </a:prstGeom>
          <a:solidFill>
            <a:srgbClr val="FF9900"/>
          </a:solidFill>
          <a:ln w="76200">
            <a:solidFill>
              <a:srgbClr val="FF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Comic Sans MS" pitchFamily="66" charset="0"/>
            </a:endParaRPr>
          </a:p>
        </p:txBody>
      </p:sp>
      <p:sp>
        <p:nvSpPr>
          <p:cNvPr id="46093" name="Text Box 13"/>
          <p:cNvSpPr txBox="1">
            <a:spLocks noChangeArrowheads="1"/>
          </p:cNvSpPr>
          <p:nvPr/>
        </p:nvSpPr>
        <p:spPr bwMode="auto">
          <a:xfrm>
            <a:off x="7391400" y="3276600"/>
            <a:ext cx="2209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76200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tr-TR" sz="3200" b="1">
                <a:solidFill>
                  <a:srgbClr val="FFFFFF"/>
                </a:solidFill>
                <a:latin typeface="Verdana" pitchFamily="34" charset="0"/>
              </a:rPr>
              <a:t>cm</a:t>
            </a:r>
            <a:r>
              <a:rPr lang="tr-TR" sz="3200" b="1" baseline="30000">
                <a:solidFill>
                  <a:srgbClr val="FFFFFF"/>
                </a:solidFill>
                <a:latin typeface="Verdana" pitchFamily="34" charset="0"/>
              </a:rPr>
              <a:t>3</a:t>
            </a:r>
            <a:r>
              <a:rPr lang="tr-TR" sz="3200" b="1">
                <a:solidFill>
                  <a:srgbClr val="FFFFFF"/>
                </a:solidFill>
                <a:latin typeface="Verdana" pitchFamily="34" charset="0"/>
              </a:rPr>
              <a:t>  </a:t>
            </a:r>
            <a:endParaRPr lang="tr-TR" sz="3200">
              <a:solidFill>
                <a:srgbClr val="FFFFFF"/>
              </a:solidFill>
              <a:latin typeface="Verdana" pitchFamily="34" charset="0"/>
            </a:endParaRPr>
          </a:p>
        </p:txBody>
      </p:sp>
      <p:sp>
        <p:nvSpPr>
          <p:cNvPr id="46094" name="AutoShape 14"/>
          <p:cNvSpPr>
            <a:spLocks noChangeArrowheads="1"/>
          </p:cNvSpPr>
          <p:nvPr/>
        </p:nvSpPr>
        <p:spPr bwMode="auto">
          <a:xfrm>
            <a:off x="2051050" y="3141663"/>
            <a:ext cx="1219200" cy="304800"/>
          </a:xfrm>
          <a:prstGeom prst="leftArrow">
            <a:avLst>
              <a:gd name="adj1" fmla="val 50000"/>
              <a:gd name="adj2" fmla="val 100000"/>
            </a:avLst>
          </a:prstGeom>
          <a:solidFill>
            <a:srgbClr val="66FFFF"/>
          </a:solidFill>
          <a:ln w="76200">
            <a:solidFill>
              <a:srgbClr val="66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Comic Sans MS" pitchFamily="66" charset="0"/>
            </a:endParaRPr>
          </a:p>
        </p:txBody>
      </p:sp>
      <p:sp>
        <p:nvSpPr>
          <p:cNvPr id="46095" name="Text Box 15"/>
          <p:cNvSpPr txBox="1">
            <a:spLocks noChangeArrowheads="1"/>
          </p:cNvSpPr>
          <p:nvPr/>
        </p:nvSpPr>
        <p:spPr bwMode="auto">
          <a:xfrm>
            <a:off x="34925" y="2852738"/>
            <a:ext cx="2133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76200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tr-TR" sz="3200" b="1">
                <a:solidFill>
                  <a:srgbClr val="FFFFFF"/>
                </a:solidFill>
                <a:latin typeface="Verdana" pitchFamily="34" charset="0"/>
              </a:rPr>
              <a:t>g /</a:t>
            </a:r>
            <a:r>
              <a:rPr lang="tr-TR" sz="4000" b="1">
                <a:solidFill>
                  <a:srgbClr val="FFFFFF"/>
                </a:solidFill>
                <a:latin typeface="Verdana" pitchFamily="34" charset="0"/>
              </a:rPr>
              <a:t> </a:t>
            </a:r>
            <a:r>
              <a:rPr lang="tr-TR" sz="3200" b="1">
                <a:solidFill>
                  <a:srgbClr val="FFFFFF"/>
                </a:solidFill>
                <a:latin typeface="Verdana" pitchFamily="34" charset="0"/>
              </a:rPr>
              <a:t>cm</a:t>
            </a:r>
            <a:r>
              <a:rPr lang="tr-TR" sz="3200" b="1" baseline="30000">
                <a:solidFill>
                  <a:srgbClr val="FFFFFF"/>
                </a:solidFill>
                <a:latin typeface="Verdana" pitchFamily="34" charset="0"/>
              </a:rPr>
              <a:t>3</a:t>
            </a:r>
            <a:endParaRPr lang="tr-TR" sz="3600" b="1" baseline="30000">
              <a:solidFill>
                <a:srgbClr val="FFFFFF"/>
              </a:solidFill>
              <a:latin typeface="Verdana" pitchFamily="34" charset="0"/>
            </a:endParaRPr>
          </a:p>
        </p:txBody>
      </p:sp>
      <p:sp>
        <p:nvSpPr>
          <p:cNvPr id="46096" name="Text Box 16"/>
          <p:cNvSpPr txBox="1">
            <a:spLocks noChangeArrowheads="1"/>
          </p:cNvSpPr>
          <p:nvPr/>
        </p:nvSpPr>
        <p:spPr bwMode="auto">
          <a:xfrm>
            <a:off x="304800" y="4800600"/>
            <a:ext cx="8077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76200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tr-TR" sz="2400" b="1">
                <a:solidFill>
                  <a:srgbClr val="FFFFFF"/>
                </a:solidFill>
                <a:latin typeface="Verdana" pitchFamily="34" charset="0"/>
              </a:rPr>
              <a:t>         </a:t>
            </a:r>
            <a:r>
              <a:rPr lang="tr-TR" sz="2400" b="1">
                <a:solidFill>
                  <a:srgbClr val="000000"/>
                </a:solidFill>
                <a:latin typeface="Verdana" pitchFamily="34" charset="0"/>
              </a:rPr>
              <a:t>Özkütle, bir maddenin 1</a:t>
            </a:r>
            <a:r>
              <a:rPr lang="tr-TR" sz="2400">
                <a:solidFill>
                  <a:srgbClr val="000000"/>
                </a:solidFill>
                <a:latin typeface="Verdana" pitchFamily="34" charset="0"/>
              </a:rPr>
              <a:t> </a:t>
            </a:r>
            <a:r>
              <a:rPr lang="tr-TR" sz="2400" b="1">
                <a:solidFill>
                  <a:srgbClr val="000000"/>
                </a:solidFill>
                <a:latin typeface="Verdana" pitchFamily="34" charset="0"/>
              </a:rPr>
              <a:t>cm</a:t>
            </a:r>
            <a:r>
              <a:rPr lang="tr-TR" sz="2400" b="1" baseline="30000">
                <a:solidFill>
                  <a:srgbClr val="000000"/>
                </a:solidFill>
                <a:latin typeface="Verdana" pitchFamily="34" charset="0"/>
              </a:rPr>
              <a:t>3 </a:t>
            </a:r>
            <a:r>
              <a:rPr lang="tr-TR" sz="2400" b="1">
                <a:solidFill>
                  <a:srgbClr val="000000"/>
                </a:solidFill>
                <a:latin typeface="Verdana" pitchFamily="34" charset="0"/>
              </a:rPr>
              <a:t>ünün kütlesi olarak tanımlanır.</a:t>
            </a:r>
            <a:r>
              <a:rPr lang="tr-TR" sz="2400">
                <a:solidFill>
                  <a:srgbClr val="000000"/>
                </a:solidFill>
                <a:latin typeface="Verdana" pitchFamily="34" charset="0"/>
              </a:rPr>
              <a:t> </a:t>
            </a:r>
          </a:p>
        </p:txBody>
      </p:sp>
      <p:sp>
        <p:nvSpPr>
          <p:cNvPr id="46097" name="Line 17"/>
          <p:cNvSpPr>
            <a:spLocks noChangeShapeType="1"/>
          </p:cNvSpPr>
          <p:nvPr/>
        </p:nvSpPr>
        <p:spPr bwMode="auto">
          <a:xfrm>
            <a:off x="609600" y="1447800"/>
            <a:ext cx="7848600" cy="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8132933"/>
      </p:ext>
    </p:extLst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460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6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6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60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6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60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6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6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6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609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46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46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60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60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609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2" grpId="0" animBg="1"/>
      <p:bldP spid="46083" grpId="0" animBg="1"/>
      <p:bldP spid="46084" grpId="0"/>
      <p:bldP spid="46090" grpId="0" animBg="1"/>
      <p:bldP spid="46091" grpId="0"/>
      <p:bldP spid="46092" grpId="0" animBg="1"/>
      <p:bldP spid="46093" grpId="0"/>
      <p:bldP spid="46094" grpId="0" animBg="1"/>
      <p:bldP spid="46095" grpId="0"/>
      <p:bldP spid="4609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tr-TR" sz="3600">
                <a:solidFill>
                  <a:srgbClr val="FF0000"/>
                </a:solidFill>
                <a:latin typeface="Verdana" pitchFamily="34" charset="0"/>
              </a:rPr>
              <a:t>Kütle-Hacim Grafiğinin Çizilmesi</a:t>
            </a:r>
          </a:p>
        </p:txBody>
      </p:sp>
      <p:sp>
        <p:nvSpPr>
          <p:cNvPr id="48133" name="Line 5"/>
          <p:cNvSpPr>
            <a:spLocks noChangeShapeType="1"/>
          </p:cNvSpPr>
          <p:nvPr/>
        </p:nvSpPr>
        <p:spPr bwMode="auto">
          <a:xfrm flipV="1">
            <a:off x="4140200" y="1628775"/>
            <a:ext cx="0" cy="3600450"/>
          </a:xfrm>
          <a:prstGeom prst="line">
            <a:avLst/>
          </a:prstGeom>
          <a:noFill/>
          <a:ln w="57150">
            <a:solidFill>
              <a:srgbClr val="FFFF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Comic Sans MS" pitchFamily="66" charset="0"/>
            </a:endParaRPr>
          </a:p>
        </p:txBody>
      </p:sp>
      <p:sp>
        <p:nvSpPr>
          <p:cNvPr id="48134" name="Line 6"/>
          <p:cNvSpPr>
            <a:spLocks noChangeShapeType="1"/>
          </p:cNvSpPr>
          <p:nvPr/>
        </p:nvSpPr>
        <p:spPr bwMode="auto">
          <a:xfrm>
            <a:off x="4140200" y="5229225"/>
            <a:ext cx="3744913" cy="0"/>
          </a:xfrm>
          <a:prstGeom prst="line">
            <a:avLst/>
          </a:prstGeom>
          <a:noFill/>
          <a:ln w="57150">
            <a:solidFill>
              <a:srgbClr val="FFFF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Comic Sans MS" pitchFamily="66" charset="0"/>
            </a:endParaRPr>
          </a:p>
        </p:txBody>
      </p:sp>
      <p:grpSp>
        <p:nvGrpSpPr>
          <p:cNvPr id="48160" name="Group 32"/>
          <p:cNvGrpSpPr>
            <a:grpSpLocks/>
          </p:cNvGrpSpPr>
          <p:nvPr/>
        </p:nvGrpSpPr>
        <p:grpSpPr bwMode="auto">
          <a:xfrm>
            <a:off x="4787900" y="5084763"/>
            <a:ext cx="2447925" cy="360362"/>
            <a:chOff x="3016" y="3203"/>
            <a:chExt cx="1542" cy="227"/>
          </a:xfrm>
        </p:grpSpPr>
        <p:sp>
          <p:nvSpPr>
            <p:cNvPr id="48135" name="Line 7"/>
            <p:cNvSpPr>
              <a:spLocks noChangeShapeType="1"/>
            </p:cNvSpPr>
            <p:nvPr/>
          </p:nvSpPr>
          <p:spPr bwMode="auto">
            <a:xfrm>
              <a:off x="3016" y="3203"/>
              <a:ext cx="0" cy="22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  <p:sp>
          <p:nvSpPr>
            <p:cNvPr id="48136" name="Line 8"/>
            <p:cNvSpPr>
              <a:spLocks noChangeShapeType="1"/>
            </p:cNvSpPr>
            <p:nvPr/>
          </p:nvSpPr>
          <p:spPr bwMode="auto">
            <a:xfrm>
              <a:off x="3424" y="3203"/>
              <a:ext cx="0" cy="22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  <p:sp>
          <p:nvSpPr>
            <p:cNvPr id="48137" name="Line 9"/>
            <p:cNvSpPr>
              <a:spLocks noChangeShapeType="1"/>
            </p:cNvSpPr>
            <p:nvPr/>
          </p:nvSpPr>
          <p:spPr bwMode="auto">
            <a:xfrm>
              <a:off x="4195" y="3203"/>
              <a:ext cx="0" cy="22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  <p:sp>
          <p:nvSpPr>
            <p:cNvPr id="48138" name="Line 10"/>
            <p:cNvSpPr>
              <a:spLocks noChangeShapeType="1"/>
            </p:cNvSpPr>
            <p:nvPr/>
          </p:nvSpPr>
          <p:spPr bwMode="auto">
            <a:xfrm>
              <a:off x="3833" y="3203"/>
              <a:ext cx="0" cy="22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  <p:sp>
          <p:nvSpPr>
            <p:cNvPr id="48139" name="Line 11"/>
            <p:cNvSpPr>
              <a:spLocks noChangeShapeType="1"/>
            </p:cNvSpPr>
            <p:nvPr/>
          </p:nvSpPr>
          <p:spPr bwMode="auto">
            <a:xfrm>
              <a:off x="4558" y="3203"/>
              <a:ext cx="0" cy="22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48161" name="Group 33"/>
          <p:cNvGrpSpPr>
            <a:grpSpLocks/>
          </p:cNvGrpSpPr>
          <p:nvPr/>
        </p:nvGrpSpPr>
        <p:grpSpPr bwMode="auto">
          <a:xfrm>
            <a:off x="3851275" y="2349500"/>
            <a:ext cx="503238" cy="2303463"/>
            <a:chOff x="2426" y="1480"/>
            <a:chExt cx="317" cy="1451"/>
          </a:xfrm>
        </p:grpSpPr>
        <p:sp>
          <p:nvSpPr>
            <p:cNvPr id="48140" name="Line 12"/>
            <p:cNvSpPr>
              <a:spLocks noChangeShapeType="1"/>
            </p:cNvSpPr>
            <p:nvPr/>
          </p:nvSpPr>
          <p:spPr bwMode="auto">
            <a:xfrm>
              <a:off x="2426" y="2931"/>
              <a:ext cx="317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  <p:sp>
          <p:nvSpPr>
            <p:cNvPr id="48141" name="Line 13"/>
            <p:cNvSpPr>
              <a:spLocks noChangeShapeType="1"/>
            </p:cNvSpPr>
            <p:nvPr/>
          </p:nvSpPr>
          <p:spPr bwMode="auto">
            <a:xfrm>
              <a:off x="2426" y="2568"/>
              <a:ext cx="317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  <p:sp>
          <p:nvSpPr>
            <p:cNvPr id="48142" name="Line 14"/>
            <p:cNvSpPr>
              <a:spLocks noChangeShapeType="1"/>
            </p:cNvSpPr>
            <p:nvPr/>
          </p:nvSpPr>
          <p:spPr bwMode="auto">
            <a:xfrm>
              <a:off x="2426" y="2205"/>
              <a:ext cx="317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  <p:sp>
          <p:nvSpPr>
            <p:cNvPr id="48143" name="Line 15"/>
            <p:cNvSpPr>
              <a:spLocks noChangeShapeType="1"/>
            </p:cNvSpPr>
            <p:nvPr/>
          </p:nvSpPr>
          <p:spPr bwMode="auto">
            <a:xfrm>
              <a:off x="2426" y="1842"/>
              <a:ext cx="317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  <p:sp>
          <p:nvSpPr>
            <p:cNvPr id="48144" name="Line 16"/>
            <p:cNvSpPr>
              <a:spLocks noChangeShapeType="1"/>
            </p:cNvSpPr>
            <p:nvPr/>
          </p:nvSpPr>
          <p:spPr bwMode="auto">
            <a:xfrm>
              <a:off x="2426" y="1480"/>
              <a:ext cx="317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48150" name="Group 22"/>
          <p:cNvGrpSpPr>
            <a:grpSpLocks/>
          </p:cNvGrpSpPr>
          <p:nvPr/>
        </p:nvGrpSpPr>
        <p:grpSpPr bwMode="auto">
          <a:xfrm>
            <a:off x="4787900" y="2205038"/>
            <a:ext cx="2447925" cy="3024187"/>
            <a:chOff x="3016" y="1389"/>
            <a:chExt cx="1542" cy="1905"/>
          </a:xfrm>
        </p:grpSpPr>
        <p:sp>
          <p:nvSpPr>
            <p:cNvPr id="48145" name="Line 17"/>
            <p:cNvSpPr>
              <a:spLocks noChangeShapeType="1"/>
            </p:cNvSpPr>
            <p:nvPr/>
          </p:nvSpPr>
          <p:spPr bwMode="auto">
            <a:xfrm flipV="1">
              <a:off x="3016" y="1389"/>
              <a:ext cx="0" cy="18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  <p:sp>
          <p:nvSpPr>
            <p:cNvPr id="48146" name="Line 18"/>
            <p:cNvSpPr>
              <a:spLocks noChangeShapeType="1"/>
            </p:cNvSpPr>
            <p:nvPr/>
          </p:nvSpPr>
          <p:spPr bwMode="auto">
            <a:xfrm flipV="1">
              <a:off x="3424" y="1389"/>
              <a:ext cx="0" cy="18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  <p:sp>
          <p:nvSpPr>
            <p:cNvPr id="48147" name="Line 19"/>
            <p:cNvSpPr>
              <a:spLocks noChangeShapeType="1"/>
            </p:cNvSpPr>
            <p:nvPr/>
          </p:nvSpPr>
          <p:spPr bwMode="auto">
            <a:xfrm flipV="1">
              <a:off x="4195" y="1434"/>
              <a:ext cx="0" cy="18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  <p:sp>
          <p:nvSpPr>
            <p:cNvPr id="48148" name="Line 20"/>
            <p:cNvSpPr>
              <a:spLocks noChangeShapeType="1"/>
            </p:cNvSpPr>
            <p:nvPr/>
          </p:nvSpPr>
          <p:spPr bwMode="auto">
            <a:xfrm flipV="1">
              <a:off x="3833" y="1389"/>
              <a:ext cx="0" cy="18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  <p:sp>
          <p:nvSpPr>
            <p:cNvPr id="48149" name="Line 21"/>
            <p:cNvSpPr>
              <a:spLocks noChangeShapeType="1"/>
            </p:cNvSpPr>
            <p:nvPr/>
          </p:nvSpPr>
          <p:spPr bwMode="auto">
            <a:xfrm flipV="1">
              <a:off x="4558" y="1389"/>
              <a:ext cx="0" cy="18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48159" name="Group 31"/>
          <p:cNvGrpSpPr>
            <a:grpSpLocks/>
          </p:cNvGrpSpPr>
          <p:nvPr/>
        </p:nvGrpSpPr>
        <p:grpSpPr bwMode="auto">
          <a:xfrm>
            <a:off x="4211638" y="2349500"/>
            <a:ext cx="3024187" cy="2303463"/>
            <a:chOff x="2653" y="1480"/>
            <a:chExt cx="1905" cy="1451"/>
          </a:xfrm>
        </p:grpSpPr>
        <p:sp>
          <p:nvSpPr>
            <p:cNvPr id="48152" name="Line 24"/>
            <p:cNvSpPr>
              <a:spLocks noChangeShapeType="1"/>
            </p:cNvSpPr>
            <p:nvPr/>
          </p:nvSpPr>
          <p:spPr bwMode="auto">
            <a:xfrm>
              <a:off x="2653" y="2931"/>
              <a:ext cx="190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  <p:sp>
          <p:nvSpPr>
            <p:cNvPr id="48155" name="Line 27"/>
            <p:cNvSpPr>
              <a:spLocks noChangeShapeType="1"/>
            </p:cNvSpPr>
            <p:nvPr/>
          </p:nvSpPr>
          <p:spPr bwMode="auto">
            <a:xfrm>
              <a:off x="2653" y="2205"/>
              <a:ext cx="190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  <p:sp>
          <p:nvSpPr>
            <p:cNvPr id="48156" name="Line 28"/>
            <p:cNvSpPr>
              <a:spLocks noChangeShapeType="1"/>
            </p:cNvSpPr>
            <p:nvPr/>
          </p:nvSpPr>
          <p:spPr bwMode="auto">
            <a:xfrm>
              <a:off x="2653" y="2568"/>
              <a:ext cx="190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  <p:sp>
          <p:nvSpPr>
            <p:cNvPr id="48157" name="Line 29"/>
            <p:cNvSpPr>
              <a:spLocks noChangeShapeType="1"/>
            </p:cNvSpPr>
            <p:nvPr/>
          </p:nvSpPr>
          <p:spPr bwMode="auto">
            <a:xfrm>
              <a:off x="2653" y="1480"/>
              <a:ext cx="190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  <p:sp>
          <p:nvSpPr>
            <p:cNvPr id="48158" name="Line 30"/>
            <p:cNvSpPr>
              <a:spLocks noChangeShapeType="1"/>
            </p:cNvSpPr>
            <p:nvPr/>
          </p:nvSpPr>
          <p:spPr bwMode="auto">
            <a:xfrm>
              <a:off x="2653" y="1842"/>
              <a:ext cx="190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</p:grpSp>
      <p:graphicFrame>
        <p:nvGraphicFramePr>
          <p:cNvPr id="48214" name="Group 8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2674938" cy="3197226"/>
        </p:xfrm>
        <a:graphic>
          <a:graphicData uri="http://schemas.openxmlformats.org/drawingml/2006/table">
            <a:tbl>
              <a:tblPr/>
              <a:tblGrid>
                <a:gridCol w="892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05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2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87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FF33"/>
                          </a:solidFill>
                          <a:effectLst/>
                          <a:latin typeface="Verdana" pitchFamily="34" charset="0"/>
                        </a:rPr>
                        <a:t>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FF33"/>
                          </a:solidFill>
                          <a:effectLst/>
                          <a:latin typeface="Verdana" pitchFamily="34" charset="0"/>
                        </a:rPr>
                        <a:t>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FF33"/>
                          </a:solidFill>
                          <a:effectLst/>
                          <a:latin typeface="Verdana" pitchFamily="34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FF33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FF33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FF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5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FF33"/>
                          </a:solidFill>
                          <a:effectLst/>
                          <a:latin typeface="Verdana" pitchFamily="34" charset="0"/>
                        </a:rPr>
                        <a:t>4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FF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FF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6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FF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FF33"/>
                          </a:solidFill>
                          <a:effectLst/>
                          <a:latin typeface="Verdana" pitchFamily="34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FF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8209" name="Text Box 81"/>
          <p:cNvSpPr txBox="1">
            <a:spLocks noChangeArrowheads="1"/>
          </p:cNvSpPr>
          <p:nvPr/>
        </p:nvSpPr>
        <p:spPr bwMode="auto">
          <a:xfrm>
            <a:off x="2484438" y="2549525"/>
            <a:ext cx="7191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800">
                <a:solidFill>
                  <a:srgbClr val="99FF33"/>
                </a:solidFill>
                <a:latin typeface="Verdana" pitchFamily="34" charset="0"/>
              </a:rPr>
              <a:t>2</a:t>
            </a:r>
          </a:p>
        </p:txBody>
      </p:sp>
      <p:sp>
        <p:nvSpPr>
          <p:cNvPr id="48210" name="Text Box 82"/>
          <p:cNvSpPr txBox="1">
            <a:spLocks noChangeArrowheads="1"/>
          </p:cNvSpPr>
          <p:nvPr/>
        </p:nvSpPr>
        <p:spPr bwMode="auto">
          <a:xfrm>
            <a:off x="1620838" y="3284538"/>
            <a:ext cx="71913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800">
                <a:solidFill>
                  <a:srgbClr val="FF0000"/>
                </a:solidFill>
                <a:latin typeface="Verdana" pitchFamily="34" charset="0"/>
              </a:rPr>
              <a:t>2</a:t>
            </a:r>
          </a:p>
        </p:txBody>
      </p:sp>
      <p:sp>
        <p:nvSpPr>
          <p:cNvPr id="48211" name="Text Box 83"/>
          <p:cNvSpPr txBox="1">
            <a:spLocks noChangeArrowheads="1"/>
          </p:cNvSpPr>
          <p:nvPr/>
        </p:nvSpPr>
        <p:spPr bwMode="auto">
          <a:xfrm>
            <a:off x="2484438" y="3284538"/>
            <a:ext cx="71913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800">
                <a:solidFill>
                  <a:srgbClr val="99FF33"/>
                </a:solidFill>
                <a:latin typeface="Verdana" pitchFamily="34" charset="0"/>
              </a:rPr>
              <a:t>2</a:t>
            </a:r>
          </a:p>
        </p:txBody>
      </p:sp>
      <p:sp>
        <p:nvSpPr>
          <p:cNvPr id="48212" name="Text Box 84"/>
          <p:cNvSpPr txBox="1">
            <a:spLocks noChangeArrowheads="1"/>
          </p:cNvSpPr>
          <p:nvPr/>
        </p:nvSpPr>
        <p:spPr bwMode="auto">
          <a:xfrm>
            <a:off x="612775" y="4133850"/>
            <a:ext cx="7191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800">
                <a:solidFill>
                  <a:srgbClr val="FF0000"/>
                </a:solidFill>
                <a:latin typeface="Verdana" pitchFamily="34" charset="0"/>
              </a:rPr>
              <a:t>6</a:t>
            </a:r>
          </a:p>
        </p:txBody>
      </p:sp>
      <p:sp>
        <p:nvSpPr>
          <p:cNvPr id="48213" name="Text Box 85"/>
          <p:cNvSpPr txBox="1">
            <a:spLocks noChangeArrowheads="1"/>
          </p:cNvSpPr>
          <p:nvPr/>
        </p:nvSpPr>
        <p:spPr bwMode="auto">
          <a:xfrm>
            <a:off x="2413000" y="4133850"/>
            <a:ext cx="7191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800">
                <a:solidFill>
                  <a:srgbClr val="99FF33"/>
                </a:solidFill>
                <a:latin typeface="Verdana" pitchFamily="34" charset="0"/>
              </a:rPr>
              <a:t>2</a:t>
            </a:r>
          </a:p>
        </p:txBody>
      </p:sp>
      <p:sp>
        <p:nvSpPr>
          <p:cNvPr id="48215" name="Text Box 87"/>
          <p:cNvSpPr txBox="1">
            <a:spLocks noChangeArrowheads="1"/>
          </p:cNvSpPr>
          <p:nvPr/>
        </p:nvSpPr>
        <p:spPr bwMode="auto">
          <a:xfrm>
            <a:off x="4572000" y="5445125"/>
            <a:ext cx="3240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400" b="1">
                <a:solidFill>
                  <a:srgbClr val="FFFFFF"/>
                </a:solidFill>
                <a:latin typeface="Verdana" pitchFamily="34" charset="0"/>
              </a:rPr>
              <a:t>1    2    3    4    5</a:t>
            </a:r>
          </a:p>
        </p:txBody>
      </p:sp>
      <p:sp>
        <p:nvSpPr>
          <p:cNvPr id="48216" name="Text Box 88"/>
          <p:cNvSpPr txBox="1">
            <a:spLocks noChangeArrowheads="1"/>
          </p:cNvSpPr>
          <p:nvPr/>
        </p:nvSpPr>
        <p:spPr bwMode="auto">
          <a:xfrm>
            <a:off x="3492500" y="2133600"/>
            <a:ext cx="863600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400" b="1">
                <a:solidFill>
                  <a:srgbClr val="FFFFFF"/>
                </a:solidFill>
                <a:latin typeface="Verdana" pitchFamily="34" charset="0"/>
              </a:rPr>
              <a:t>10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400" b="1">
                <a:solidFill>
                  <a:srgbClr val="FFFFFF"/>
                </a:solidFill>
                <a:latin typeface="Verdana" pitchFamily="34" charset="0"/>
              </a:rPr>
              <a:t>8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400" b="1">
                <a:solidFill>
                  <a:srgbClr val="FFFFFF"/>
                </a:solidFill>
                <a:latin typeface="Verdana" pitchFamily="34" charset="0"/>
              </a:rPr>
              <a:t>6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400" b="1">
                <a:solidFill>
                  <a:srgbClr val="FFFFFF"/>
                </a:solidFill>
                <a:latin typeface="Verdana" pitchFamily="34" charset="0"/>
              </a:rPr>
              <a:t>4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400" b="1">
                <a:solidFill>
                  <a:srgbClr val="FFFFFF"/>
                </a:solidFill>
                <a:latin typeface="Verdana" pitchFamily="34" charset="0"/>
              </a:rPr>
              <a:t>2</a:t>
            </a:r>
          </a:p>
        </p:txBody>
      </p:sp>
      <p:sp>
        <p:nvSpPr>
          <p:cNvPr id="48217" name="Line 89"/>
          <p:cNvSpPr>
            <a:spLocks noChangeShapeType="1"/>
          </p:cNvSpPr>
          <p:nvPr/>
        </p:nvSpPr>
        <p:spPr bwMode="auto">
          <a:xfrm flipV="1">
            <a:off x="4211638" y="2133600"/>
            <a:ext cx="3313112" cy="3024188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Comic Sans MS" pitchFamily="66" charset="0"/>
            </a:endParaRPr>
          </a:p>
        </p:txBody>
      </p:sp>
      <p:sp>
        <p:nvSpPr>
          <p:cNvPr id="48218" name="Text Box 90"/>
          <p:cNvSpPr txBox="1">
            <a:spLocks noChangeArrowheads="1"/>
          </p:cNvSpPr>
          <p:nvPr/>
        </p:nvSpPr>
        <p:spPr bwMode="auto">
          <a:xfrm>
            <a:off x="7667625" y="5229225"/>
            <a:ext cx="1800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400" b="1">
                <a:solidFill>
                  <a:srgbClr val="FFFFFF"/>
                </a:solidFill>
                <a:latin typeface="Verdana" pitchFamily="34" charset="0"/>
              </a:rPr>
              <a:t>V (cm3)</a:t>
            </a:r>
          </a:p>
        </p:txBody>
      </p:sp>
      <p:sp>
        <p:nvSpPr>
          <p:cNvPr id="48219" name="Text Box 91"/>
          <p:cNvSpPr txBox="1">
            <a:spLocks noChangeArrowheads="1"/>
          </p:cNvSpPr>
          <p:nvPr/>
        </p:nvSpPr>
        <p:spPr bwMode="auto">
          <a:xfrm>
            <a:off x="4140200" y="1412875"/>
            <a:ext cx="172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400" b="1">
                <a:solidFill>
                  <a:srgbClr val="FFFFFF"/>
                </a:solidFill>
                <a:latin typeface="Verdana" pitchFamily="34" charset="0"/>
              </a:rPr>
              <a:t>m (g)</a:t>
            </a:r>
          </a:p>
        </p:txBody>
      </p:sp>
    </p:spTree>
    <p:extLst>
      <p:ext uri="{BB962C8B-B14F-4D97-AF65-F5344CB8AC3E}">
        <p14:creationId xmlns:p14="http://schemas.microsoft.com/office/powerpoint/2010/main" val="4259584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81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4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8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8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82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82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8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8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8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82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82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82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82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8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8" dur="500"/>
                                        <p:tgtEl>
                                          <p:spTgt spid="48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9" dur="500"/>
                                        <p:tgtEl>
                                          <p:spTgt spid="48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481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481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48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481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481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8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8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1000" fill="hold"/>
                                        <p:tgtEl>
                                          <p:spTgt spid="48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1000" fill="hold"/>
                                        <p:tgtEl>
                                          <p:spTgt spid="48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482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482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482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2" grpId="0"/>
      <p:bldP spid="48133" grpId="0" animBg="1"/>
      <p:bldP spid="48134" grpId="0" animBg="1"/>
      <p:bldP spid="48209" grpId="0"/>
      <p:bldP spid="48210" grpId="0"/>
      <p:bldP spid="48211" grpId="0"/>
      <p:bldP spid="48212" grpId="0"/>
      <p:bldP spid="48213" grpId="0"/>
      <p:bldP spid="48215" grpId="0"/>
      <p:bldP spid="48216" grpId="0"/>
      <p:bldP spid="48217" grpId="0" animBg="1"/>
      <p:bldP spid="48218" grpId="0"/>
      <p:bldP spid="482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  <a:noFill/>
          <a:ln/>
        </p:spPr>
        <p:txBody>
          <a:bodyPr/>
          <a:lstStyle/>
          <a:p>
            <a:r>
              <a:rPr lang="tr-TR" sz="3600">
                <a:solidFill>
                  <a:srgbClr val="99FF33"/>
                </a:solidFill>
                <a:latin typeface="Verdana" pitchFamily="34" charset="0"/>
              </a:rPr>
              <a:t>Kütle-Özkütle Grafiğinin Çizilmesi</a:t>
            </a:r>
          </a:p>
        </p:txBody>
      </p:sp>
      <p:graphicFrame>
        <p:nvGraphicFramePr>
          <p:cNvPr id="50214" name="Group 38"/>
          <p:cNvGraphicFramePr>
            <a:graphicFrameLocks noGrp="1"/>
          </p:cNvGraphicFramePr>
          <p:nvPr>
            <p:ph idx="1"/>
          </p:nvPr>
        </p:nvGraphicFramePr>
        <p:xfrm>
          <a:off x="468313" y="1341438"/>
          <a:ext cx="2098675" cy="3341688"/>
        </p:xfrm>
        <a:graphic>
          <a:graphicData uri="http://schemas.openxmlformats.org/drawingml/2006/table">
            <a:tbl>
              <a:tblPr/>
              <a:tblGrid>
                <a:gridCol w="1047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0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23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FF33"/>
                          </a:solidFill>
                          <a:effectLst/>
                          <a:latin typeface="Verdana" pitchFamily="34" charset="0"/>
                        </a:rPr>
                        <a:t>    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FF33"/>
                          </a:solidFill>
                          <a:effectLst/>
                          <a:latin typeface="Verdana" pitchFamily="34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2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FF33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FF33"/>
                          </a:solidFill>
                          <a:effectLst/>
                          <a:latin typeface="Verdana" pitchFamily="34" charset="0"/>
                        </a:rPr>
                        <a:t>4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73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FF33"/>
                          </a:solidFill>
                          <a:effectLst/>
                          <a:latin typeface="Verdana" pitchFamily="34" charset="0"/>
                        </a:rPr>
                        <a:t>6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0215" name="Line 39"/>
          <p:cNvSpPr>
            <a:spLocks noChangeShapeType="1"/>
          </p:cNvSpPr>
          <p:nvPr/>
        </p:nvSpPr>
        <p:spPr bwMode="auto">
          <a:xfrm>
            <a:off x="4140200" y="4652963"/>
            <a:ext cx="3744913" cy="0"/>
          </a:xfrm>
          <a:prstGeom prst="line">
            <a:avLst/>
          </a:prstGeom>
          <a:noFill/>
          <a:ln w="57150">
            <a:solidFill>
              <a:srgbClr val="FFFF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Comic Sans MS" pitchFamily="66" charset="0"/>
            </a:endParaRPr>
          </a:p>
        </p:txBody>
      </p:sp>
      <p:grpSp>
        <p:nvGrpSpPr>
          <p:cNvPr id="50216" name="Group 40"/>
          <p:cNvGrpSpPr>
            <a:grpSpLocks/>
          </p:cNvGrpSpPr>
          <p:nvPr/>
        </p:nvGrpSpPr>
        <p:grpSpPr bwMode="auto">
          <a:xfrm>
            <a:off x="4787900" y="4508500"/>
            <a:ext cx="2447925" cy="360363"/>
            <a:chOff x="3016" y="3203"/>
            <a:chExt cx="1542" cy="227"/>
          </a:xfrm>
        </p:grpSpPr>
        <p:sp>
          <p:nvSpPr>
            <p:cNvPr id="50217" name="Line 41"/>
            <p:cNvSpPr>
              <a:spLocks noChangeShapeType="1"/>
            </p:cNvSpPr>
            <p:nvPr/>
          </p:nvSpPr>
          <p:spPr bwMode="auto">
            <a:xfrm>
              <a:off x="3016" y="3203"/>
              <a:ext cx="0" cy="22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  <p:sp>
          <p:nvSpPr>
            <p:cNvPr id="50218" name="Line 42"/>
            <p:cNvSpPr>
              <a:spLocks noChangeShapeType="1"/>
            </p:cNvSpPr>
            <p:nvPr/>
          </p:nvSpPr>
          <p:spPr bwMode="auto">
            <a:xfrm>
              <a:off x="3424" y="3203"/>
              <a:ext cx="0" cy="22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  <p:sp>
          <p:nvSpPr>
            <p:cNvPr id="50219" name="Line 43"/>
            <p:cNvSpPr>
              <a:spLocks noChangeShapeType="1"/>
            </p:cNvSpPr>
            <p:nvPr/>
          </p:nvSpPr>
          <p:spPr bwMode="auto">
            <a:xfrm>
              <a:off x="4195" y="3203"/>
              <a:ext cx="0" cy="22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  <p:sp>
          <p:nvSpPr>
            <p:cNvPr id="50220" name="Line 44"/>
            <p:cNvSpPr>
              <a:spLocks noChangeShapeType="1"/>
            </p:cNvSpPr>
            <p:nvPr/>
          </p:nvSpPr>
          <p:spPr bwMode="auto">
            <a:xfrm>
              <a:off x="3833" y="3203"/>
              <a:ext cx="0" cy="22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  <p:sp>
          <p:nvSpPr>
            <p:cNvPr id="50221" name="Line 45"/>
            <p:cNvSpPr>
              <a:spLocks noChangeShapeType="1"/>
            </p:cNvSpPr>
            <p:nvPr/>
          </p:nvSpPr>
          <p:spPr bwMode="auto">
            <a:xfrm>
              <a:off x="4558" y="3203"/>
              <a:ext cx="0" cy="22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</p:grpSp>
      <p:sp>
        <p:nvSpPr>
          <p:cNvPr id="50222" name="Line 46"/>
          <p:cNvSpPr>
            <a:spLocks noChangeShapeType="1"/>
          </p:cNvSpPr>
          <p:nvPr/>
        </p:nvSpPr>
        <p:spPr bwMode="auto">
          <a:xfrm flipV="1">
            <a:off x="4140200" y="1052513"/>
            <a:ext cx="0" cy="3600450"/>
          </a:xfrm>
          <a:prstGeom prst="line">
            <a:avLst/>
          </a:prstGeom>
          <a:noFill/>
          <a:ln w="57150">
            <a:solidFill>
              <a:srgbClr val="FFFF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Comic Sans MS" pitchFamily="66" charset="0"/>
            </a:endParaRPr>
          </a:p>
        </p:txBody>
      </p:sp>
      <p:grpSp>
        <p:nvGrpSpPr>
          <p:cNvPr id="50223" name="Group 47"/>
          <p:cNvGrpSpPr>
            <a:grpSpLocks/>
          </p:cNvGrpSpPr>
          <p:nvPr/>
        </p:nvGrpSpPr>
        <p:grpSpPr bwMode="auto">
          <a:xfrm>
            <a:off x="3851275" y="1846263"/>
            <a:ext cx="503238" cy="2303462"/>
            <a:chOff x="2426" y="1480"/>
            <a:chExt cx="317" cy="1451"/>
          </a:xfrm>
        </p:grpSpPr>
        <p:sp>
          <p:nvSpPr>
            <p:cNvPr id="50224" name="Line 48"/>
            <p:cNvSpPr>
              <a:spLocks noChangeShapeType="1"/>
            </p:cNvSpPr>
            <p:nvPr/>
          </p:nvSpPr>
          <p:spPr bwMode="auto">
            <a:xfrm>
              <a:off x="2426" y="2931"/>
              <a:ext cx="317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  <p:sp>
          <p:nvSpPr>
            <p:cNvPr id="50225" name="Line 49"/>
            <p:cNvSpPr>
              <a:spLocks noChangeShapeType="1"/>
            </p:cNvSpPr>
            <p:nvPr/>
          </p:nvSpPr>
          <p:spPr bwMode="auto">
            <a:xfrm>
              <a:off x="2426" y="2568"/>
              <a:ext cx="317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  <p:sp>
          <p:nvSpPr>
            <p:cNvPr id="50226" name="Line 50"/>
            <p:cNvSpPr>
              <a:spLocks noChangeShapeType="1"/>
            </p:cNvSpPr>
            <p:nvPr/>
          </p:nvSpPr>
          <p:spPr bwMode="auto">
            <a:xfrm>
              <a:off x="2426" y="2205"/>
              <a:ext cx="317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  <p:sp>
          <p:nvSpPr>
            <p:cNvPr id="50227" name="Line 51"/>
            <p:cNvSpPr>
              <a:spLocks noChangeShapeType="1"/>
            </p:cNvSpPr>
            <p:nvPr/>
          </p:nvSpPr>
          <p:spPr bwMode="auto">
            <a:xfrm>
              <a:off x="2426" y="1842"/>
              <a:ext cx="317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  <p:sp>
          <p:nvSpPr>
            <p:cNvPr id="50228" name="Line 52"/>
            <p:cNvSpPr>
              <a:spLocks noChangeShapeType="1"/>
            </p:cNvSpPr>
            <p:nvPr/>
          </p:nvSpPr>
          <p:spPr bwMode="auto">
            <a:xfrm>
              <a:off x="2426" y="1480"/>
              <a:ext cx="317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50229" name="Group 53"/>
          <p:cNvGrpSpPr>
            <a:grpSpLocks/>
          </p:cNvGrpSpPr>
          <p:nvPr/>
        </p:nvGrpSpPr>
        <p:grpSpPr bwMode="auto">
          <a:xfrm>
            <a:off x="4211638" y="1846263"/>
            <a:ext cx="3024187" cy="2303462"/>
            <a:chOff x="2653" y="1480"/>
            <a:chExt cx="1905" cy="1451"/>
          </a:xfrm>
        </p:grpSpPr>
        <p:sp>
          <p:nvSpPr>
            <p:cNvPr id="50230" name="Line 54"/>
            <p:cNvSpPr>
              <a:spLocks noChangeShapeType="1"/>
            </p:cNvSpPr>
            <p:nvPr/>
          </p:nvSpPr>
          <p:spPr bwMode="auto">
            <a:xfrm>
              <a:off x="2653" y="2931"/>
              <a:ext cx="190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  <p:sp>
          <p:nvSpPr>
            <p:cNvPr id="50231" name="Line 55"/>
            <p:cNvSpPr>
              <a:spLocks noChangeShapeType="1"/>
            </p:cNvSpPr>
            <p:nvPr/>
          </p:nvSpPr>
          <p:spPr bwMode="auto">
            <a:xfrm>
              <a:off x="2653" y="2205"/>
              <a:ext cx="190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  <p:sp>
          <p:nvSpPr>
            <p:cNvPr id="50232" name="Line 56"/>
            <p:cNvSpPr>
              <a:spLocks noChangeShapeType="1"/>
            </p:cNvSpPr>
            <p:nvPr/>
          </p:nvSpPr>
          <p:spPr bwMode="auto">
            <a:xfrm>
              <a:off x="2653" y="2568"/>
              <a:ext cx="190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  <p:sp>
          <p:nvSpPr>
            <p:cNvPr id="50233" name="Line 57"/>
            <p:cNvSpPr>
              <a:spLocks noChangeShapeType="1"/>
            </p:cNvSpPr>
            <p:nvPr/>
          </p:nvSpPr>
          <p:spPr bwMode="auto">
            <a:xfrm>
              <a:off x="2653" y="1480"/>
              <a:ext cx="190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  <p:sp>
          <p:nvSpPr>
            <p:cNvPr id="50234" name="Line 58"/>
            <p:cNvSpPr>
              <a:spLocks noChangeShapeType="1"/>
            </p:cNvSpPr>
            <p:nvPr/>
          </p:nvSpPr>
          <p:spPr bwMode="auto">
            <a:xfrm>
              <a:off x="2653" y="1842"/>
              <a:ext cx="190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50235" name="Group 59"/>
          <p:cNvGrpSpPr>
            <a:grpSpLocks/>
          </p:cNvGrpSpPr>
          <p:nvPr/>
        </p:nvGrpSpPr>
        <p:grpSpPr bwMode="auto">
          <a:xfrm>
            <a:off x="4787900" y="1700213"/>
            <a:ext cx="2447925" cy="3024187"/>
            <a:chOff x="3016" y="1389"/>
            <a:chExt cx="1542" cy="1905"/>
          </a:xfrm>
        </p:grpSpPr>
        <p:sp>
          <p:nvSpPr>
            <p:cNvPr id="50236" name="Line 60"/>
            <p:cNvSpPr>
              <a:spLocks noChangeShapeType="1"/>
            </p:cNvSpPr>
            <p:nvPr/>
          </p:nvSpPr>
          <p:spPr bwMode="auto">
            <a:xfrm flipV="1">
              <a:off x="3016" y="1389"/>
              <a:ext cx="0" cy="18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  <p:sp>
          <p:nvSpPr>
            <p:cNvPr id="50237" name="Line 61"/>
            <p:cNvSpPr>
              <a:spLocks noChangeShapeType="1"/>
            </p:cNvSpPr>
            <p:nvPr/>
          </p:nvSpPr>
          <p:spPr bwMode="auto">
            <a:xfrm flipV="1">
              <a:off x="3424" y="1389"/>
              <a:ext cx="0" cy="18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  <p:sp>
          <p:nvSpPr>
            <p:cNvPr id="50238" name="Line 62"/>
            <p:cNvSpPr>
              <a:spLocks noChangeShapeType="1"/>
            </p:cNvSpPr>
            <p:nvPr/>
          </p:nvSpPr>
          <p:spPr bwMode="auto">
            <a:xfrm flipV="1">
              <a:off x="4195" y="1434"/>
              <a:ext cx="0" cy="18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  <p:sp>
          <p:nvSpPr>
            <p:cNvPr id="50239" name="Line 63"/>
            <p:cNvSpPr>
              <a:spLocks noChangeShapeType="1"/>
            </p:cNvSpPr>
            <p:nvPr/>
          </p:nvSpPr>
          <p:spPr bwMode="auto">
            <a:xfrm flipV="1">
              <a:off x="3833" y="1389"/>
              <a:ext cx="0" cy="18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  <p:sp>
          <p:nvSpPr>
            <p:cNvPr id="50240" name="Line 64"/>
            <p:cNvSpPr>
              <a:spLocks noChangeShapeType="1"/>
            </p:cNvSpPr>
            <p:nvPr/>
          </p:nvSpPr>
          <p:spPr bwMode="auto">
            <a:xfrm flipV="1">
              <a:off x="4558" y="1389"/>
              <a:ext cx="0" cy="18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</p:grpSp>
      <p:sp>
        <p:nvSpPr>
          <p:cNvPr id="50241" name="Text Box 65"/>
          <p:cNvSpPr txBox="1">
            <a:spLocks noChangeArrowheads="1"/>
          </p:cNvSpPr>
          <p:nvPr/>
        </p:nvSpPr>
        <p:spPr bwMode="auto">
          <a:xfrm>
            <a:off x="4572000" y="4868863"/>
            <a:ext cx="3240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400" b="1">
                <a:solidFill>
                  <a:srgbClr val="FFFFFF"/>
                </a:solidFill>
                <a:latin typeface="Verdana" pitchFamily="34" charset="0"/>
              </a:rPr>
              <a:t>2    4    6   8    10</a:t>
            </a:r>
          </a:p>
        </p:txBody>
      </p:sp>
      <p:sp>
        <p:nvSpPr>
          <p:cNvPr id="50242" name="Text Box 66"/>
          <p:cNvSpPr txBox="1">
            <a:spLocks noChangeArrowheads="1"/>
          </p:cNvSpPr>
          <p:nvPr/>
        </p:nvSpPr>
        <p:spPr bwMode="auto">
          <a:xfrm>
            <a:off x="3492500" y="1700213"/>
            <a:ext cx="863600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400" b="1">
                <a:solidFill>
                  <a:srgbClr val="FFFFFF"/>
                </a:solidFill>
                <a:latin typeface="Verdana" pitchFamily="34" charset="0"/>
              </a:rPr>
              <a:t>5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400" b="1">
                <a:solidFill>
                  <a:srgbClr val="FFFFFF"/>
                </a:solidFill>
                <a:latin typeface="Verdana" pitchFamily="34" charset="0"/>
              </a:rPr>
              <a:t>4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400" b="1">
                <a:solidFill>
                  <a:srgbClr val="FFFFFF"/>
                </a:solidFill>
                <a:latin typeface="Verdana" pitchFamily="34" charset="0"/>
              </a:rPr>
              <a:t>3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400" b="1">
                <a:solidFill>
                  <a:srgbClr val="FFFFFF"/>
                </a:solidFill>
                <a:latin typeface="Verdana" pitchFamily="34" charset="0"/>
              </a:rPr>
              <a:t>2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400" b="1">
                <a:solidFill>
                  <a:srgbClr val="FFFFFF"/>
                </a:solidFill>
                <a:latin typeface="Verdana" pitchFamily="34" charset="0"/>
              </a:rPr>
              <a:t>1</a:t>
            </a:r>
          </a:p>
        </p:txBody>
      </p:sp>
      <p:sp>
        <p:nvSpPr>
          <p:cNvPr id="50243" name="Text Box 67"/>
          <p:cNvSpPr txBox="1">
            <a:spLocks noChangeArrowheads="1"/>
          </p:cNvSpPr>
          <p:nvPr/>
        </p:nvSpPr>
        <p:spPr bwMode="auto">
          <a:xfrm>
            <a:off x="7597775" y="4652963"/>
            <a:ext cx="1546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400" b="1">
                <a:solidFill>
                  <a:srgbClr val="FFFFFF"/>
                </a:solidFill>
                <a:latin typeface="Verdana" pitchFamily="34" charset="0"/>
              </a:rPr>
              <a:t>m (g)</a:t>
            </a:r>
          </a:p>
        </p:txBody>
      </p:sp>
      <p:sp>
        <p:nvSpPr>
          <p:cNvPr id="50244" name="Text Box 68"/>
          <p:cNvSpPr txBox="1">
            <a:spLocks noChangeArrowheads="1"/>
          </p:cNvSpPr>
          <p:nvPr/>
        </p:nvSpPr>
        <p:spPr bwMode="auto">
          <a:xfrm>
            <a:off x="4140200" y="1052513"/>
            <a:ext cx="2087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400" b="1">
                <a:solidFill>
                  <a:srgbClr val="FFFFFF"/>
                </a:solidFill>
                <a:latin typeface="Verdana" pitchFamily="34" charset="0"/>
              </a:rPr>
              <a:t>d (g/ cm3)  </a:t>
            </a:r>
          </a:p>
        </p:txBody>
      </p:sp>
      <p:sp>
        <p:nvSpPr>
          <p:cNvPr id="50245" name="Line 69"/>
          <p:cNvSpPr>
            <a:spLocks noChangeShapeType="1"/>
          </p:cNvSpPr>
          <p:nvPr/>
        </p:nvSpPr>
        <p:spPr bwMode="auto">
          <a:xfrm>
            <a:off x="4211638" y="3573463"/>
            <a:ext cx="3671887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7619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501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50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0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0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500"/>
                                        <p:tgtEl>
                                          <p:spTgt spid="5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0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0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4" dur="500"/>
                                        <p:tgtEl>
                                          <p:spTgt spid="5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502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0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02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502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0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0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5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5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50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0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502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0" grpId="0"/>
      <p:bldP spid="50215" grpId="0" animBg="1"/>
      <p:bldP spid="50222" grpId="0" animBg="1"/>
      <p:bldP spid="50241" grpId="0"/>
      <p:bldP spid="50242" grpId="0"/>
      <p:bldP spid="50243" grpId="0"/>
      <p:bldP spid="50244" grpId="0"/>
      <p:bldP spid="5024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  <a:noFill/>
          <a:ln/>
        </p:spPr>
        <p:txBody>
          <a:bodyPr/>
          <a:lstStyle/>
          <a:p>
            <a:r>
              <a:rPr lang="tr-TR" sz="3600">
                <a:solidFill>
                  <a:srgbClr val="99FF33"/>
                </a:solidFill>
                <a:latin typeface="Verdana" pitchFamily="34" charset="0"/>
              </a:rPr>
              <a:t>Hacim-Özkütle Grafiğinin Çizilmesi</a:t>
            </a:r>
          </a:p>
        </p:txBody>
      </p:sp>
      <p:graphicFrame>
        <p:nvGraphicFramePr>
          <p:cNvPr id="52227" name="Group 3"/>
          <p:cNvGraphicFramePr>
            <a:graphicFrameLocks noGrp="1"/>
          </p:cNvGraphicFramePr>
          <p:nvPr>
            <p:ph idx="1"/>
          </p:nvPr>
        </p:nvGraphicFramePr>
        <p:xfrm>
          <a:off x="468313" y="1341438"/>
          <a:ext cx="2098675" cy="3341688"/>
        </p:xfrm>
        <a:graphic>
          <a:graphicData uri="http://schemas.openxmlformats.org/drawingml/2006/table">
            <a:tbl>
              <a:tblPr/>
              <a:tblGrid>
                <a:gridCol w="1047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0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23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FF33"/>
                          </a:solidFill>
                          <a:effectLst/>
                          <a:latin typeface="Verdana" pitchFamily="34" charset="0"/>
                        </a:rPr>
                        <a:t>V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FF33"/>
                          </a:solidFill>
                          <a:effectLst/>
                          <a:latin typeface="Verdana" pitchFamily="34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2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FF33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FF33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73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FF33"/>
                          </a:solidFill>
                          <a:effectLst/>
                          <a:latin typeface="Verdana" pitchFamily="34" charset="0"/>
                        </a:rPr>
                        <a:t>3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2244" name="Line 20"/>
          <p:cNvSpPr>
            <a:spLocks noChangeShapeType="1"/>
          </p:cNvSpPr>
          <p:nvPr/>
        </p:nvSpPr>
        <p:spPr bwMode="auto">
          <a:xfrm>
            <a:off x="4140200" y="4652963"/>
            <a:ext cx="3744913" cy="0"/>
          </a:xfrm>
          <a:prstGeom prst="line">
            <a:avLst/>
          </a:prstGeom>
          <a:noFill/>
          <a:ln w="57150">
            <a:solidFill>
              <a:srgbClr val="FFFF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Comic Sans MS" pitchFamily="66" charset="0"/>
            </a:endParaRPr>
          </a:p>
        </p:txBody>
      </p:sp>
      <p:grpSp>
        <p:nvGrpSpPr>
          <p:cNvPr id="52245" name="Group 21"/>
          <p:cNvGrpSpPr>
            <a:grpSpLocks/>
          </p:cNvGrpSpPr>
          <p:nvPr/>
        </p:nvGrpSpPr>
        <p:grpSpPr bwMode="auto">
          <a:xfrm>
            <a:off x="4787900" y="4508500"/>
            <a:ext cx="2447925" cy="360363"/>
            <a:chOff x="3016" y="3203"/>
            <a:chExt cx="1542" cy="227"/>
          </a:xfrm>
        </p:grpSpPr>
        <p:sp>
          <p:nvSpPr>
            <p:cNvPr id="52246" name="Line 22"/>
            <p:cNvSpPr>
              <a:spLocks noChangeShapeType="1"/>
            </p:cNvSpPr>
            <p:nvPr/>
          </p:nvSpPr>
          <p:spPr bwMode="auto">
            <a:xfrm>
              <a:off x="3016" y="3203"/>
              <a:ext cx="0" cy="22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  <p:sp>
          <p:nvSpPr>
            <p:cNvPr id="52247" name="Line 23"/>
            <p:cNvSpPr>
              <a:spLocks noChangeShapeType="1"/>
            </p:cNvSpPr>
            <p:nvPr/>
          </p:nvSpPr>
          <p:spPr bwMode="auto">
            <a:xfrm>
              <a:off x="3424" y="3203"/>
              <a:ext cx="0" cy="22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  <p:sp>
          <p:nvSpPr>
            <p:cNvPr id="52248" name="Line 24"/>
            <p:cNvSpPr>
              <a:spLocks noChangeShapeType="1"/>
            </p:cNvSpPr>
            <p:nvPr/>
          </p:nvSpPr>
          <p:spPr bwMode="auto">
            <a:xfrm>
              <a:off x="4195" y="3203"/>
              <a:ext cx="0" cy="22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  <p:sp>
          <p:nvSpPr>
            <p:cNvPr id="52249" name="Line 25"/>
            <p:cNvSpPr>
              <a:spLocks noChangeShapeType="1"/>
            </p:cNvSpPr>
            <p:nvPr/>
          </p:nvSpPr>
          <p:spPr bwMode="auto">
            <a:xfrm>
              <a:off x="3833" y="3203"/>
              <a:ext cx="0" cy="22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  <p:sp>
          <p:nvSpPr>
            <p:cNvPr id="52250" name="Line 26"/>
            <p:cNvSpPr>
              <a:spLocks noChangeShapeType="1"/>
            </p:cNvSpPr>
            <p:nvPr/>
          </p:nvSpPr>
          <p:spPr bwMode="auto">
            <a:xfrm>
              <a:off x="4558" y="3203"/>
              <a:ext cx="0" cy="22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</p:grpSp>
      <p:sp>
        <p:nvSpPr>
          <p:cNvPr id="52251" name="Line 27"/>
          <p:cNvSpPr>
            <a:spLocks noChangeShapeType="1"/>
          </p:cNvSpPr>
          <p:nvPr/>
        </p:nvSpPr>
        <p:spPr bwMode="auto">
          <a:xfrm flipV="1">
            <a:off x="4140200" y="1052513"/>
            <a:ext cx="0" cy="3600450"/>
          </a:xfrm>
          <a:prstGeom prst="line">
            <a:avLst/>
          </a:prstGeom>
          <a:noFill/>
          <a:ln w="57150">
            <a:solidFill>
              <a:srgbClr val="FFFF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Comic Sans MS" pitchFamily="66" charset="0"/>
            </a:endParaRPr>
          </a:p>
        </p:txBody>
      </p:sp>
      <p:grpSp>
        <p:nvGrpSpPr>
          <p:cNvPr id="52252" name="Group 28"/>
          <p:cNvGrpSpPr>
            <a:grpSpLocks/>
          </p:cNvGrpSpPr>
          <p:nvPr/>
        </p:nvGrpSpPr>
        <p:grpSpPr bwMode="auto">
          <a:xfrm>
            <a:off x="3851275" y="1846263"/>
            <a:ext cx="503238" cy="2303462"/>
            <a:chOff x="2426" y="1480"/>
            <a:chExt cx="317" cy="1451"/>
          </a:xfrm>
        </p:grpSpPr>
        <p:sp>
          <p:nvSpPr>
            <p:cNvPr id="52253" name="Line 29"/>
            <p:cNvSpPr>
              <a:spLocks noChangeShapeType="1"/>
            </p:cNvSpPr>
            <p:nvPr/>
          </p:nvSpPr>
          <p:spPr bwMode="auto">
            <a:xfrm>
              <a:off x="2426" y="2931"/>
              <a:ext cx="317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  <p:sp>
          <p:nvSpPr>
            <p:cNvPr id="52254" name="Line 30"/>
            <p:cNvSpPr>
              <a:spLocks noChangeShapeType="1"/>
            </p:cNvSpPr>
            <p:nvPr/>
          </p:nvSpPr>
          <p:spPr bwMode="auto">
            <a:xfrm>
              <a:off x="2426" y="2568"/>
              <a:ext cx="317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  <p:sp>
          <p:nvSpPr>
            <p:cNvPr id="52255" name="Line 31"/>
            <p:cNvSpPr>
              <a:spLocks noChangeShapeType="1"/>
            </p:cNvSpPr>
            <p:nvPr/>
          </p:nvSpPr>
          <p:spPr bwMode="auto">
            <a:xfrm>
              <a:off x="2426" y="2205"/>
              <a:ext cx="317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  <p:sp>
          <p:nvSpPr>
            <p:cNvPr id="52256" name="Line 32"/>
            <p:cNvSpPr>
              <a:spLocks noChangeShapeType="1"/>
            </p:cNvSpPr>
            <p:nvPr/>
          </p:nvSpPr>
          <p:spPr bwMode="auto">
            <a:xfrm>
              <a:off x="2426" y="1842"/>
              <a:ext cx="317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  <p:sp>
          <p:nvSpPr>
            <p:cNvPr id="52257" name="Line 33"/>
            <p:cNvSpPr>
              <a:spLocks noChangeShapeType="1"/>
            </p:cNvSpPr>
            <p:nvPr/>
          </p:nvSpPr>
          <p:spPr bwMode="auto">
            <a:xfrm>
              <a:off x="2426" y="1480"/>
              <a:ext cx="317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52258" name="Group 34"/>
          <p:cNvGrpSpPr>
            <a:grpSpLocks/>
          </p:cNvGrpSpPr>
          <p:nvPr/>
        </p:nvGrpSpPr>
        <p:grpSpPr bwMode="auto">
          <a:xfrm>
            <a:off x="4211638" y="1846263"/>
            <a:ext cx="3024187" cy="2303462"/>
            <a:chOff x="2653" y="1480"/>
            <a:chExt cx="1905" cy="1451"/>
          </a:xfrm>
        </p:grpSpPr>
        <p:sp>
          <p:nvSpPr>
            <p:cNvPr id="52259" name="Line 35"/>
            <p:cNvSpPr>
              <a:spLocks noChangeShapeType="1"/>
            </p:cNvSpPr>
            <p:nvPr/>
          </p:nvSpPr>
          <p:spPr bwMode="auto">
            <a:xfrm>
              <a:off x="2653" y="2931"/>
              <a:ext cx="190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  <p:sp>
          <p:nvSpPr>
            <p:cNvPr id="52260" name="Line 36"/>
            <p:cNvSpPr>
              <a:spLocks noChangeShapeType="1"/>
            </p:cNvSpPr>
            <p:nvPr/>
          </p:nvSpPr>
          <p:spPr bwMode="auto">
            <a:xfrm>
              <a:off x="2653" y="2205"/>
              <a:ext cx="190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  <p:sp>
          <p:nvSpPr>
            <p:cNvPr id="52261" name="Line 37"/>
            <p:cNvSpPr>
              <a:spLocks noChangeShapeType="1"/>
            </p:cNvSpPr>
            <p:nvPr/>
          </p:nvSpPr>
          <p:spPr bwMode="auto">
            <a:xfrm>
              <a:off x="2653" y="2568"/>
              <a:ext cx="190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  <p:sp>
          <p:nvSpPr>
            <p:cNvPr id="52262" name="Line 38"/>
            <p:cNvSpPr>
              <a:spLocks noChangeShapeType="1"/>
            </p:cNvSpPr>
            <p:nvPr/>
          </p:nvSpPr>
          <p:spPr bwMode="auto">
            <a:xfrm>
              <a:off x="2653" y="1480"/>
              <a:ext cx="190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  <p:sp>
          <p:nvSpPr>
            <p:cNvPr id="52263" name="Line 39"/>
            <p:cNvSpPr>
              <a:spLocks noChangeShapeType="1"/>
            </p:cNvSpPr>
            <p:nvPr/>
          </p:nvSpPr>
          <p:spPr bwMode="auto">
            <a:xfrm>
              <a:off x="2653" y="1842"/>
              <a:ext cx="190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52264" name="Group 40"/>
          <p:cNvGrpSpPr>
            <a:grpSpLocks/>
          </p:cNvGrpSpPr>
          <p:nvPr/>
        </p:nvGrpSpPr>
        <p:grpSpPr bwMode="auto">
          <a:xfrm>
            <a:off x="4787900" y="1700213"/>
            <a:ext cx="2447925" cy="3024187"/>
            <a:chOff x="3016" y="1389"/>
            <a:chExt cx="1542" cy="1905"/>
          </a:xfrm>
        </p:grpSpPr>
        <p:sp>
          <p:nvSpPr>
            <p:cNvPr id="52265" name="Line 41"/>
            <p:cNvSpPr>
              <a:spLocks noChangeShapeType="1"/>
            </p:cNvSpPr>
            <p:nvPr/>
          </p:nvSpPr>
          <p:spPr bwMode="auto">
            <a:xfrm flipV="1">
              <a:off x="3016" y="1389"/>
              <a:ext cx="0" cy="18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  <p:sp>
          <p:nvSpPr>
            <p:cNvPr id="52266" name="Line 42"/>
            <p:cNvSpPr>
              <a:spLocks noChangeShapeType="1"/>
            </p:cNvSpPr>
            <p:nvPr/>
          </p:nvSpPr>
          <p:spPr bwMode="auto">
            <a:xfrm flipV="1">
              <a:off x="3424" y="1389"/>
              <a:ext cx="0" cy="18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  <p:sp>
          <p:nvSpPr>
            <p:cNvPr id="52267" name="Line 43"/>
            <p:cNvSpPr>
              <a:spLocks noChangeShapeType="1"/>
            </p:cNvSpPr>
            <p:nvPr/>
          </p:nvSpPr>
          <p:spPr bwMode="auto">
            <a:xfrm flipV="1">
              <a:off x="4195" y="1434"/>
              <a:ext cx="0" cy="18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  <p:sp>
          <p:nvSpPr>
            <p:cNvPr id="52268" name="Line 44"/>
            <p:cNvSpPr>
              <a:spLocks noChangeShapeType="1"/>
            </p:cNvSpPr>
            <p:nvPr/>
          </p:nvSpPr>
          <p:spPr bwMode="auto">
            <a:xfrm flipV="1">
              <a:off x="3833" y="1389"/>
              <a:ext cx="0" cy="18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  <p:sp>
          <p:nvSpPr>
            <p:cNvPr id="52269" name="Line 45"/>
            <p:cNvSpPr>
              <a:spLocks noChangeShapeType="1"/>
            </p:cNvSpPr>
            <p:nvPr/>
          </p:nvSpPr>
          <p:spPr bwMode="auto">
            <a:xfrm flipV="1">
              <a:off x="4558" y="1389"/>
              <a:ext cx="0" cy="18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Comic Sans MS" pitchFamily="66" charset="0"/>
              </a:endParaRPr>
            </a:p>
          </p:txBody>
        </p:sp>
      </p:grpSp>
      <p:sp>
        <p:nvSpPr>
          <p:cNvPr id="52270" name="Text Box 46"/>
          <p:cNvSpPr txBox="1">
            <a:spLocks noChangeArrowheads="1"/>
          </p:cNvSpPr>
          <p:nvPr/>
        </p:nvSpPr>
        <p:spPr bwMode="auto">
          <a:xfrm>
            <a:off x="4572000" y="4868863"/>
            <a:ext cx="3240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400" b="1">
                <a:solidFill>
                  <a:srgbClr val="FFFFFF"/>
                </a:solidFill>
                <a:latin typeface="Verdana" pitchFamily="34" charset="0"/>
              </a:rPr>
              <a:t>1    2    3   4    5</a:t>
            </a:r>
          </a:p>
        </p:txBody>
      </p:sp>
      <p:sp>
        <p:nvSpPr>
          <p:cNvPr id="52271" name="Text Box 47"/>
          <p:cNvSpPr txBox="1">
            <a:spLocks noChangeArrowheads="1"/>
          </p:cNvSpPr>
          <p:nvPr/>
        </p:nvSpPr>
        <p:spPr bwMode="auto">
          <a:xfrm>
            <a:off x="3492500" y="1700213"/>
            <a:ext cx="863600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400" b="1">
                <a:solidFill>
                  <a:srgbClr val="FFFFFF"/>
                </a:solidFill>
                <a:latin typeface="Verdana" pitchFamily="34" charset="0"/>
              </a:rPr>
              <a:t>5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400" b="1">
                <a:solidFill>
                  <a:srgbClr val="FFFFFF"/>
                </a:solidFill>
                <a:latin typeface="Verdana" pitchFamily="34" charset="0"/>
              </a:rPr>
              <a:t>4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400" b="1">
                <a:solidFill>
                  <a:srgbClr val="FFFFFF"/>
                </a:solidFill>
                <a:latin typeface="Verdana" pitchFamily="34" charset="0"/>
              </a:rPr>
              <a:t>3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400" b="1">
                <a:solidFill>
                  <a:srgbClr val="FFFFFF"/>
                </a:solidFill>
                <a:latin typeface="Verdana" pitchFamily="34" charset="0"/>
              </a:rPr>
              <a:t>2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400" b="1">
                <a:solidFill>
                  <a:srgbClr val="FFFFFF"/>
                </a:solidFill>
                <a:latin typeface="Verdana" pitchFamily="34" charset="0"/>
              </a:rPr>
              <a:t>1</a:t>
            </a:r>
          </a:p>
        </p:txBody>
      </p:sp>
      <p:sp>
        <p:nvSpPr>
          <p:cNvPr id="52272" name="Text Box 48"/>
          <p:cNvSpPr txBox="1">
            <a:spLocks noChangeArrowheads="1"/>
          </p:cNvSpPr>
          <p:nvPr/>
        </p:nvSpPr>
        <p:spPr bwMode="auto">
          <a:xfrm>
            <a:off x="7451725" y="4652963"/>
            <a:ext cx="1692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400" b="1">
                <a:solidFill>
                  <a:srgbClr val="FFFFFF"/>
                </a:solidFill>
                <a:latin typeface="Verdana" pitchFamily="34" charset="0"/>
              </a:rPr>
              <a:t>V (cm3)</a:t>
            </a:r>
          </a:p>
        </p:txBody>
      </p:sp>
      <p:sp>
        <p:nvSpPr>
          <p:cNvPr id="52273" name="Text Box 49"/>
          <p:cNvSpPr txBox="1">
            <a:spLocks noChangeArrowheads="1"/>
          </p:cNvSpPr>
          <p:nvPr/>
        </p:nvSpPr>
        <p:spPr bwMode="auto">
          <a:xfrm>
            <a:off x="4140200" y="1052513"/>
            <a:ext cx="2087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400" b="1">
                <a:solidFill>
                  <a:srgbClr val="FFFFFF"/>
                </a:solidFill>
                <a:latin typeface="Verdana" pitchFamily="34" charset="0"/>
              </a:rPr>
              <a:t>d (g/ cm3)  </a:t>
            </a:r>
          </a:p>
        </p:txBody>
      </p:sp>
      <p:sp>
        <p:nvSpPr>
          <p:cNvPr id="52274" name="Line 50"/>
          <p:cNvSpPr>
            <a:spLocks noChangeShapeType="1"/>
          </p:cNvSpPr>
          <p:nvPr/>
        </p:nvSpPr>
        <p:spPr bwMode="auto">
          <a:xfrm>
            <a:off x="4211638" y="3573463"/>
            <a:ext cx="3671887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5697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522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52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2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2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500"/>
                                        <p:tgtEl>
                                          <p:spTgt spid="52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2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2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4" dur="500"/>
                                        <p:tgtEl>
                                          <p:spTgt spid="52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522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2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22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522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2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2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52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52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52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2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522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44" grpId="0" animBg="1"/>
      <p:bldP spid="52251" grpId="0" animBg="1"/>
      <p:bldP spid="52270" grpId="0"/>
      <p:bldP spid="52271" grpId="0"/>
      <p:bldP spid="52272" grpId="0"/>
      <p:bldP spid="52273" grpId="0"/>
      <p:bldP spid="5227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yu devre kartı tasarım şablonu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Koyu devre kartı tasarım şablonu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oyu devre kartı tasarım şablonu 1">
        <a:dk1>
          <a:srgbClr val="FED1B2"/>
        </a:dk1>
        <a:lt1>
          <a:srgbClr val="FFE2D3"/>
        </a:lt1>
        <a:dk2>
          <a:srgbClr val="FFBD99"/>
        </a:dk2>
        <a:lt2>
          <a:srgbClr val="808080"/>
        </a:lt2>
        <a:accent1>
          <a:srgbClr val="C76F57"/>
        </a:accent1>
        <a:accent2>
          <a:srgbClr val="FF9966"/>
        </a:accent2>
        <a:accent3>
          <a:srgbClr val="FFEEE6"/>
        </a:accent3>
        <a:accent4>
          <a:srgbClr val="D9B297"/>
        </a:accent4>
        <a:accent5>
          <a:srgbClr val="E0BBB4"/>
        </a:accent5>
        <a:accent6>
          <a:srgbClr val="E78A5C"/>
        </a:accent6>
        <a:hlink>
          <a:srgbClr val="6633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oyu devre kartı tasarım şablonu 2">
        <a:dk1>
          <a:srgbClr val="FFB199"/>
        </a:dk1>
        <a:lt1>
          <a:srgbClr val="FFEFDF"/>
        </a:lt1>
        <a:dk2>
          <a:srgbClr val="FFCC99"/>
        </a:dk2>
        <a:lt2>
          <a:srgbClr val="969696"/>
        </a:lt2>
        <a:accent1>
          <a:srgbClr val="C9672B"/>
        </a:accent1>
        <a:accent2>
          <a:srgbClr val="FF9966"/>
        </a:accent2>
        <a:accent3>
          <a:srgbClr val="FFF6EC"/>
        </a:accent3>
        <a:accent4>
          <a:srgbClr val="DA9782"/>
        </a:accent4>
        <a:accent5>
          <a:srgbClr val="E1B8AC"/>
        </a:accent5>
        <a:accent6>
          <a:srgbClr val="E78A5C"/>
        </a:accent6>
        <a:hlink>
          <a:srgbClr val="FFCC00"/>
        </a:hlink>
        <a:folHlink>
          <a:srgbClr val="66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oyu devre kartı tasarım şablonu 3">
        <a:dk1>
          <a:srgbClr val="C0816A"/>
        </a:dk1>
        <a:lt1>
          <a:srgbClr val="FFECCD"/>
        </a:lt1>
        <a:dk2>
          <a:srgbClr val="FFA979"/>
        </a:dk2>
        <a:lt2>
          <a:srgbClr val="808080"/>
        </a:lt2>
        <a:accent1>
          <a:srgbClr val="FFCC99"/>
        </a:accent1>
        <a:accent2>
          <a:srgbClr val="990000"/>
        </a:accent2>
        <a:accent3>
          <a:srgbClr val="FFF4E3"/>
        </a:accent3>
        <a:accent4>
          <a:srgbClr val="A46D59"/>
        </a:accent4>
        <a:accent5>
          <a:srgbClr val="FFE2CA"/>
        </a:accent5>
        <a:accent6>
          <a:srgbClr val="8A0000"/>
        </a:accent6>
        <a:hlink>
          <a:srgbClr val="CC3300"/>
        </a:hlink>
        <a:folHlink>
          <a:srgbClr val="66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oyu devre kartı tasarım şablonu 4">
        <a:dk1>
          <a:srgbClr val="E28658"/>
        </a:dk1>
        <a:lt1>
          <a:srgbClr val="FFFFD9"/>
        </a:lt1>
        <a:dk2>
          <a:srgbClr val="FEBE9A"/>
        </a:dk2>
        <a:lt2>
          <a:srgbClr val="777777"/>
        </a:lt2>
        <a:accent1>
          <a:srgbClr val="FFFFF7"/>
        </a:accent1>
        <a:accent2>
          <a:srgbClr val="969696"/>
        </a:accent2>
        <a:accent3>
          <a:srgbClr val="FFFFE9"/>
        </a:accent3>
        <a:accent4>
          <a:srgbClr val="C1724A"/>
        </a:accent4>
        <a:accent5>
          <a:srgbClr val="FFFFFA"/>
        </a:accent5>
        <a:accent6>
          <a:srgbClr val="878787"/>
        </a:accent6>
        <a:hlink>
          <a:srgbClr val="FF5050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oyu devre kartı tasarım şablonu 5">
        <a:dk1>
          <a:srgbClr val="333333"/>
        </a:dk1>
        <a:lt1>
          <a:srgbClr val="FFFFFF"/>
        </a:lt1>
        <a:dk2>
          <a:srgbClr val="F8F8F8"/>
        </a:dk2>
        <a:lt2>
          <a:srgbClr val="EAEAEA"/>
        </a:lt2>
        <a:accent1>
          <a:srgbClr val="C0C0C0"/>
        </a:accent1>
        <a:accent2>
          <a:srgbClr val="808080"/>
        </a:accent2>
        <a:accent3>
          <a:srgbClr val="FBFBFB"/>
        </a:accent3>
        <a:accent4>
          <a:srgbClr val="DADADA"/>
        </a:accent4>
        <a:accent5>
          <a:srgbClr val="DCDCDC"/>
        </a:accent5>
        <a:accent6>
          <a:srgbClr val="737373"/>
        </a:accent6>
        <a:hlink>
          <a:srgbClr val="4D4D4D"/>
        </a:hlink>
        <a:folHlink>
          <a:srgbClr val="F8F8F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oyu devre kartı tasarım şablonu 6">
        <a:dk1>
          <a:srgbClr val="005A58"/>
        </a:dk1>
        <a:lt1>
          <a:srgbClr val="FFEDDB"/>
        </a:lt1>
        <a:dk2>
          <a:srgbClr val="D7DCC8"/>
        </a:dk2>
        <a:lt2>
          <a:srgbClr val="FFB699"/>
        </a:lt2>
        <a:accent1>
          <a:srgbClr val="E8602A"/>
        </a:accent1>
        <a:accent2>
          <a:srgbClr val="B08962"/>
        </a:accent2>
        <a:accent3>
          <a:srgbClr val="E8EBE0"/>
        </a:accent3>
        <a:accent4>
          <a:srgbClr val="DACABB"/>
        </a:accent4>
        <a:accent5>
          <a:srgbClr val="F2B6AC"/>
        </a:accent5>
        <a:accent6>
          <a:srgbClr val="9F7C58"/>
        </a:accent6>
        <a:hlink>
          <a:srgbClr val="80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oyu devre kartı tasarım şablonu 7">
        <a:dk1>
          <a:srgbClr val="003366"/>
        </a:dk1>
        <a:lt1>
          <a:srgbClr val="FFDAD3"/>
        </a:lt1>
        <a:dk2>
          <a:srgbClr val="99CCFF"/>
        </a:dk2>
        <a:lt2>
          <a:srgbClr val="FBA993"/>
        </a:lt2>
        <a:accent1>
          <a:srgbClr val="990000"/>
        </a:accent1>
        <a:accent2>
          <a:srgbClr val="B05800"/>
        </a:accent2>
        <a:accent3>
          <a:srgbClr val="CAE2FF"/>
        </a:accent3>
        <a:accent4>
          <a:srgbClr val="DABAB4"/>
        </a:accent4>
        <a:accent5>
          <a:srgbClr val="CAAAAA"/>
        </a:accent5>
        <a:accent6>
          <a:srgbClr val="9F4F00"/>
        </a:accent6>
        <a:hlink>
          <a:srgbClr val="FF9966"/>
        </a:hlink>
        <a:folHlink>
          <a:srgbClr val="FFD9C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oyu devre kartı tasarım şablonu 8">
        <a:dk1>
          <a:srgbClr val="336699"/>
        </a:dk1>
        <a:lt1>
          <a:srgbClr val="FFE0C1"/>
        </a:lt1>
        <a:dk2>
          <a:srgbClr val="C0C0C0"/>
        </a:dk2>
        <a:lt2>
          <a:srgbClr val="F2CFBC"/>
        </a:lt2>
        <a:accent1>
          <a:srgbClr val="CA4820"/>
        </a:accent1>
        <a:accent2>
          <a:srgbClr val="777777"/>
        </a:accent2>
        <a:accent3>
          <a:srgbClr val="DCDCDC"/>
        </a:accent3>
        <a:accent4>
          <a:srgbClr val="DABFA4"/>
        </a:accent4>
        <a:accent5>
          <a:srgbClr val="E1B1AB"/>
        </a:accent5>
        <a:accent6>
          <a:srgbClr val="6B6B6B"/>
        </a:accent6>
        <a:hlink>
          <a:srgbClr val="660033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oyu devre kartı tasarım şablonu 9">
        <a:dk1>
          <a:srgbClr val="777777"/>
        </a:dk1>
        <a:lt1>
          <a:srgbClr val="EAEAEA"/>
        </a:lt1>
        <a:dk2>
          <a:srgbClr val="949787"/>
        </a:dk2>
        <a:lt2>
          <a:srgbClr val="EDC5AF"/>
        </a:lt2>
        <a:accent1>
          <a:srgbClr val="C27552"/>
        </a:accent1>
        <a:accent2>
          <a:srgbClr val="990000"/>
        </a:accent2>
        <a:accent3>
          <a:srgbClr val="C8C9C3"/>
        </a:accent3>
        <a:accent4>
          <a:srgbClr val="C8C8C8"/>
        </a:accent4>
        <a:accent5>
          <a:srgbClr val="DDBDB3"/>
        </a:accent5>
        <a:accent6>
          <a:srgbClr val="8A0000"/>
        </a:accent6>
        <a:hlink>
          <a:srgbClr val="FFA867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oyu devre kartı tasarım şablonu 10">
        <a:dk1>
          <a:srgbClr val="F37F5B"/>
        </a:dk1>
        <a:lt1>
          <a:srgbClr val="D7B47B"/>
        </a:lt1>
        <a:dk2>
          <a:srgbClr val="EEB6A0"/>
        </a:dk2>
        <a:lt2>
          <a:srgbClr val="2D2015"/>
        </a:lt2>
        <a:accent1>
          <a:srgbClr val="FBDAC5"/>
        </a:accent1>
        <a:accent2>
          <a:srgbClr val="8F5F2F"/>
        </a:accent2>
        <a:accent3>
          <a:srgbClr val="E8D6BF"/>
        </a:accent3>
        <a:accent4>
          <a:srgbClr val="D06C4C"/>
        </a:accent4>
        <a:accent5>
          <a:srgbClr val="FDEADF"/>
        </a:accent5>
        <a:accent6>
          <a:srgbClr val="81552A"/>
        </a:accent6>
        <a:hlink>
          <a:srgbClr val="E24A06"/>
        </a:hlink>
        <a:folHlink>
          <a:srgbClr val="B38B7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oyu devre kartı tasarım şablonu 11">
        <a:dk1>
          <a:srgbClr val="5C1F00"/>
        </a:dk1>
        <a:lt1>
          <a:srgbClr val="FFDFB9"/>
        </a:lt1>
        <a:dk2>
          <a:srgbClr val="D80000"/>
        </a:dk2>
        <a:lt2>
          <a:srgbClr val="F5A27D"/>
        </a:lt2>
        <a:accent1>
          <a:srgbClr val="CC3300"/>
        </a:accent1>
        <a:accent2>
          <a:srgbClr val="BE7960"/>
        </a:accent2>
        <a:accent3>
          <a:srgbClr val="E9AAAA"/>
        </a:accent3>
        <a:accent4>
          <a:srgbClr val="DABE9E"/>
        </a:accent4>
        <a:accent5>
          <a:srgbClr val="E2ADAA"/>
        </a:accent5>
        <a:accent6>
          <a:srgbClr val="AC6D56"/>
        </a:accent6>
        <a:hlink>
          <a:srgbClr val="FFD5A7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oyu devre kartı tasarım şablonu 12">
        <a:dk1>
          <a:srgbClr val="3E3E5C"/>
        </a:dk1>
        <a:lt1>
          <a:srgbClr val="FFCDA7"/>
        </a:lt1>
        <a:dk2>
          <a:srgbClr val="F6C282"/>
        </a:dk2>
        <a:lt2>
          <a:srgbClr val="FFCCAF"/>
        </a:lt2>
        <a:accent1>
          <a:srgbClr val="DD7555"/>
        </a:accent1>
        <a:accent2>
          <a:srgbClr val="FE6E02"/>
        </a:accent2>
        <a:accent3>
          <a:srgbClr val="FADDC1"/>
        </a:accent3>
        <a:accent4>
          <a:srgbClr val="DAAF8E"/>
        </a:accent4>
        <a:accent5>
          <a:srgbClr val="EBBDB4"/>
        </a:accent5>
        <a:accent6>
          <a:srgbClr val="E66302"/>
        </a:accent6>
        <a:hlink>
          <a:srgbClr val="F4C9AE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155</TotalTime>
  <Words>328</Words>
  <Application>Microsoft Office PowerPoint</Application>
  <PresentationFormat>Ekran Gösterisi (4:3)</PresentationFormat>
  <Paragraphs>131</Paragraphs>
  <Slides>9</Slides>
  <Notes>1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3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21" baseType="lpstr">
      <vt:lpstr>Arial</vt:lpstr>
      <vt:lpstr>Arial Black</vt:lpstr>
      <vt:lpstr>Calibri</vt:lpstr>
      <vt:lpstr>Comic Sans MS</vt:lpstr>
      <vt:lpstr>Constantia</vt:lpstr>
      <vt:lpstr>Times New Roman</vt:lpstr>
      <vt:lpstr>Verdana</vt:lpstr>
      <vt:lpstr>Wingdings 2</vt:lpstr>
      <vt:lpstr>Akış</vt:lpstr>
      <vt:lpstr>Koyu devre kartı tasarım şablonu</vt:lpstr>
      <vt:lpstr>Mountain Top</vt:lpstr>
      <vt:lpstr>Bit Eşlem Resmi</vt:lpstr>
      <vt:lpstr>MADDENİN ÖZELLİKLERİ</vt:lpstr>
      <vt:lpstr>Maddenin Özellikleri</vt:lpstr>
      <vt:lpstr>PowerPoint Sunusu</vt:lpstr>
      <vt:lpstr>PowerPoint Sunusu</vt:lpstr>
      <vt:lpstr>PowerPoint Sunusu</vt:lpstr>
      <vt:lpstr>Kütle gram (m), Hacim (V) ve Özkütle arasındaki ilişki</vt:lpstr>
      <vt:lpstr>Kütle-Hacim Grafiğinin Çizilmesi</vt:lpstr>
      <vt:lpstr>Kütle-Özkütle Grafiğinin Çizilmesi</vt:lpstr>
      <vt:lpstr>Hacim-Özkütle Grafiğinin Çizilmesi</vt:lpstr>
    </vt:vector>
  </TitlesOfParts>
  <Company>EBF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MADDENİN ÖLÇÜLEBİLİR ÖZELLİKLERİ</dc:title>
  <dc:creator>Nimet Akben</dc:creator>
  <cp:lastModifiedBy>Windows Kullanıcısı</cp:lastModifiedBy>
  <cp:revision>13</cp:revision>
  <dcterms:created xsi:type="dcterms:W3CDTF">2013-02-11T12:34:54Z</dcterms:created>
  <dcterms:modified xsi:type="dcterms:W3CDTF">2018-05-16T16:24:41Z</dcterms:modified>
</cp:coreProperties>
</file>