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5" r:id="rId5"/>
    <p:sldId id="266" r:id="rId6"/>
    <p:sldId id="262" r:id="rId7"/>
    <p:sldId id="267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Standart Testler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Ömer</a:t>
            </a:r>
            <a:r>
              <a:rPr lang="en-US" dirty="0" smtClean="0"/>
              <a:t> </a:t>
            </a:r>
            <a:r>
              <a:rPr lang="en-US" dirty="0" err="1" smtClean="0"/>
              <a:t>Kutlu</a:t>
            </a:r>
            <a:endParaRPr lang="tr-TR" dirty="0" smtClean="0"/>
          </a:p>
          <a:p>
            <a:r>
              <a:rPr lang="tr-TR" dirty="0" smtClean="0"/>
              <a:t>BAŞARI TESTLERİNİN GELİŞTİRİLMESİ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304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NEDİR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Test, bireylerin onlara sunulan maddelere verdikleri tepkileri gözleme aracıdır.</a:t>
            </a:r>
          </a:p>
          <a:p>
            <a:pPr marL="0" indent="0" algn="just">
              <a:buNone/>
            </a:pPr>
            <a:r>
              <a:rPr lang="tr-TR" dirty="0" smtClean="0"/>
              <a:t>Amaç</a:t>
            </a:r>
            <a:r>
              <a:rPr lang="tr-TR" dirty="0"/>
              <a:t>, materyali öğrenen öğrencilerin niceliği ve kalitesi hakkında doğru ve güvenilir bilgi sağlamaktır.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9719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STANDART </a:t>
            </a:r>
            <a:r>
              <a:rPr lang="tr-TR" sz="4000" dirty="0" smtClean="0"/>
              <a:t>TESTİN ÖZELLİKLERİ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tr-TR" dirty="0" smtClean="0"/>
              <a:t>Farklı kullanıcılarla da aynı ölçme ve değerlendirme sürecinin devam ettirilmesini sağlanması amacıyla hazırlanmış detaylı yönergesi vardır. </a:t>
            </a:r>
          </a:p>
          <a:p>
            <a:pPr marL="0" lvl="0" indent="0" algn="just">
              <a:buNone/>
            </a:pPr>
            <a:r>
              <a:rPr lang="tr-TR" dirty="0" smtClean="0"/>
              <a:t>Norm grupları çıkarılmıştır ve standardizasyon çalışmaları yapılmıştır. </a:t>
            </a:r>
          </a:p>
          <a:p>
            <a:pPr marL="0" lvl="0" indent="0" algn="just">
              <a:buNone/>
            </a:pPr>
            <a:r>
              <a:rPr lang="tr-TR" dirty="0" smtClean="0"/>
              <a:t>Standart testlerin eş değer formları vardır. </a:t>
            </a:r>
          </a:p>
          <a:p>
            <a:pPr marL="0" lvl="0" indent="0" algn="just">
              <a:buNone/>
            </a:pPr>
            <a:r>
              <a:rPr lang="tr-TR" dirty="0" smtClean="0"/>
              <a:t>Standart testlerin geliştirilme süreçlerinin detaylı anlatıldığı el kitapları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568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İçerik Yer Tutucusu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73036782"/>
                  </p:ext>
                </p:extLst>
              </p:nvPr>
            </p:nvGraphicFramePr>
            <p:xfrm>
              <a:off x="2371060" y="1714151"/>
              <a:ext cx="7517219" cy="435133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50516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50602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50602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1081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Karşılaştırmaya Esas Alınan Boyut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Öğretmen yapımı testler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Standart testler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6215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Testin maksadı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Genellikle bir sınıf ya da bir okuldaki öğretim sonuçlarını ölçmek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Ülke çapındaki ya da belli bir bölgedeki öğretimin etkililiğini  ölçmek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2162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Testin içeriği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Test kapsamına giren konular, sınıf öğretmeninin koyduğu öğretim hedeflerine göre belirlenir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Ders kitapları ve ders programlarının incelenip analiz edilmesiyle belirlenir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1081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Kullanılan soru tipi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Objektif veya subşektif soru tipi olabilir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Objektif soru türlerinden herhangi biri kullanılabilir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77025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Soruların hazırlayıcısı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Sınıf öğretmeni ya da okuldaki bir öğretmenler grubu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Soruların hazırlandığı alanın uzmanları, öğretmenler ve ölçme uzmanlarından oluşan bir grup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1864859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Madde analizi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Genellikle hiç yapılmaz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 dirty="0">
                              <a:effectLst/>
                            </a:rPr>
                            <a:t>Maddeler, son testin uygulanacağı grubun benzeri bir gruba uygulanır ve her bir maddenin güçlük derecesi </a:t>
                          </a:r>
                          <a14:m>
                            <m:oMath xmlns:m="http://schemas.openxmlformats.org/officeDocument/2006/math">
                              <m:r>
                                <a:rPr lang="tr-TR" sz="900">
                                  <a:effectLst/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oMath>
                          </a14:m>
                          <a:r>
                            <a:rPr lang="tr-TR" sz="900" dirty="0">
                              <a:effectLst/>
                            </a:rPr>
                            <a:t> ve ayırt etme gücü </a:t>
                          </a:r>
                          <a14:m>
                            <m:oMath xmlns:m="http://schemas.openxmlformats.org/officeDocument/2006/math">
                              <m:r>
                                <a:rPr lang="tr-TR" sz="900">
                                  <a:effectLst/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oMath>
                          </a14:m>
                          <a:r>
                            <a:rPr lang="tr-TR" sz="900" dirty="0">
                              <a:effectLst/>
                            </a:rPr>
                            <a:t> hesaplanır. Testin son formuna girecek maddelerin seçimi, bu bilgiler üzerinde temellenir. Uygulama süresi ve yönergelerin anlaşılırlığı gözden geçirilir</a:t>
                          </a:r>
                          <a:endParaRPr lang="tr-TR" sz="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İçerik Yer Tutucusu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73036782"/>
                  </p:ext>
                </p:extLst>
              </p:nvPr>
            </p:nvGraphicFramePr>
            <p:xfrm>
              <a:off x="2371060" y="1714151"/>
              <a:ext cx="7517219" cy="435133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505165"/>
                    <a:gridCol w="2506027"/>
                    <a:gridCol w="2506027"/>
                  </a:tblGrid>
                  <a:tr h="31081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Karşılaştırmaya Esas Alınan Boyut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Öğretmen yapımı testler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Standart testler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</a:tr>
                  <a:tr h="466215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Testin maksadı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Genellikle bir sınıf ya da bir okuldaki öğretim sonuçlarını ölçmek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Ülke çapındaki ya da belli bir bölgedeki öğretimin etkililiğini  ölçmek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</a:tr>
                  <a:tr h="62162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Testin içeriği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Test kapsamına giren konular, sınıf öğretmeninin koyduğu öğretim hedeflerine göre belirlenir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Ders kitapları ve ders programlarının incelenip analiz edilmesiyle belirlenir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</a:tr>
                  <a:tr h="31081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Kullanılan soru tipi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Objektif veya subşektif soru tipi olabilir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Objektif soru türlerinden herhangi biri kullanılabilir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</a:tr>
                  <a:tr h="777025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Soruların hazırlayıcısı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Sınıf öğretmeni ya da okuldaki bir öğretmenler grubu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Soruların hazırlandığı alanın uzmanları, öğretmenler ve ölçme uzmanlarından oluşan bir grup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</a:tr>
                  <a:tr h="1864859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Madde analizi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900">
                              <a:effectLst/>
                            </a:rPr>
                            <a:t>Genellikle hiç yapılmaz</a:t>
                          </a:r>
                          <a:endParaRPr lang="tr-TR" sz="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0676" marR="50676" marT="0" marB="0"/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50676" marR="50676" marT="0" marB="0">
                        <a:blipFill rotWithShape="0">
                          <a:blip r:embed="rId2"/>
                          <a:stretch>
                            <a:fillRect l="-200000" t="-134967" r="-971" b="-98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79606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İçerik Yer Tutucus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33193877"/>
                  </p:ext>
                </p:extLst>
              </p:nvPr>
            </p:nvGraphicFramePr>
            <p:xfrm>
              <a:off x="1765004" y="1687862"/>
              <a:ext cx="8686802" cy="435754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89493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93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9593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864859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Standartlaştırma ve normal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Standartlaştırmaya gidilmez. Genelllikle norm çıkarılmaz. Belki, aynı test, birkaç yıl uygulanırsa, öğretmen tarafından sınıf başarısına göre yüzdelik sırası çıkarılabilir, oldukça esnek olmakla birlikte başarı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tr-TR" sz="12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tr-TR" sz="1200"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oMath>
                          </a14:m>
                          <a:r>
                            <a:rPr lang="tr-TR" sz="1200">
                              <a:effectLst/>
                            </a:rPr>
                            <a:t> hesaplanabilir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Madde analizi temelinde seçilen maddelerden oluşan test ilkin, testin evreni temsil eden bir örneklem grubuna uygulanır ve testin maksadına ve duruma göre bazı tipik puanlar hesaplanır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4413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Form sayısı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Genellikle bir tanedir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Genellikle iki ya da daha çok paralel takım hazırlanır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072066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Testin dışında yardımcı materyal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Genellikle bir açıklama ve puanlama anahtarı vardır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 dirty="0">
                              <a:effectLst/>
                            </a:rPr>
                            <a:t>Testin maksadını, uygulanması ve puanlanması için gerekli yönergeyi, testin geçerlik ve güvenirliğini, normal tablosunu, sonuçların yorumlanış ve kullanılışlarını gösteren, özenle hazırlanmış bir el kitabı vardır</a:t>
                          </a:r>
                          <a:endParaRPr lang="tr-T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İçerik Yer Tutucus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33193877"/>
                  </p:ext>
                </p:extLst>
              </p:nvPr>
            </p:nvGraphicFramePr>
            <p:xfrm>
              <a:off x="1765004" y="1687862"/>
              <a:ext cx="8686802" cy="435754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894936"/>
                    <a:gridCol w="2895933"/>
                    <a:gridCol w="2895933"/>
                  </a:tblGrid>
                  <a:tr h="1864859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Standartlaştırma ve normal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 marL="67567" marR="67567" marT="0" marB="0">
                        <a:blipFill rotWithShape="0">
                          <a:blip r:embed="rId2"/>
                          <a:stretch>
                            <a:fillRect l="-100000" t="-1307" r="-100630" b="-1346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Madde analizi temelinde seçilen maddelerden oluşan test ilkin, testin evreni temsil eden bir örneklem grubuna uygulanır ve testin maksadına ve duruma göre bazı tipik puanlar hesaplanır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</a:tr>
                  <a:tr h="420624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Form sayısı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Genellikle bir tanedir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Genellikle iki ya da daha çok paralel takım hazırlanır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</a:tr>
                  <a:tr h="2072066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Testin dışında yardımcı materyal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>
                              <a:effectLst/>
                            </a:rPr>
                            <a:t>Genellikle bir açıklama ve puanlama anahtarı vardır</a:t>
                          </a:r>
                          <a:endParaRPr lang="tr-TR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tr-TR" sz="1200" dirty="0">
                              <a:effectLst/>
                            </a:rPr>
                            <a:t>Testin maksadını, uygulanması ve puanlanması için gerekli yönergeyi, testin geçerlik ve güvenirliğini, normal tablosunu, sonuçların yorumlanış ve kullanılışlarını gösteren, özenle hazırlanmış bir el kitabı vardır</a:t>
                          </a:r>
                          <a:endParaRPr lang="tr-TR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7567" marR="67567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36061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Standartlar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Standart</a:t>
            </a:r>
            <a:r>
              <a:rPr lang="en-US" b="1" dirty="0" smtClean="0"/>
              <a:t> </a:t>
            </a:r>
            <a:r>
              <a:rPr lang="en-US" b="1" dirty="0"/>
              <a:t>1.1: </a:t>
            </a:r>
            <a:r>
              <a:rPr lang="en-US" dirty="0" err="1"/>
              <a:t>Önerilen</a:t>
            </a:r>
            <a:r>
              <a:rPr lang="en-US" dirty="0"/>
              <a:t> her </a:t>
            </a:r>
            <a:r>
              <a:rPr lang="en-US" dirty="0" err="1"/>
              <a:t>yorum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test </a:t>
            </a:r>
            <a:r>
              <a:rPr lang="en-US" dirty="0" err="1"/>
              <a:t>puanlarının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, </a:t>
            </a:r>
            <a:r>
              <a:rPr lang="en-US" dirty="0" err="1"/>
              <a:t>amaçlanan</a:t>
            </a:r>
            <a:r>
              <a:rPr lang="en-US" dirty="0"/>
              <a:t> </a:t>
            </a:r>
            <a:r>
              <a:rPr lang="en-US" dirty="0" err="1"/>
              <a:t>kullanıma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yoruma</a:t>
            </a:r>
            <a:r>
              <a:rPr lang="en-US" dirty="0"/>
              <a:t> </a:t>
            </a:r>
            <a:r>
              <a:rPr lang="en-US" dirty="0" err="1"/>
              <a:t>dayanan</a:t>
            </a:r>
            <a:r>
              <a:rPr lang="en-US" dirty="0"/>
              <a:t> </a:t>
            </a:r>
            <a:r>
              <a:rPr lang="en-US" dirty="0" err="1"/>
              <a:t>kanıt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kuramın</a:t>
            </a:r>
            <a:r>
              <a:rPr lang="en-US" dirty="0"/>
              <a:t> </a:t>
            </a:r>
            <a:r>
              <a:rPr lang="en-US" dirty="0" err="1"/>
              <a:t>kapsamlı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özetiyle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gerekçe</a:t>
            </a:r>
            <a:r>
              <a:rPr lang="en-US" dirty="0"/>
              <a:t> </a:t>
            </a:r>
            <a:r>
              <a:rPr lang="en-US" dirty="0" err="1"/>
              <a:t>sunulmalıdır</a:t>
            </a:r>
            <a:endParaRPr lang="tr-TR" dirty="0"/>
          </a:p>
          <a:p>
            <a:pPr marL="0" indent="0" algn="just">
              <a:buNone/>
            </a:pPr>
            <a:r>
              <a:rPr lang="en-US" b="1" dirty="0" err="1"/>
              <a:t>Standart</a:t>
            </a:r>
            <a:r>
              <a:rPr lang="en-US" b="1" dirty="0"/>
              <a:t> 1.2: </a:t>
            </a:r>
            <a:r>
              <a:rPr lang="en-US" dirty="0"/>
              <a:t>Test </a:t>
            </a:r>
            <a:r>
              <a:rPr lang="en-US" dirty="0" err="1"/>
              <a:t>geliştiricisinin</a:t>
            </a:r>
            <a:r>
              <a:rPr lang="en-US" dirty="0"/>
              <a:t>, test </a:t>
            </a:r>
            <a:r>
              <a:rPr lang="en-US" dirty="0" err="1"/>
              <a:t>puanlarının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yorumlanacağı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kullanılacağı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belirtilmelidir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testin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popülasyon</a:t>
            </a:r>
            <a:r>
              <a:rPr lang="en-US" dirty="0"/>
              <a:t> (lar)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sınırlandırılmalı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testin</a:t>
            </a:r>
            <a:r>
              <a:rPr lang="en-US" dirty="0"/>
              <a:t> </a:t>
            </a:r>
            <a:r>
              <a:rPr lang="en-US" dirty="0" err="1"/>
              <a:t>değerlendirmeyi</a:t>
            </a:r>
            <a:r>
              <a:rPr lang="en-US" dirty="0"/>
              <a:t> </a:t>
            </a:r>
            <a:r>
              <a:rPr lang="en-US" dirty="0" err="1"/>
              <a:t>amaçladığı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açıkça</a:t>
            </a:r>
            <a:r>
              <a:rPr lang="en-US" dirty="0"/>
              <a:t> </a:t>
            </a:r>
            <a:r>
              <a:rPr lang="en-US" dirty="0" err="1"/>
              <a:t>belirtilmelidir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dirty="0"/>
          </a:p>
          <a:p>
            <a:pPr marL="0" indent="0" algn="just">
              <a:buNone/>
            </a:pPr>
            <a:r>
              <a:rPr lang="en-US" b="1" dirty="0" err="1"/>
              <a:t>Standart</a:t>
            </a:r>
            <a:r>
              <a:rPr lang="en-US" b="1" dirty="0"/>
              <a:t> 7.7: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okuma</a:t>
            </a:r>
            <a:r>
              <a:rPr lang="en-US" dirty="0"/>
              <a:t> </a:t>
            </a:r>
            <a:r>
              <a:rPr lang="en-US" dirty="0" err="1"/>
              <a:t>becerisinin</a:t>
            </a:r>
            <a:r>
              <a:rPr lang="en-US" dirty="0"/>
              <a:t> </a:t>
            </a:r>
            <a:r>
              <a:rPr lang="en-US" dirty="0" err="1"/>
              <a:t>seviyesinin</a:t>
            </a:r>
            <a:r>
              <a:rPr lang="en-US" dirty="0"/>
              <a:t> </a:t>
            </a:r>
            <a:r>
              <a:rPr lang="en-US" dirty="0" err="1"/>
              <a:t>ilgi</a:t>
            </a:r>
            <a:r>
              <a:rPr lang="en-US" dirty="0"/>
              <a:t> </a:t>
            </a:r>
            <a:r>
              <a:rPr lang="en-US" dirty="0" err="1"/>
              <a:t>yapılarının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parçası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uygulamaların</a:t>
            </a:r>
            <a:r>
              <a:rPr lang="en-US" dirty="0"/>
              <a:t> test </a:t>
            </a:r>
            <a:r>
              <a:rPr lang="en-US" dirty="0" err="1"/>
              <a:t>edilmesinde</a:t>
            </a:r>
            <a:r>
              <a:rPr lang="en-US" dirty="0"/>
              <a:t>, </a:t>
            </a:r>
            <a:r>
              <a:rPr lang="en-US" dirty="0" err="1"/>
              <a:t>testin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okuma</a:t>
            </a:r>
            <a:r>
              <a:rPr lang="en-US" dirty="0"/>
              <a:t> </a:t>
            </a:r>
            <a:r>
              <a:rPr lang="en-US" dirty="0" err="1"/>
              <a:t>talepleri</a:t>
            </a:r>
            <a:r>
              <a:rPr lang="en-US" dirty="0"/>
              <a:t>, </a:t>
            </a:r>
            <a:r>
              <a:rPr lang="en-US" dirty="0" err="1"/>
              <a:t>amaçlanan</a:t>
            </a:r>
            <a:r>
              <a:rPr lang="en-US" dirty="0"/>
              <a:t> </a:t>
            </a:r>
            <a:r>
              <a:rPr lang="en-US" dirty="0" err="1"/>
              <a:t>yapılanmanın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değerlendirmesi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minimum </a:t>
            </a:r>
            <a:r>
              <a:rPr lang="en-US" dirty="0" err="1"/>
              <a:t>seviyede</a:t>
            </a:r>
            <a:r>
              <a:rPr lang="en-US" dirty="0"/>
              <a:t> </a:t>
            </a:r>
            <a:r>
              <a:rPr lang="en-US" dirty="0" err="1"/>
              <a:t>tutulmalıdır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742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 err="1"/>
              <a:t>Standart</a:t>
            </a:r>
            <a:r>
              <a:rPr lang="en-US" b="1" dirty="0"/>
              <a:t> 1.6: </a:t>
            </a:r>
            <a:r>
              <a:rPr lang="en-US" dirty="0" err="1"/>
              <a:t>Doğrulama</a:t>
            </a:r>
            <a:r>
              <a:rPr lang="en-US" dirty="0"/>
              <a:t>, test </a:t>
            </a:r>
            <a:r>
              <a:rPr lang="en-US" dirty="0" err="1"/>
              <a:t>içeriğinin</a:t>
            </a:r>
            <a:r>
              <a:rPr lang="en-US" dirty="0"/>
              <a:t> </a:t>
            </a:r>
            <a:r>
              <a:rPr lang="en-US" dirty="0" err="1"/>
              <a:t>uygunluğuna</a:t>
            </a:r>
            <a:r>
              <a:rPr lang="en-US" dirty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dayanıyorsa</a:t>
            </a:r>
            <a:r>
              <a:rPr lang="en-US" dirty="0"/>
              <a:t>, test </a:t>
            </a:r>
            <a:r>
              <a:rPr lang="en-US" dirty="0" err="1"/>
              <a:t>içeriğinin</a:t>
            </a:r>
            <a:r>
              <a:rPr lang="en-US" dirty="0"/>
              <a:t> </a:t>
            </a:r>
            <a:r>
              <a:rPr lang="en-US" dirty="0" err="1"/>
              <a:t>belirlenmesinde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üretilmesinde</a:t>
            </a:r>
            <a:r>
              <a:rPr lang="en-US" dirty="0"/>
              <a:t> </a:t>
            </a:r>
            <a:r>
              <a:rPr lang="en-US" dirty="0" err="1"/>
              <a:t>izlenen</a:t>
            </a:r>
            <a:r>
              <a:rPr lang="en-US" dirty="0"/>
              <a:t> </a:t>
            </a:r>
            <a:r>
              <a:rPr lang="en-US" dirty="0" err="1"/>
              <a:t>usuller</a:t>
            </a:r>
            <a:r>
              <a:rPr lang="en-US" dirty="0"/>
              <a:t>, </a:t>
            </a:r>
            <a:r>
              <a:rPr lang="en-US" dirty="0" err="1"/>
              <a:t>testin</a:t>
            </a:r>
            <a:r>
              <a:rPr lang="en-US" dirty="0"/>
              <a:t> </a:t>
            </a:r>
            <a:r>
              <a:rPr lang="en-US" dirty="0" err="1"/>
              <a:t>ölçmek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tasarlandığı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alanı</a:t>
            </a:r>
            <a:r>
              <a:rPr lang="en-US" dirty="0"/>
              <a:t> </a:t>
            </a:r>
            <a:r>
              <a:rPr lang="en-US" dirty="0" err="1"/>
              <a:t>belirtmek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açıklanmalı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gerekçelendirilmelidir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dirty="0"/>
          </a:p>
          <a:p>
            <a:pPr marL="0" indent="0" algn="just">
              <a:buNone/>
            </a:pPr>
            <a:r>
              <a:rPr lang="en-US" b="1" dirty="0" err="1"/>
              <a:t>Standart</a:t>
            </a:r>
            <a:r>
              <a:rPr lang="en-US" b="1" dirty="0"/>
              <a:t> 1.18: </a:t>
            </a:r>
            <a:r>
              <a:rPr lang="en-US" dirty="0" err="1"/>
              <a:t>Bir</a:t>
            </a:r>
            <a:r>
              <a:rPr lang="en-US" dirty="0"/>
              <a:t> test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skor</a:t>
            </a:r>
            <a:r>
              <a:rPr lang="en-US" dirty="0"/>
              <a:t> </a:t>
            </a:r>
            <a:r>
              <a:rPr lang="en-US" dirty="0" err="1"/>
              <a:t>yorumlaması</a:t>
            </a:r>
            <a:r>
              <a:rPr lang="en-US" dirty="0"/>
              <a:t> </a:t>
            </a:r>
            <a:r>
              <a:rPr lang="en-US" dirty="0" err="1"/>
              <a:t>gerekçeleri</a:t>
            </a:r>
            <a:r>
              <a:rPr lang="en-US" dirty="0"/>
              <a:t>, </a:t>
            </a:r>
            <a:r>
              <a:rPr lang="en-US" dirty="0" err="1"/>
              <a:t>araştırmacılar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psikolojik</a:t>
            </a:r>
            <a:r>
              <a:rPr lang="en-US" dirty="0"/>
              <a:t> </a:t>
            </a:r>
            <a:r>
              <a:rPr lang="en-US" dirty="0" err="1"/>
              <a:t>süreçler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esaslara</a:t>
            </a:r>
            <a:r>
              <a:rPr lang="en-US" dirty="0"/>
              <a:t> </a:t>
            </a:r>
            <a:r>
              <a:rPr lang="en-US" dirty="0" err="1"/>
              <a:t>dayanıyorsa</a:t>
            </a:r>
            <a:r>
              <a:rPr lang="en-US" dirty="0"/>
              <a:t>, o zaman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önermeleri</a:t>
            </a:r>
            <a:r>
              <a:rPr lang="en-US" dirty="0"/>
              <a:t> </a:t>
            </a:r>
            <a:r>
              <a:rPr lang="en-US" dirty="0" err="1"/>
              <a:t>destekleyen</a:t>
            </a:r>
            <a:r>
              <a:rPr lang="en-US" dirty="0"/>
              <a:t> </a:t>
            </a:r>
            <a:r>
              <a:rPr lang="en-US" dirty="0" err="1"/>
              <a:t>teorik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ampirik</a:t>
            </a:r>
            <a:r>
              <a:rPr lang="en-US" dirty="0"/>
              <a:t> </a:t>
            </a:r>
            <a:r>
              <a:rPr lang="en-US" dirty="0" err="1"/>
              <a:t>kanıtlar</a:t>
            </a:r>
            <a:r>
              <a:rPr lang="en-US" dirty="0"/>
              <a:t> </a:t>
            </a:r>
            <a:r>
              <a:rPr lang="en-US" dirty="0" err="1"/>
              <a:t>sağlanmalıdır</a:t>
            </a:r>
            <a:endParaRPr lang="tr-TR" dirty="0"/>
          </a:p>
          <a:p>
            <a:pPr marL="0" indent="0" algn="just">
              <a:buNone/>
            </a:pPr>
            <a:r>
              <a:rPr lang="en-US" b="1" dirty="0" err="1"/>
              <a:t>Standart</a:t>
            </a:r>
            <a:r>
              <a:rPr lang="en-US" b="1" dirty="0"/>
              <a:t> 13.3: </a:t>
            </a:r>
            <a:r>
              <a:rPr lang="en-US" dirty="0" err="1"/>
              <a:t>Bir</a:t>
            </a:r>
            <a:r>
              <a:rPr lang="en-US" dirty="0"/>
              <a:t> test,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alanındaki</a:t>
            </a:r>
            <a:r>
              <a:rPr lang="en-US" dirty="0"/>
              <a:t> </a:t>
            </a:r>
            <a:r>
              <a:rPr lang="en-US" dirty="0" err="1"/>
              <a:t>başarının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göstergesi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müfredat</a:t>
            </a:r>
            <a:r>
              <a:rPr lang="en-US" dirty="0"/>
              <a:t> </a:t>
            </a:r>
            <a:r>
              <a:rPr lang="en-US" dirty="0" err="1"/>
              <a:t>standartlarına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kullanıldığında</a:t>
            </a:r>
            <a:r>
              <a:rPr lang="en-US" dirty="0"/>
              <a:t>, </a:t>
            </a:r>
            <a:r>
              <a:rPr lang="en-US" dirty="0" err="1"/>
              <a:t>testin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alanını</a:t>
            </a:r>
            <a:r>
              <a:rPr lang="en-US" dirty="0"/>
              <a:t> </a:t>
            </a:r>
            <a:r>
              <a:rPr lang="en-US" dirty="0" err="1"/>
              <a:t>örnekleme</a:t>
            </a:r>
            <a:r>
              <a:rPr lang="en-US" dirty="0"/>
              <a:t> </a:t>
            </a:r>
            <a:r>
              <a:rPr lang="en-US" dirty="0" err="1"/>
              <a:t>derecesine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kanıtlar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alana</a:t>
            </a:r>
            <a:r>
              <a:rPr lang="en-US" dirty="0"/>
              <a:t> </a:t>
            </a:r>
            <a:r>
              <a:rPr lang="en-US" dirty="0" err="1"/>
              <a:t>yansıtılan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çıkarır</a:t>
            </a:r>
            <a:r>
              <a:rPr lang="en-US" dirty="0"/>
              <a:t> . Hem test </a:t>
            </a:r>
            <a:r>
              <a:rPr lang="en-US" dirty="0" err="1"/>
              <a:t>edilen</a:t>
            </a:r>
            <a:r>
              <a:rPr lang="en-US" dirty="0"/>
              <a:t> hem de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alanlar</a:t>
            </a:r>
            <a:r>
              <a:rPr lang="en-US" dirty="0"/>
              <a:t>,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değerlendirilebilecek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ayrıntılı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açıklanmalıdır</a:t>
            </a:r>
            <a:r>
              <a:rPr lang="en-US" dirty="0"/>
              <a:t>. </a:t>
            </a:r>
            <a:r>
              <a:rPr lang="en-US" dirty="0" err="1"/>
              <a:t>Analizler</a:t>
            </a:r>
            <a:r>
              <a:rPr lang="en-US" dirty="0"/>
              <a:t>, </a:t>
            </a:r>
            <a:r>
              <a:rPr lang="en-US" dirty="0" err="1"/>
              <a:t>testin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etmeyi</a:t>
            </a:r>
            <a:r>
              <a:rPr lang="en-US" dirty="0"/>
              <a:t> </a:t>
            </a:r>
            <a:r>
              <a:rPr lang="en-US" dirty="0" err="1"/>
              <a:t>başaramadığı</a:t>
            </a:r>
            <a:r>
              <a:rPr lang="en-US" dirty="0"/>
              <a:t> </a:t>
            </a:r>
            <a:r>
              <a:rPr lang="en-US" dirty="0" err="1"/>
              <a:t>yönleri</a:t>
            </a:r>
            <a:r>
              <a:rPr lang="en-US" dirty="0"/>
              <a:t> </a:t>
            </a:r>
            <a:r>
              <a:rPr lang="en-US" dirty="0" err="1"/>
              <a:t>açıkça</a:t>
            </a:r>
            <a:r>
              <a:rPr lang="en-US" dirty="0"/>
              <a:t> </a:t>
            </a:r>
            <a:r>
              <a:rPr lang="en-US" dirty="0" err="1"/>
              <a:t>belirtmelidir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841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Dünyadan standart başarı testi örnekleri;</a:t>
            </a:r>
          </a:p>
          <a:p>
            <a:pPr marL="0" indent="0">
              <a:buNone/>
            </a:pPr>
            <a:r>
              <a:rPr lang="tr-TR" dirty="0" smtClean="0"/>
              <a:t>-SAT (Amerika)</a:t>
            </a:r>
          </a:p>
          <a:p>
            <a:pPr marL="0" indent="0">
              <a:buNone/>
            </a:pPr>
            <a:r>
              <a:rPr lang="tr-TR" dirty="0" smtClean="0"/>
              <a:t>-BDS (Rusya)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1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dirty="0" smtClean="0"/>
              <a:t>D</a:t>
            </a:r>
            <a:r>
              <a:rPr lang="tr-TR" sz="2200" dirty="0" err="1" smtClean="0"/>
              <a:t>owing</a:t>
            </a:r>
            <a:r>
              <a:rPr lang="tr-TR" sz="2200" dirty="0" smtClean="0"/>
              <a:t>,</a:t>
            </a:r>
            <a:r>
              <a:rPr lang="en-US" sz="2200" dirty="0" smtClean="0"/>
              <a:t> </a:t>
            </a:r>
            <a:r>
              <a:rPr lang="en-US" sz="2200" dirty="0"/>
              <a:t>S. M. </a:t>
            </a:r>
            <a:r>
              <a:rPr lang="tr-TR" sz="2200" dirty="0" smtClean="0"/>
              <a:t> ve </a:t>
            </a:r>
            <a:r>
              <a:rPr lang="en-US" sz="2200" dirty="0" smtClean="0"/>
              <a:t>H</a:t>
            </a:r>
            <a:r>
              <a:rPr lang="tr-TR" sz="2200" dirty="0" err="1" smtClean="0"/>
              <a:t>aladyna</a:t>
            </a:r>
            <a:r>
              <a:rPr lang="tr-TR" sz="2200" dirty="0" smtClean="0"/>
              <a:t>, </a:t>
            </a:r>
            <a:r>
              <a:rPr lang="en-US" sz="2200" dirty="0"/>
              <a:t>T. M.</a:t>
            </a:r>
            <a:r>
              <a:rPr lang="en-US" sz="2200" dirty="0" smtClean="0"/>
              <a:t> </a:t>
            </a:r>
            <a:r>
              <a:rPr lang="en-US" sz="2200" dirty="0"/>
              <a:t>(2006</a:t>
            </a:r>
            <a:r>
              <a:rPr lang="en-US" sz="2200" dirty="0" smtClean="0"/>
              <a:t>)</a:t>
            </a:r>
            <a:r>
              <a:rPr lang="tr-TR" sz="2200" dirty="0" smtClean="0"/>
              <a:t>.</a:t>
            </a:r>
            <a:r>
              <a:rPr lang="en-US" sz="2200" dirty="0" smtClean="0"/>
              <a:t> </a:t>
            </a:r>
            <a:r>
              <a:rPr lang="en-US" sz="2200" i="1" dirty="0"/>
              <a:t>Handbook of test development </a:t>
            </a:r>
            <a:r>
              <a:rPr lang="tr-TR" sz="2200" dirty="0" smtClean="0"/>
              <a:t>.USA:</a:t>
            </a:r>
            <a:r>
              <a:rPr lang="en-US" sz="2200" dirty="0" smtClean="0"/>
              <a:t>Lawrence</a:t>
            </a:r>
            <a:r>
              <a:rPr lang="tr-TR" sz="2200" dirty="0" smtClean="0"/>
              <a:t>		</a:t>
            </a:r>
            <a:r>
              <a:rPr lang="en-US" sz="2200" dirty="0" smtClean="0"/>
              <a:t> </a:t>
            </a:r>
            <a:r>
              <a:rPr lang="en-US" sz="2200" dirty="0"/>
              <a:t>Associates, Inc</a:t>
            </a:r>
            <a:r>
              <a:rPr lang="en-US" sz="2200" dirty="0" smtClean="0"/>
              <a:t>.</a:t>
            </a:r>
            <a:endParaRPr lang="tr-TR" sz="2200" dirty="0" smtClean="0"/>
          </a:p>
          <a:p>
            <a:pPr marL="0" indent="0" algn="just">
              <a:buNone/>
            </a:pPr>
            <a:endParaRPr lang="en-US" sz="2200" dirty="0"/>
          </a:p>
          <a:p>
            <a:pPr marL="0" indent="0" algn="just">
              <a:buNone/>
            </a:pPr>
            <a:r>
              <a:rPr lang="en-US" sz="2200" dirty="0" smtClean="0"/>
              <a:t>D</a:t>
            </a:r>
            <a:r>
              <a:rPr lang="tr-TR" sz="2200" dirty="0" err="1" smtClean="0"/>
              <a:t>urham</a:t>
            </a:r>
            <a:r>
              <a:rPr lang="tr-TR" sz="2200" dirty="0" smtClean="0"/>
              <a:t>, G.</a:t>
            </a:r>
            <a:r>
              <a:rPr lang="en-US" sz="2200" dirty="0" smtClean="0"/>
              <a:t> </a:t>
            </a:r>
            <a:r>
              <a:rPr lang="en-US" sz="2200" dirty="0"/>
              <a:t>(2014) Standardized Testing Skills. Strategies, </a:t>
            </a:r>
            <a:r>
              <a:rPr lang="en-US" sz="2200" dirty="0" smtClean="0"/>
              <a:t>Techniques,</a:t>
            </a:r>
            <a:r>
              <a:rPr lang="tr-TR" sz="2200" dirty="0" smtClean="0"/>
              <a:t> </a:t>
            </a:r>
            <a:r>
              <a:rPr lang="en-US" sz="2200" dirty="0" smtClean="0"/>
              <a:t>Activities </a:t>
            </a:r>
            <a:r>
              <a:rPr lang="en-US" sz="2200" dirty="0"/>
              <a:t>To </a:t>
            </a:r>
            <a:r>
              <a:rPr lang="en-US" sz="2200" dirty="0" smtClean="0"/>
              <a:t>Help</a:t>
            </a:r>
            <a:r>
              <a:rPr lang="tr-TR" sz="2200" dirty="0" smtClean="0"/>
              <a:t>		</a:t>
            </a:r>
            <a:r>
              <a:rPr lang="en-US" sz="2200" dirty="0" smtClean="0"/>
              <a:t> </a:t>
            </a:r>
            <a:r>
              <a:rPr lang="en-US" sz="2200" dirty="0"/>
              <a:t>Raise Students </a:t>
            </a:r>
            <a:r>
              <a:rPr lang="en-US" sz="2200" dirty="0" smtClean="0"/>
              <a:t>Scores</a:t>
            </a:r>
            <a:r>
              <a:rPr lang="tr-TR" sz="2200" dirty="0" smtClean="0"/>
              <a:t>. USA: </a:t>
            </a:r>
            <a:r>
              <a:rPr lang="en-US" sz="2200" dirty="0" smtClean="0"/>
              <a:t>R&amp;</a:t>
            </a:r>
            <a:r>
              <a:rPr lang="tr-TR" sz="2200" dirty="0" smtClean="0"/>
              <a:t>L</a:t>
            </a:r>
            <a:r>
              <a:rPr lang="en-US" sz="2200" dirty="0" smtClean="0"/>
              <a:t> </a:t>
            </a:r>
            <a:r>
              <a:rPr lang="en-US" sz="2200" dirty="0"/>
              <a:t>Education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058834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619</Words>
  <Application>Microsoft Office PowerPoint</Application>
  <PresentationFormat>Geniş ekran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Office Teması</vt:lpstr>
      <vt:lpstr> Standart Testler</vt:lpstr>
      <vt:lpstr>TEST NEDİR?</vt:lpstr>
      <vt:lpstr>STANDART TESTİN ÖZELLİKLERİ</vt:lpstr>
      <vt:lpstr>PowerPoint Sunusu</vt:lpstr>
      <vt:lpstr>PowerPoint Sunusu</vt:lpstr>
      <vt:lpstr>Standartlar</vt:lpstr>
      <vt:lpstr>PowerPoint Sunusu</vt:lpstr>
      <vt:lpstr>Örnekler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N_TUGCE_SİMSEK</cp:lastModifiedBy>
  <cp:revision>14</cp:revision>
  <dcterms:created xsi:type="dcterms:W3CDTF">2017-05-16T13:19:38Z</dcterms:created>
  <dcterms:modified xsi:type="dcterms:W3CDTF">2018-01-30T14:55:43Z</dcterms:modified>
</cp:coreProperties>
</file>