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4" r:id="rId6"/>
    <p:sldId id="265" r:id="rId7"/>
    <p:sldId id="266" r:id="rId8"/>
    <p:sldId id="268" r:id="rId9"/>
    <p:sldId id="269" r:id="rId10"/>
    <p:sldId id="272" r:id="rId11"/>
    <p:sldId id="277" r:id="rId12"/>
    <p:sldId id="280" r:id="rId13"/>
    <p:sldId id="281" r:id="rId14"/>
    <p:sldId id="282" r:id="rId15"/>
    <p:sldId id="289" r:id="rId16"/>
    <p:sldId id="294" r:id="rId17"/>
    <p:sldId id="296" r:id="rId18"/>
    <p:sldId id="297" r:id="rId19"/>
    <p:sldId id="300" r:id="rId20"/>
    <p:sldId id="301" r:id="rId21"/>
    <p:sldId id="302" r:id="rId22"/>
    <p:sldId id="303" r:id="rId23"/>
    <p:sldId id="304" r:id="rId24"/>
    <p:sldId id="305" r:id="rId25"/>
    <p:sldId id="306" r:id="rId26"/>
    <p:sldId id="313"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8.05.2018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idx="4294967295"/>
          </p:nvPr>
        </p:nvSpPr>
        <p:spPr>
          <a:xfrm>
            <a:off x="1187624" y="428604"/>
            <a:ext cx="6584776" cy="3576459"/>
          </a:xfrm>
        </p:spPr>
        <p:txBody>
          <a:bodyPr>
            <a:normAutofit/>
          </a:bodyPr>
          <a:lstStyle/>
          <a:p>
            <a:r>
              <a:rPr lang="tr-TR" dirty="0" smtClean="0"/>
              <a:t>EGZERSİZ VE SİSTEMLER </a:t>
            </a:r>
            <a:br>
              <a:rPr lang="tr-TR" dirty="0" smtClean="0"/>
            </a:br>
            <a:r>
              <a:rPr lang="tr-TR" dirty="0" smtClean="0"/>
              <a:t>FARKLI </a:t>
            </a:r>
            <a:r>
              <a:rPr lang="tr-TR" dirty="0" smtClean="0"/>
              <a:t>ORTAMLARDA EGZERSİZ</a:t>
            </a:r>
            <a:endParaRPr lang="tr-TR" dirty="0"/>
          </a:p>
        </p:txBody>
      </p:sp>
      <p:sp>
        <p:nvSpPr>
          <p:cNvPr id="1029" name="AutoShape 5" descr="sıcak ve soğuk ortamlarda egzersiz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1" name="AutoShape 7" descr="sıcak ve soğuk ortamlarda egzersiz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Soğukta Egzersiz </a:t>
            </a:r>
            <a:endParaRPr lang="tr-TR" dirty="0"/>
          </a:p>
        </p:txBody>
      </p:sp>
      <p:sp>
        <p:nvSpPr>
          <p:cNvPr id="3" name="2 İçerik Yer Tutucusu"/>
          <p:cNvSpPr>
            <a:spLocks noGrp="1"/>
          </p:cNvSpPr>
          <p:nvPr>
            <p:ph idx="1"/>
          </p:nvPr>
        </p:nvSpPr>
        <p:spPr/>
        <p:txBody>
          <a:bodyPr/>
          <a:lstStyle/>
          <a:p>
            <a:pPr>
              <a:buNone/>
            </a:pPr>
            <a:r>
              <a:rPr lang="tr-TR" dirty="0" err="1" smtClean="0"/>
              <a:t>Cold</a:t>
            </a:r>
            <a:r>
              <a:rPr lang="tr-TR" dirty="0" smtClean="0"/>
              <a:t> </a:t>
            </a:r>
            <a:r>
              <a:rPr lang="tr-TR" dirty="0" err="1" smtClean="0"/>
              <a:t>strain</a:t>
            </a:r>
            <a:endParaRPr lang="tr-TR" dirty="0" smtClean="0"/>
          </a:p>
          <a:p>
            <a:r>
              <a:rPr lang="tr-TR" dirty="0" smtClean="0"/>
              <a:t>Soğuk </a:t>
            </a:r>
            <a:r>
              <a:rPr lang="tr-TR" dirty="0" err="1" smtClean="0"/>
              <a:t>maruziyeti</a:t>
            </a:r>
            <a:r>
              <a:rPr lang="tr-TR" dirty="0" smtClean="0"/>
              <a:t> fizyolojik ve psikolojik zorluklar</a:t>
            </a:r>
          </a:p>
          <a:p>
            <a:r>
              <a:rPr lang="tr-TR" dirty="0" smtClean="0"/>
              <a:t>Yağ yüzdesindeki farklılıklar fonksiyonu etkiler.</a:t>
            </a:r>
          </a:p>
          <a:p>
            <a:pPr>
              <a:buNone/>
            </a:pPr>
            <a:r>
              <a:rPr lang="tr-TR" dirty="0" smtClean="0"/>
              <a:t>Soğukta Solunum Sistemi</a:t>
            </a:r>
          </a:p>
          <a:p>
            <a:pPr>
              <a:buNone/>
            </a:pPr>
            <a:r>
              <a:rPr lang="tr-TR" dirty="0" smtClean="0"/>
              <a:t>Soğuk </a:t>
            </a:r>
            <a:r>
              <a:rPr lang="tr-TR" dirty="0" err="1" smtClean="0"/>
              <a:t>respirtuar</a:t>
            </a:r>
            <a:r>
              <a:rPr lang="tr-TR" dirty="0" smtClean="0"/>
              <a:t> yollara zarar vermez .Solunan soğuk havanın nemi, solunum yolunda su ve ısı kaybına sebep olur.</a:t>
            </a:r>
          </a:p>
          <a:p>
            <a:endParaRPr lang="tr-TR" dirty="0" smtClean="0"/>
          </a:p>
          <a:p>
            <a:pPr marL="514350" indent="-514350"/>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Yüksek </a:t>
            </a:r>
            <a:r>
              <a:rPr lang="tr-TR" dirty="0" err="1" smtClean="0"/>
              <a:t>İrtifanın</a:t>
            </a:r>
            <a:r>
              <a:rPr lang="tr-TR" dirty="0" smtClean="0"/>
              <a:t> Etkileri</a:t>
            </a:r>
            <a:endParaRPr lang="tr-TR" dirty="0"/>
          </a:p>
        </p:txBody>
      </p:sp>
      <p:sp>
        <p:nvSpPr>
          <p:cNvPr id="3" name="2 İçerik Yer Tutucusu"/>
          <p:cNvSpPr>
            <a:spLocks noGrp="1"/>
          </p:cNvSpPr>
          <p:nvPr>
            <p:ph idx="1"/>
          </p:nvPr>
        </p:nvSpPr>
        <p:spPr/>
        <p:txBody>
          <a:bodyPr/>
          <a:lstStyle/>
          <a:p>
            <a:r>
              <a:rPr lang="tr-TR" dirty="0" smtClean="0"/>
              <a:t>Yükseklikte temel problem, havadaki oksijenin vasıtasıyla kana </a:t>
            </a:r>
            <a:r>
              <a:rPr lang="tr-TR" dirty="0" err="1" smtClean="0"/>
              <a:t>diffüzyonu</a:t>
            </a:r>
            <a:r>
              <a:rPr lang="tr-TR" dirty="0" smtClean="0"/>
              <a:t> azaltan basıncın düşmesidir.vücut dokularındaki eksikliği yani </a:t>
            </a:r>
            <a:r>
              <a:rPr lang="tr-TR" dirty="0" err="1" smtClean="0"/>
              <a:t>hipoksia</a:t>
            </a:r>
            <a:r>
              <a:rPr lang="tr-TR" dirty="0" smtClean="0"/>
              <a:t> söz konusudur.</a:t>
            </a:r>
          </a:p>
          <a:p>
            <a:r>
              <a:rPr lang="tr-TR" dirty="0" smtClean="0"/>
              <a:t>Çok yüksekte ikamet etme </a:t>
            </a:r>
            <a:r>
              <a:rPr lang="tr-TR" dirty="0" err="1" smtClean="0"/>
              <a:t>barometrik</a:t>
            </a:r>
            <a:r>
              <a:rPr lang="tr-TR" dirty="0" smtClean="0"/>
              <a:t> basınçta büyük oranda azalma olması </a:t>
            </a:r>
            <a:r>
              <a:rPr lang="tr-TR" dirty="0" err="1" smtClean="0"/>
              <a:t>hipoksia</a:t>
            </a:r>
            <a:r>
              <a:rPr lang="tr-TR" dirty="0" smtClean="0"/>
              <a:t> için potansiyel dönüşümdür.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Akut Dağ Hastalığı </a:t>
            </a:r>
            <a:endParaRPr lang="tr-TR" dirty="0"/>
          </a:p>
        </p:txBody>
      </p:sp>
      <p:sp>
        <p:nvSpPr>
          <p:cNvPr id="3" name="2 İçerik Yer Tutucusu"/>
          <p:cNvSpPr>
            <a:spLocks noGrp="1"/>
          </p:cNvSpPr>
          <p:nvPr>
            <p:ph idx="1"/>
          </p:nvPr>
        </p:nvSpPr>
        <p:spPr/>
        <p:txBody>
          <a:bodyPr/>
          <a:lstStyle/>
          <a:p>
            <a:r>
              <a:rPr lang="tr-TR" dirty="0" smtClean="0"/>
              <a:t>Yüksek irtifa </a:t>
            </a:r>
            <a:r>
              <a:rPr lang="tr-TR" dirty="0" err="1" smtClean="0"/>
              <a:t>hipobarik</a:t>
            </a:r>
            <a:r>
              <a:rPr lang="tr-TR" dirty="0" smtClean="0"/>
              <a:t> ve </a:t>
            </a:r>
            <a:r>
              <a:rPr lang="tr-TR" dirty="0" err="1" smtClean="0"/>
              <a:t>hipoksik</a:t>
            </a:r>
            <a:r>
              <a:rPr lang="tr-TR" dirty="0" smtClean="0"/>
              <a:t> bir ortamdır.</a:t>
            </a:r>
          </a:p>
          <a:p>
            <a:r>
              <a:rPr lang="tr-TR" dirty="0" smtClean="0"/>
              <a:t>Bu sebeple birçok kişide ilk defa yüksek </a:t>
            </a:r>
            <a:r>
              <a:rPr lang="tr-TR" dirty="0" err="1" smtClean="0"/>
              <a:t>irtifaya</a:t>
            </a:r>
            <a:r>
              <a:rPr lang="tr-TR" dirty="0" smtClean="0"/>
              <a:t> çıkılması ile akut dağ hastalığı oluşur.</a:t>
            </a:r>
          </a:p>
          <a:p>
            <a:r>
              <a:rPr lang="tr-TR" dirty="0" smtClean="0"/>
              <a:t>Bu sendrom 1800 m  üzeri yüksekliğe ulaşıldıktan sonra 8-24 saatte gelişir ve 4-8 gün boyunca devam eder.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Akut Dağ Hastalığı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Bağ ağrısı, bulantı, kusma ,uykusuzluk ,yorgunluk ve </a:t>
            </a:r>
            <a:r>
              <a:rPr lang="tr-TR" dirty="0" err="1" smtClean="0"/>
              <a:t>periferk</a:t>
            </a:r>
            <a:r>
              <a:rPr lang="tr-TR" dirty="0" smtClean="0"/>
              <a:t> ödemle karakterize bir hastalıktır.</a:t>
            </a:r>
          </a:p>
          <a:p>
            <a:pPr>
              <a:buNone/>
            </a:pPr>
            <a:r>
              <a:rPr lang="tr-TR" dirty="0" smtClean="0"/>
              <a:t>Bu sendromun şiddeti</a:t>
            </a:r>
          </a:p>
          <a:p>
            <a:r>
              <a:rPr lang="tr-TR" dirty="0" smtClean="0"/>
              <a:t>Tırmanma hızına </a:t>
            </a:r>
          </a:p>
          <a:p>
            <a:r>
              <a:rPr lang="tr-TR" dirty="0" smtClean="0"/>
              <a:t>Çıkılan nihai yüksekliğe </a:t>
            </a:r>
          </a:p>
          <a:p>
            <a:r>
              <a:rPr lang="tr-TR" dirty="0" smtClean="0"/>
              <a:t>Şahsın hassasiyetine bağlıdır.</a:t>
            </a:r>
          </a:p>
          <a:p>
            <a:pPr>
              <a:buNone/>
            </a:pPr>
            <a:r>
              <a:rPr lang="tr-TR" dirty="0" smtClean="0"/>
              <a:t>Yüksek irtifada </a:t>
            </a:r>
          </a:p>
          <a:p>
            <a:pPr>
              <a:buNone/>
            </a:pPr>
            <a:r>
              <a:rPr lang="tr-TR" dirty="0" smtClean="0"/>
              <a:t>İdrar hacminin azalımı</a:t>
            </a:r>
          </a:p>
          <a:p>
            <a:pPr>
              <a:buNone/>
            </a:pPr>
            <a:r>
              <a:rPr lang="tr-TR" dirty="0" smtClean="0"/>
              <a:t>Ciddi şekilde </a:t>
            </a:r>
            <a:r>
              <a:rPr lang="tr-TR" dirty="0" err="1" smtClean="0"/>
              <a:t>pulmoner</a:t>
            </a:r>
            <a:r>
              <a:rPr lang="tr-TR" dirty="0" smtClean="0"/>
              <a:t> ve beyin ödemi oluşumu</a:t>
            </a:r>
          </a:p>
          <a:p>
            <a:pPr>
              <a:buNone/>
            </a:pPr>
            <a:r>
              <a:rPr lang="tr-TR" dirty="0" smtClean="0"/>
              <a:t>Koma ve ölüm gibi etkiler de görülebilir.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Karbonhidrattan zengin bir diyet alımı ile dağ hastalığının etkileri ve fiziksel performansın düşüşü önlenebilir.</a:t>
            </a:r>
          </a:p>
          <a:p>
            <a:r>
              <a:rPr lang="tr-TR" dirty="0" smtClean="0"/>
              <a:t>Aşırı derecedeki dağ hastalığına yapılacak acil yardım kişiye oksijen verilmesi ya da düşük </a:t>
            </a:r>
            <a:r>
              <a:rPr lang="tr-TR" dirty="0" err="1" smtClean="0"/>
              <a:t>irtifaya</a:t>
            </a:r>
            <a:r>
              <a:rPr lang="tr-TR" dirty="0" smtClean="0"/>
              <a:t> taşınması veya ikisinin aynı anda yapılmasıdır.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Yükseklik akciğer ödemi</a:t>
            </a:r>
            <a:br>
              <a:rPr lang="tr-TR" dirty="0" smtClean="0"/>
            </a:br>
            <a:endParaRPr lang="tr-TR" dirty="0"/>
          </a:p>
        </p:txBody>
      </p:sp>
      <p:sp>
        <p:nvSpPr>
          <p:cNvPr id="3" name="2 İçerik Yer Tutucusu"/>
          <p:cNvSpPr>
            <a:spLocks noGrp="1"/>
          </p:cNvSpPr>
          <p:nvPr>
            <p:ph idx="1"/>
          </p:nvPr>
        </p:nvSpPr>
        <p:spPr/>
        <p:txBody>
          <a:bodyPr/>
          <a:lstStyle/>
          <a:p>
            <a:r>
              <a:rPr lang="tr-TR" dirty="0" smtClean="0"/>
              <a:t>Varıştan 6-12 saat sonra gelişir</a:t>
            </a:r>
          </a:p>
          <a:p>
            <a:r>
              <a:rPr lang="tr-TR" dirty="0" smtClean="0"/>
              <a:t>Hızlı tırmanış ,ağır efor nedeniyle</a:t>
            </a:r>
          </a:p>
          <a:p>
            <a:r>
              <a:rPr lang="tr-TR" dirty="0" err="1" smtClean="0"/>
              <a:t>Hipoksik</a:t>
            </a:r>
            <a:r>
              <a:rPr lang="tr-TR" dirty="0" smtClean="0"/>
              <a:t> </a:t>
            </a:r>
            <a:r>
              <a:rPr lang="tr-TR" dirty="0" err="1" smtClean="0"/>
              <a:t>hipobarik</a:t>
            </a:r>
            <a:r>
              <a:rPr lang="tr-TR" dirty="0" smtClean="0"/>
              <a:t> ortama uyumsuzluk</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SUALTI FİZYOLOJİSİ</a:t>
            </a:r>
            <a:endParaRPr lang="tr-TR" dirty="0"/>
          </a:p>
        </p:txBody>
      </p:sp>
      <p:sp>
        <p:nvSpPr>
          <p:cNvPr id="3" name="2 İçerik Yer Tutucusu"/>
          <p:cNvSpPr>
            <a:spLocks noGrp="1"/>
          </p:cNvSpPr>
          <p:nvPr>
            <p:ph idx="1"/>
          </p:nvPr>
        </p:nvSpPr>
        <p:spPr/>
        <p:txBody>
          <a:bodyPr/>
          <a:lstStyle/>
          <a:p>
            <a:r>
              <a:rPr lang="tr-TR" dirty="0" smtClean="0"/>
              <a:t>S u altında basıncın artması vücut boşluklarında bulunan havanın da değişmesine ve bu boşlukların etkilenmesine sebep olur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Nitrojen narkozu </a:t>
            </a:r>
            <a:endParaRPr lang="tr-TR" dirty="0"/>
          </a:p>
        </p:txBody>
      </p:sp>
      <p:sp>
        <p:nvSpPr>
          <p:cNvPr id="3" name="2 İçerik Yer Tutucusu"/>
          <p:cNvSpPr>
            <a:spLocks noGrp="1"/>
          </p:cNvSpPr>
          <p:nvPr>
            <p:ph idx="1"/>
          </p:nvPr>
        </p:nvSpPr>
        <p:spPr/>
        <p:txBody>
          <a:bodyPr/>
          <a:lstStyle/>
          <a:p>
            <a:r>
              <a:rPr lang="tr-TR" dirty="0" smtClean="0"/>
              <a:t>Havanın yaklaşık 4/5 i nitrojendir.</a:t>
            </a:r>
          </a:p>
          <a:p>
            <a:r>
              <a:rPr lang="tr-TR" dirty="0" smtClean="0"/>
              <a:t>Deniz düzeyindeki basınçta nitrojenin vücut fonksiyonları üzerine bilinen bir etkisi yoktur.fakat yüksek basınçlarda çeşitli derecelerde narkoza yol açabilir.</a:t>
            </a:r>
          </a:p>
          <a:p>
            <a:r>
              <a:rPr lang="tr-TR" dirty="0" smtClean="0"/>
              <a:t>Nitrojen narkozu derinlik sarhoşluğu olarak adlandırılır.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t>Dalgıç deniz dibinde bir saat ya da daha fazla kalırsa ve basınçlı hava solursa 40 m derinlikte</a:t>
            </a:r>
          </a:p>
          <a:p>
            <a:pPr>
              <a:buNone/>
            </a:pPr>
            <a:r>
              <a:rPr lang="tr-TR" dirty="0" smtClean="0"/>
              <a:t>Hafif narkozun ilk belirtileri görülemeye başlar. </a:t>
            </a:r>
          </a:p>
          <a:p>
            <a:pPr>
              <a:buNone/>
            </a:pPr>
            <a:r>
              <a:rPr lang="tr-TR" dirty="0" smtClean="0"/>
              <a:t>Sportif dalışlarda izin verilen derinlik </a:t>
            </a:r>
            <a:r>
              <a:rPr lang="tr-TR" dirty="0" err="1" smtClean="0"/>
              <a:t>genelllikle</a:t>
            </a:r>
            <a:r>
              <a:rPr lang="tr-TR" dirty="0" smtClean="0"/>
              <a:t> 20-30 m kadardır. Bu düzeyde neşe belirtileri göstermeye ve ilgisini kaybetmeye başlar </a:t>
            </a:r>
          </a:p>
          <a:p>
            <a:pPr>
              <a:buNone/>
            </a:pPr>
            <a:r>
              <a:rPr lang="tr-TR" dirty="0" smtClean="0"/>
              <a:t>50-60 m de uyuşukluk başlar</a:t>
            </a:r>
          </a:p>
          <a:p>
            <a:pPr>
              <a:buNone/>
            </a:pPr>
            <a:r>
              <a:rPr lang="tr-TR" dirty="0" smtClean="0"/>
              <a:t>60-80 m de gücü önemli ölçüde azalır ve iş yapmakta beceriksiz olur</a:t>
            </a:r>
          </a:p>
          <a:p>
            <a:pPr>
              <a:buNone/>
            </a:pPr>
            <a:r>
              <a:rPr lang="tr-TR" dirty="0" smtClean="0"/>
              <a:t>80 m den daha derinde ise dalgıç iş yapamaz hale gelir.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Kalp Kan Dolaşımı </a:t>
            </a:r>
            <a:endParaRPr lang="tr-TR" dirty="0"/>
          </a:p>
        </p:txBody>
      </p:sp>
      <p:sp>
        <p:nvSpPr>
          <p:cNvPr id="3" name="2 İçerik Yer Tutucusu"/>
          <p:cNvSpPr>
            <a:spLocks noGrp="1"/>
          </p:cNvSpPr>
          <p:nvPr>
            <p:ph idx="1"/>
          </p:nvPr>
        </p:nvSpPr>
        <p:spPr/>
        <p:txBody>
          <a:bodyPr>
            <a:normAutofit lnSpcReduction="10000"/>
          </a:bodyPr>
          <a:lstStyle/>
          <a:p>
            <a:r>
              <a:rPr lang="tr-TR" dirty="0" smtClean="0"/>
              <a:t>Su altında artan basınç , vücudunuzun zaman su altında kalmasıyla vücut ısısının düşmesi kanın dolaşımını güçleştirir.</a:t>
            </a:r>
          </a:p>
          <a:p>
            <a:r>
              <a:rPr lang="tr-TR" dirty="0" smtClean="0"/>
              <a:t>Gövdeye kıyasla baş, kol ve bacaklarda ısı daha çabuk düşer .</a:t>
            </a:r>
          </a:p>
          <a:p>
            <a:r>
              <a:rPr lang="tr-TR" dirty="0" smtClean="0"/>
              <a:t>Derin nefes alıp uzun zaman tutmak,tok karnına dalış yapmak ,aşırı su altında kalmak ,ani ve hızlı hareketlerden kaçınmakla kalp korunabilir.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EGZERSİZ VE TERMAL STRES </a:t>
            </a:r>
            <a:endParaRPr lang="tr-TR" dirty="0"/>
          </a:p>
        </p:txBody>
      </p:sp>
      <p:sp>
        <p:nvSpPr>
          <p:cNvPr id="3" name="2 İçerik Yer Tutucusu"/>
          <p:cNvSpPr>
            <a:spLocks noGrp="1"/>
          </p:cNvSpPr>
          <p:nvPr>
            <p:ph idx="1"/>
          </p:nvPr>
        </p:nvSpPr>
        <p:spPr/>
        <p:txBody>
          <a:bodyPr>
            <a:normAutofit lnSpcReduction="10000"/>
          </a:bodyPr>
          <a:lstStyle/>
          <a:p>
            <a:r>
              <a:rPr lang="tr-TR" dirty="0" smtClean="0"/>
              <a:t>İnsan ancak belirli vücut sıcaklığında tüm yaşamsal fonksiyonlarını devam ettirebilir.</a:t>
            </a:r>
          </a:p>
          <a:p>
            <a:r>
              <a:rPr lang="tr-TR" dirty="0" smtClean="0"/>
              <a:t>vücut  sıcaklığı 36.5 derece dolayındadır.42.8 derecenin üzeri ve 35.4 derecenin altında olması halinde özellikle merkezi sinir sistemindeki dokuları meydana getiren aminoasitlerin bir daha düzeltilemeyecek şekilde bozulmasına ve hayati tehlikeye neden olmaktadır.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Akciğerler </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Havanın </a:t>
            </a:r>
            <a:r>
              <a:rPr lang="tr-TR" dirty="0" err="1" smtClean="0"/>
              <a:t>içinda</a:t>
            </a:r>
            <a:r>
              <a:rPr lang="tr-TR" dirty="0" smtClean="0"/>
              <a:t> bulunan gazların kana geçmesi sonucunda oksijen, karbondioksit gazı haline dönüşür.</a:t>
            </a:r>
          </a:p>
          <a:p>
            <a:r>
              <a:rPr lang="tr-TR" dirty="0" smtClean="0"/>
              <a:t>Dalışlarda derin nefes alarak uzun zaman bu havayı kullanmak , vücudu alıştırmadan aletli </a:t>
            </a:r>
            <a:r>
              <a:rPr lang="tr-TR" dirty="0" err="1" smtClean="0"/>
              <a:t>veye</a:t>
            </a:r>
            <a:r>
              <a:rPr lang="tr-TR" dirty="0" smtClean="0"/>
              <a:t> aletsiz derin dalışlar yapmak,su altında sık sık nefes alıp vermek akciğerlerin yorulmasına sebep olur.</a:t>
            </a:r>
          </a:p>
          <a:p>
            <a:r>
              <a:rPr lang="tr-TR" dirty="0" smtClean="0"/>
              <a:t>Bir kişi 12 saat kadar atmosfer oksijene maruz kaldıktan sonra bronş ve alveol çeperinin </a:t>
            </a:r>
            <a:r>
              <a:rPr lang="tr-TR" dirty="0" err="1" smtClean="0"/>
              <a:t>harabiyetinin</a:t>
            </a:r>
            <a:r>
              <a:rPr lang="tr-TR" dirty="0" smtClean="0"/>
              <a:t> neden olduğu solunum yolu </a:t>
            </a:r>
            <a:r>
              <a:rPr lang="tr-TR" dirty="0" err="1" smtClean="0"/>
              <a:t>konjesyonu</a:t>
            </a:r>
            <a:r>
              <a:rPr lang="tr-TR" dirty="0" smtClean="0"/>
              <a:t> ,</a:t>
            </a:r>
            <a:r>
              <a:rPr lang="tr-TR" dirty="0" err="1" smtClean="0"/>
              <a:t>pulmoner</a:t>
            </a:r>
            <a:r>
              <a:rPr lang="tr-TR" dirty="0" smtClean="0"/>
              <a:t> ödem ve </a:t>
            </a:r>
            <a:r>
              <a:rPr lang="tr-TR" dirty="0" err="1" smtClean="0"/>
              <a:t>atelektazi</a:t>
            </a:r>
            <a:r>
              <a:rPr lang="tr-TR" dirty="0" smtClean="0"/>
              <a:t> gelişmeye başlar.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Mide ve Bağırsaklar</a:t>
            </a:r>
            <a:endParaRPr lang="tr-TR" dirty="0"/>
          </a:p>
        </p:txBody>
      </p:sp>
      <p:sp>
        <p:nvSpPr>
          <p:cNvPr id="3" name="2 İçerik Yer Tutucusu"/>
          <p:cNvSpPr>
            <a:spLocks noGrp="1"/>
          </p:cNvSpPr>
          <p:nvPr>
            <p:ph idx="1"/>
          </p:nvPr>
        </p:nvSpPr>
        <p:spPr/>
        <p:txBody>
          <a:bodyPr/>
          <a:lstStyle/>
          <a:p>
            <a:r>
              <a:rPr lang="tr-TR" dirty="0" smtClean="0"/>
              <a:t>Dalışlarda mide ve bağırsakların dolu olması , basınç altında çalışmalarını daha da güçleştirecek,kalbin daha fazla çalışmasına ve yorulmasına , mide ve bağırsaklarda meydana gelen birikimlerin vücut fonksiyonlarının bozulmasına da sebep olacaktır.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Dokuda </a:t>
            </a:r>
            <a:endParaRPr lang="tr-TR" dirty="0"/>
          </a:p>
        </p:txBody>
      </p:sp>
      <p:sp>
        <p:nvSpPr>
          <p:cNvPr id="3" name="2 İçerik Yer Tutucusu"/>
          <p:cNvSpPr>
            <a:spLocks noGrp="1"/>
          </p:cNvSpPr>
          <p:nvPr>
            <p:ph idx="1"/>
          </p:nvPr>
        </p:nvSpPr>
        <p:spPr/>
        <p:txBody>
          <a:bodyPr/>
          <a:lstStyle/>
          <a:p>
            <a:r>
              <a:rPr lang="tr-TR" dirty="0" smtClean="0"/>
              <a:t>Çok miktardaki okside edici serbest radikaller karşısında onları uzaklaştıracak enzim sistemleri yetersiz kalarak hücrelerde ciddi hasar ve hatta öldürücü etkiler gösterirler.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Karbondioksit </a:t>
            </a:r>
            <a:r>
              <a:rPr lang="tr-TR" dirty="0" err="1" smtClean="0"/>
              <a:t>Toksisitesi</a:t>
            </a:r>
            <a:r>
              <a:rPr lang="tr-TR" dirty="0" smtClean="0"/>
              <a:t> </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Dalgıç başlığı ve farklı tip solunum aygıtları gibi,bazı tip dalgıç donanımlarında , karbondioksit sıklıkla aygıtın ölü hava boşluklarında birikir ve dalgıç  tarafından tekrar solunur.</a:t>
            </a:r>
          </a:p>
          <a:p>
            <a:r>
              <a:rPr lang="tr-TR" dirty="0" err="1" smtClean="0"/>
              <a:t>Alveolar</a:t>
            </a:r>
            <a:r>
              <a:rPr lang="tr-TR" dirty="0" smtClean="0"/>
              <a:t> P02 basıncı yaklaşık 80 mm </a:t>
            </a:r>
            <a:r>
              <a:rPr lang="tr-TR" dirty="0" err="1" smtClean="0"/>
              <a:t>Hg</a:t>
            </a:r>
            <a:r>
              <a:rPr lang="tr-TR" dirty="0" smtClean="0"/>
              <a:t> ye çıkıncaya kadar dalgıç bu birikimi kısmen ve ya tamamen </a:t>
            </a:r>
            <a:r>
              <a:rPr lang="tr-TR" dirty="0" err="1" smtClean="0"/>
              <a:t>tolere</a:t>
            </a:r>
            <a:r>
              <a:rPr lang="tr-TR" dirty="0" smtClean="0"/>
              <a:t> eder.bu seviyenin üzerinde solunum merkezi PCO2 </a:t>
            </a:r>
            <a:r>
              <a:rPr lang="tr-TR" dirty="0" err="1" smtClean="0"/>
              <a:t>nin</a:t>
            </a:r>
            <a:r>
              <a:rPr lang="tr-TR" dirty="0" smtClean="0"/>
              <a:t> negatif </a:t>
            </a:r>
            <a:r>
              <a:rPr lang="tr-TR" dirty="0" err="1" smtClean="0"/>
              <a:t>metabolik</a:t>
            </a:r>
            <a:r>
              <a:rPr lang="tr-TR" dirty="0" smtClean="0"/>
              <a:t>  etkisinden dolayı uyarılma yerine </a:t>
            </a:r>
            <a:r>
              <a:rPr lang="tr-TR" dirty="0" err="1" smtClean="0"/>
              <a:t>depresyone</a:t>
            </a:r>
            <a:r>
              <a:rPr lang="tr-TR" dirty="0" smtClean="0"/>
              <a:t> uğrar.</a:t>
            </a:r>
          </a:p>
          <a:p>
            <a:r>
              <a:rPr lang="tr-TR" dirty="0" smtClean="0"/>
              <a:t>Dalgıcın solunumunda </a:t>
            </a:r>
            <a:r>
              <a:rPr lang="tr-TR" dirty="0" err="1" smtClean="0"/>
              <a:t>kompansasyon</a:t>
            </a:r>
            <a:r>
              <a:rPr lang="tr-TR" dirty="0" smtClean="0"/>
              <a:t> yerine azalma başlar .dalgıçta gelişen şiddetli solunumsal </a:t>
            </a:r>
            <a:r>
              <a:rPr lang="tr-TR" dirty="0" err="1" smtClean="0"/>
              <a:t>asidoz</a:t>
            </a:r>
            <a:r>
              <a:rPr lang="tr-TR" dirty="0" smtClean="0"/>
              <a:t> , farklı derecelerde uyuşukluk ,narkoz ve sonuçta anestezi meydana getirir.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DEKOMPRESYON HASTALIĞI </a:t>
            </a:r>
            <a:endParaRPr lang="tr-TR" dirty="0"/>
          </a:p>
        </p:txBody>
      </p:sp>
      <p:sp>
        <p:nvSpPr>
          <p:cNvPr id="3" name="2 İçerik Yer Tutucusu"/>
          <p:cNvSpPr>
            <a:spLocks noGrp="1"/>
          </p:cNvSpPr>
          <p:nvPr>
            <p:ph idx="1"/>
          </p:nvPr>
        </p:nvSpPr>
        <p:spPr/>
        <p:txBody>
          <a:bodyPr/>
          <a:lstStyle/>
          <a:p>
            <a:r>
              <a:rPr lang="tr-TR" dirty="0" smtClean="0"/>
              <a:t>Bir dalgıç uzun süre deniz dibinde kalır ve aniden su yüzeyine dönerse , </a:t>
            </a:r>
            <a:r>
              <a:rPr lang="tr-TR" dirty="0" err="1" smtClean="0"/>
              <a:t>intrasellüler</a:t>
            </a:r>
            <a:r>
              <a:rPr lang="tr-TR" dirty="0" smtClean="0"/>
              <a:t> ya da </a:t>
            </a:r>
            <a:r>
              <a:rPr lang="tr-TR" dirty="0" err="1" smtClean="0"/>
              <a:t>ekstrasellüler</a:t>
            </a:r>
            <a:r>
              <a:rPr lang="tr-TR" dirty="0" smtClean="0"/>
              <a:t> olmak üzere vücut sıvılarında önemli miktarda nitrojen kabarcıkları oluşur ve bu kabarcıkların sayı ve çapına bağlı olarak vücutta küçük ya da ciddi hasarlar ortaya çıkar.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Bu koşullarda oksijen baloncukları da oluşur,oksijen </a:t>
            </a:r>
            <a:r>
              <a:rPr lang="tr-TR" dirty="0" err="1" smtClean="0"/>
              <a:t>oksidasyonlar</a:t>
            </a:r>
            <a:r>
              <a:rPr lang="tr-TR" dirty="0" smtClean="0"/>
              <a:t> yolu ile hızlı bir şekilde harcandığı için tehlikesizdir.</a:t>
            </a:r>
          </a:p>
          <a:p>
            <a:r>
              <a:rPr lang="tr-TR" dirty="0" smtClean="0"/>
              <a:t>Nitrojen özellikle damarlarda </a:t>
            </a:r>
            <a:r>
              <a:rPr lang="tr-TR" dirty="0" err="1" smtClean="0"/>
              <a:t>emboliye</a:t>
            </a:r>
            <a:r>
              <a:rPr lang="tr-TR" dirty="0" smtClean="0"/>
              <a:t> neden olarak ilgili dokularda </a:t>
            </a:r>
            <a:r>
              <a:rPr lang="tr-TR" dirty="0" err="1" smtClean="0"/>
              <a:t>iskemiye</a:t>
            </a:r>
            <a:r>
              <a:rPr lang="tr-TR" dirty="0" smtClean="0"/>
              <a:t> ve doku ölümüne götürür.ayrıca sinirlerin </a:t>
            </a:r>
            <a:r>
              <a:rPr lang="tr-TR" dirty="0" err="1" smtClean="0"/>
              <a:t>miyelin</a:t>
            </a:r>
            <a:r>
              <a:rPr lang="tr-TR" dirty="0" smtClean="0"/>
              <a:t> kılıflarında açığa çıkmışsa bu gaz baloncukları çevrelerindeki sinir yolları üzerine basınç yapabilir.</a:t>
            </a:r>
          </a:p>
          <a:p>
            <a:r>
              <a:rPr lang="tr-TR" dirty="0" smtClean="0"/>
              <a:t>Bu şartlarda aşırı ağrı,sıcak ve soğuk duyumları alınabilir.eğer motor yollar etkilenmişse </a:t>
            </a:r>
            <a:r>
              <a:rPr lang="tr-TR" dirty="0" err="1" smtClean="0"/>
              <a:t>ekstremitelerde</a:t>
            </a:r>
            <a:r>
              <a:rPr lang="tr-TR" dirty="0" smtClean="0"/>
              <a:t> ‘</a:t>
            </a:r>
            <a:r>
              <a:rPr lang="tr-TR" dirty="0" err="1" smtClean="0"/>
              <a:t>bends</a:t>
            </a:r>
            <a:r>
              <a:rPr lang="tr-TR" dirty="0" smtClean="0"/>
              <a:t>’ denilen ağrılı kıvrık durum ortaya çıkabilir.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endParaRPr lang="tr-TR" dirty="0" smtClean="0"/>
          </a:p>
          <a:p>
            <a:pPr>
              <a:buNone/>
            </a:pPr>
            <a:r>
              <a:rPr lang="tr-TR" sz="5400" dirty="0" smtClean="0"/>
              <a:t>             Teşekkürler</a:t>
            </a:r>
            <a:r>
              <a:rPr lang="tr-TR" sz="5400" dirty="0" smtClean="0">
                <a:sym typeface="Wingdings" pitchFamily="2" charset="2"/>
              </a:rPr>
              <a:t></a:t>
            </a:r>
            <a:endParaRPr lang="tr-TR" sz="5400" dirty="0" smtClean="0"/>
          </a:p>
          <a:p>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ISI ALIŞVERİŞ MEKANİZMASI </a:t>
            </a:r>
            <a:endParaRPr lang="tr-TR" dirty="0"/>
          </a:p>
        </p:txBody>
      </p:sp>
      <p:sp>
        <p:nvSpPr>
          <p:cNvPr id="3" name="2 İçerik Yer Tutucusu"/>
          <p:cNvSpPr>
            <a:spLocks noGrp="1"/>
          </p:cNvSpPr>
          <p:nvPr>
            <p:ph idx="1"/>
          </p:nvPr>
        </p:nvSpPr>
        <p:spPr/>
        <p:txBody>
          <a:bodyPr/>
          <a:lstStyle/>
          <a:p>
            <a:r>
              <a:rPr lang="tr-TR" dirty="0" smtClean="0"/>
              <a:t>Vücudun içi ;baş, boyun ve beynin derin vücut dokuları olarak tanımlanmıştır ve genellikle </a:t>
            </a:r>
            <a:r>
              <a:rPr lang="tr-TR" dirty="0" err="1" smtClean="0"/>
              <a:t>rektal</a:t>
            </a:r>
            <a:r>
              <a:rPr lang="tr-TR" dirty="0" smtClean="0"/>
              <a:t> ısı olarak vücut iç ısısı 2-3 derecelik bir dar aralıkta korunur.</a:t>
            </a:r>
          </a:p>
          <a:p>
            <a:r>
              <a:rPr lang="tr-TR" dirty="0" err="1" smtClean="0"/>
              <a:t>Yüzeyel</a:t>
            </a:r>
            <a:r>
              <a:rPr lang="tr-TR" dirty="0" smtClean="0"/>
              <a:t> sıcaklık ise vücudun yüzeyinde oluşan ısıdır .Daha çok ısısal streslere bağlı olan ve 11 derecelik </a:t>
            </a:r>
            <a:r>
              <a:rPr lang="tr-TR" dirty="0" err="1" smtClean="0"/>
              <a:t>range</a:t>
            </a:r>
            <a:r>
              <a:rPr lang="tr-TR" dirty="0" smtClean="0"/>
              <a:t> üzerinde değişebilir.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ISI HASTALIKLARI </a:t>
            </a:r>
            <a:endParaRPr lang="tr-TR" dirty="0"/>
          </a:p>
        </p:txBody>
      </p:sp>
      <p:sp>
        <p:nvSpPr>
          <p:cNvPr id="3" name="2 İçerik Yer Tutucusu"/>
          <p:cNvSpPr>
            <a:spLocks noGrp="1"/>
          </p:cNvSpPr>
          <p:nvPr>
            <p:ph idx="1"/>
          </p:nvPr>
        </p:nvSpPr>
        <p:spPr/>
        <p:txBody>
          <a:bodyPr/>
          <a:lstStyle/>
          <a:p>
            <a:endParaRPr lang="tr-TR" dirty="0" smtClean="0"/>
          </a:p>
          <a:p>
            <a:r>
              <a:rPr lang="tr-TR" dirty="0" smtClean="0"/>
              <a:t>ÇEVRESEL FAKTÖRLER </a:t>
            </a:r>
          </a:p>
          <a:p>
            <a:r>
              <a:rPr lang="tr-TR" dirty="0" smtClean="0"/>
              <a:t>SPORCUYA BAĞLI FAKTÖRLER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ÇEVRESEL FAKTÖRLER </a:t>
            </a:r>
            <a:endParaRPr lang="tr-TR" dirty="0"/>
          </a:p>
        </p:txBody>
      </p:sp>
      <p:sp>
        <p:nvSpPr>
          <p:cNvPr id="3" name="2 İçerik Yer Tutucusu"/>
          <p:cNvSpPr>
            <a:spLocks noGrp="1"/>
          </p:cNvSpPr>
          <p:nvPr>
            <p:ph idx="1"/>
          </p:nvPr>
        </p:nvSpPr>
        <p:spPr/>
        <p:txBody>
          <a:bodyPr/>
          <a:lstStyle/>
          <a:p>
            <a:r>
              <a:rPr lang="tr-TR" dirty="0" smtClean="0"/>
              <a:t>Yüksek ısı</a:t>
            </a:r>
          </a:p>
          <a:p>
            <a:r>
              <a:rPr lang="tr-TR" dirty="0" smtClean="0"/>
              <a:t>Azalmış buharlaşma ile sonuçlanan yüksek değişici nemlilik</a:t>
            </a:r>
          </a:p>
          <a:p>
            <a:r>
              <a:rPr lang="tr-TR" dirty="0" smtClean="0"/>
              <a:t>Azalmış solar radyasyon</a:t>
            </a:r>
          </a:p>
          <a:p>
            <a:r>
              <a:rPr lang="tr-TR" dirty="0" smtClean="0"/>
              <a:t>Rüzgarın olmaması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SPORCUYA BAĞLI FAKTÖRLER</a:t>
            </a:r>
            <a:endParaRPr lang="tr-TR" dirty="0"/>
          </a:p>
        </p:txBody>
      </p:sp>
      <p:sp>
        <p:nvSpPr>
          <p:cNvPr id="3" name="2 İçerik Yer Tutucusu"/>
          <p:cNvSpPr>
            <a:spLocks noGrp="1"/>
          </p:cNvSpPr>
          <p:nvPr>
            <p:ph idx="1"/>
          </p:nvPr>
        </p:nvSpPr>
        <p:spPr/>
        <p:txBody>
          <a:bodyPr/>
          <a:lstStyle/>
          <a:p>
            <a:r>
              <a:rPr lang="tr-TR" dirty="0" smtClean="0"/>
              <a:t>Hastalık &gt; ateş, enfeksiyon, kusma</a:t>
            </a:r>
          </a:p>
          <a:p>
            <a:r>
              <a:rPr lang="tr-TR" dirty="0" smtClean="0"/>
              <a:t>Sakatlık </a:t>
            </a:r>
          </a:p>
          <a:p>
            <a:r>
              <a:rPr lang="tr-TR" dirty="0" smtClean="0"/>
              <a:t>Isı </a:t>
            </a:r>
            <a:r>
              <a:rPr lang="tr-TR" dirty="0" err="1" smtClean="0"/>
              <a:t>aklimatizasyon</a:t>
            </a:r>
            <a:r>
              <a:rPr lang="tr-TR" dirty="0" smtClean="0"/>
              <a:t> eksikliği </a:t>
            </a:r>
          </a:p>
          <a:p>
            <a:r>
              <a:rPr lang="tr-TR" dirty="0" smtClean="0"/>
              <a:t>Yorgunluk</a:t>
            </a:r>
          </a:p>
          <a:p>
            <a:r>
              <a:rPr lang="tr-TR" dirty="0" smtClean="0"/>
              <a:t>Koşu </a:t>
            </a:r>
            <a:r>
              <a:rPr lang="tr-TR" dirty="0" err="1" smtClean="0"/>
              <a:t>süratindaki</a:t>
            </a:r>
            <a:r>
              <a:rPr lang="tr-TR" dirty="0" smtClean="0"/>
              <a:t> artış</a:t>
            </a:r>
          </a:p>
          <a:p>
            <a:r>
              <a:rPr lang="tr-TR" dirty="0" err="1" smtClean="0"/>
              <a:t>Obesite</a:t>
            </a:r>
            <a:r>
              <a:rPr lang="tr-TR" dirty="0" smtClean="0"/>
              <a:t> </a:t>
            </a:r>
          </a:p>
          <a:p>
            <a:r>
              <a:rPr lang="tr-TR" dirty="0" smtClean="0"/>
              <a:t>Alkol kullanımı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Sıcakta Egzersiz ve Isı Değişikliği Hastalıkları</a:t>
            </a:r>
            <a:endParaRPr lang="tr-TR" dirty="0"/>
          </a:p>
        </p:txBody>
      </p:sp>
      <p:sp>
        <p:nvSpPr>
          <p:cNvPr id="3" name="2 İçerik Yer Tutucusu"/>
          <p:cNvSpPr>
            <a:spLocks noGrp="1"/>
          </p:cNvSpPr>
          <p:nvPr>
            <p:ph idx="1"/>
          </p:nvPr>
        </p:nvSpPr>
        <p:spPr>
          <a:xfrm>
            <a:off x="457200" y="1600200"/>
            <a:ext cx="8229600" cy="4757758"/>
          </a:xfrm>
        </p:spPr>
        <p:txBody>
          <a:bodyPr>
            <a:normAutofit fontScale="92500" lnSpcReduction="10000"/>
          </a:bodyPr>
          <a:lstStyle/>
          <a:p>
            <a:r>
              <a:rPr lang="tr-TR" dirty="0" err="1" smtClean="0"/>
              <a:t>Kutanöz</a:t>
            </a:r>
            <a:r>
              <a:rPr lang="tr-TR" dirty="0" smtClean="0"/>
              <a:t> </a:t>
            </a:r>
            <a:r>
              <a:rPr lang="tr-TR" dirty="0" err="1" smtClean="0"/>
              <a:t>vazodilatasyondan</a:t>
            </a:r>
            <a:r>
              <a:rPr lang="tr-TR" dirty="0" smtClean="0"/>
              <a:t> sonuçlu artmış deri kan akımı </a:t>
            </a:r>
          </a:p>
          <a:p>
            <a:r>
              <a:rPr lang="tr-TR" dirty="0" smtClean="0"/>
              <a:t>Terlemenin artması, buharlaştırıcı soğuma</a:t>
            </a:r>
          </a:p>
          <a:p>
            <a:endParaRPr lang="tr-TR" dirty="0" smtClean="0"/>
          </a:p>
          <a:p>
            <a:pPr>
              <a:buNone/>
            </a:pPr>
            <a:r>
              <a:rPr lang="tr-TR" dirty="0" smtClean="0"/>
              <a:t>Sıcak ve nemli ortamlarda büyük dolaşımsal istekler ;</a:t>
            </a:r>
          </a:p>
          <a:p>
            <a:r>
              <a:rPr lang="tr-TR" dirty="0" smtClean="0"/>
              <a:t>O2 ve co2 </a:t>
            </a:r>
            <a:r>
              <a:rPr lang="tr-TR" dirty="0" err="1" smtClean="0"/>
              <a:t>nin</a:t>
            </a:r>
            <a:r>
              <a:rPr lang="tr-TR" dirty="0" smtClean="0"/>
              <a:t> artmış solunumsal değişikliği, kaslara büyük kan akımı</a:t>
            </a:r>
          </a:p>
          <a:p>
            <a:r>
              <a:rPr lang="tr-TR" dirty="0" smtClean="0"/>
              <a:t>Su ve ter bezi ihtiyacı,kanı soğutmak için deri kan akımı</a:t>
            </a:r>
          </a:p>
          <a:p>
            <a:endParaRPr lang="tr-TR" dirty="0" smtClean="0"/>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SPORCULARDA ISI HASTALIKLARI</a:t>
            </a:r>
            <a:endParaRPr lang="tr-TR" dirty="0"/>
          </a:p>
        </p:txBody>
      </p:sp>
      <p:sp>
        <p:nvSpPr>
          <p:cNvPr id="3" name="2 İçerik Yer Tutucusu"/>
          <p:cNvSpPr>
            <a:spLocks noGrp="1"/>
          </p:cNvSpPr>
          <p:nvPr>
            <p:ph idx="1"/>
          </p:nvPr>
        </p:nvSpPr>
        <p:spPr/>
        <p:txBody>
          <a:bodyPr/>
          <a:lstStyle/>
          <a:p>
            <a:r>
              <a:rPr lang="tr-TR" dirty="0" smtClean="0"/>
              <a:t>Sıcak krampları</a:t>
            </a:r>
          </a:p>
          <a:p>
            <a:r>
              <a:rPr lang="tr-TR" dirty="0" smtClean="0"/>
              <a:t>Sıcak bitkinliği</a:t>
            </a:r>
          </a:p>
          <a:p>
            <a:r>
              <a:rPr lang="tr-TR" dirty="0" smtClean="0"/>
              <a:t>Sıcak çarpması</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buNone/>
            </a:pPr>
            <a:r>
              <a:rPr lang="tr-TR" dirty="0" smtClean="0"/>
              <a:t>Sıcak krampları; kollarda ,abdomende ve bacaklarda kas spazmlarıyla ya da seğirmeler ile karakterizedir; genellikle ortama uyum sağlamayan sporcularda görülür.</a:t>
            </a:r>
          </a:p>
          <a:p>
            <a:pPr>
              <a:buNone/>
            </a:pPr>
            <a:r>
              <a:rPr lang="tr-TR" dirty="0" smtClean="0"/>
              <a:t>Sıcak </a:t>
            </a:r>
            <a:r>
              <a:rPr lang="tr-TR" dirty="0" err="1" smtClean="0"/>
              <a:t>senkopu</a:t>
            </a:r>
            <a:r>
              <a:rPr lang="tr-TR" dirty="0" smtClean="0"/>
              <a:t>; genel bir halsizlik hali, bulanık görme solgunluk ve </a:t>
            </a:r>
            <a:r>
              <a:rPr lang="tr-TR" dirty="0" err="1" smtClean="0"/>
              <a:t>senkop</a:t>
            </a:r>
            <a:r>
              <a:rPr lang="tr-TR" dirty="0" smtClean="0"/>
              <a:t> ile karakterizedir.Yükselmiş deri ve iç sıcaklığı ortama uyum sağlanamadığında oluşur.</a:t>
            </a:r>
          </a:p>
          <a:p>
            <a:pPr>
              <a:buNone/>
            </a:pPr>
            <a:r>
              <a:rPr lang="tr-TR" dirty="0" smtClean="0"/>
              <a:t>Sıcak çarpması ;</a:t>
            </a:r>
            <a:r>
              <a:rPr lang="tr-TR" dirty="0" err="1" smtClean="0"/>
              <a:t>başağrısı</a:t>
            </a:r>
            <a:r>
              <a:rPr lang="tr-TR" dirty="0" smtClean="0"/>
              <a:t>, </a:t>
            </a:r>
            <a:r>
              <a:rPr lang="tr-TR" dirty="0" err="1" smtClean="0"/>
              <a:t>konvülsiyonlar</a:t>
            </a:r>
            <a:r>
              <a:rPr lang="tr-TR" dirty="0" smtClean="0"/>
              <a:t>,bilinç kaybı hızlı nabız ve 40 derecenin üzerinde </a:t>
            </a:r>
            <a:r>
              <a:rPr lang="tr-TR" dirty="0" err="1" smtClean="0"/>
              <a:t>rektal</a:t>
            </a:r>
            <a:r>
              <a:rPr lang="tr-TR" dirty="0" smtClean="0"/>
              <a:t> ısı ile karakterizedir.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1664</TotalTime>
  <Words>1004</Words>
  <Application>Microsoft Office PowerPoint</Application>
  <PresentationFormat>Ekran Gösterisi (4:3)</PresentationFormat>
  <Paragraphs>103</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Wingdings</vt:lpstr>
      <vt:lpstr>Ofis Teması</vt:lpstr>
      <vt:lpstr>EGZERSİZ VE SİSTEMLER  FARKLI ORTAMLARDA EGZERSİZ</vt:lpstr>
      <vt:lpstr>EGZERSİZ VE TERMAL STRES </vt:lpstr>
      <vt:lpstr>ISI ALIŞVERİŞ MEKANİZMASI </vt:lpstr>
      <vt:lpstr>ISI HASTALIKLARI </vt:lpstr>
      <vt:lpstr>ÇEVRESEL FAKTÖRLER </vt:lpstr>
      <vt:lpstr>SPORCUYA BAĞLI FAKTÖRLER</vt:lpstr>
      <vt:lpstr>Sıcakta Egzersiz ve Isı Değişikliği Hastalıkları</vt:lpstr>
      <vt:lpstr>SPORCULARDA ISI HASTALIKLARI</vt:lpstr>
      <vt:lpstr>PowerPoint Sunusu</vt:lpstr>
      <vt:lpstr>Soğukta Egzersiz </vt:lpstr>
      <vt:lpstr>Yüksek İrtifanın Etkileri</vt:lpstr>
      <vt:lpstr>Akut Dağ Hastalığı </vt:lpstr>
      <vt:lpstr>Akut Dağ Hastalığı</vt:lpstr>
      <vt:lpstr>PowerPoint Sunusu</vt:lpstr>
      <vt:lpstr>Yükseklik akciğer ödemi </vt:lpstr>
      <vt:lpstr>SUALTI FİZYOLOJİSİ</vt:lpstr>
      <vt:lpstr>Nitrojen narkozu </vt:lpstr>
      <vt:lpstr>PowerPoint Sunusu</vt:lpstr>
      <vt:lpstr>Kalp Kan Dolaşımı </vt:lpstr>
      <vt:lpstr>Akciğerler </vt:lpstr>
      <vt:lpstr>Mide ve Bağırsaklar</vt:lpstr>
      <vt:lpstr>Dokuda </vt:lpstr>
      <vt:lpstr>Karbondioksit Toksisitesi </vt:lpstr>
      <vt:lpstr>DEKOMPRESYON HASTALIĞI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FARKLI ORTAMLARDA EGZERSİZ</dc:title>
  <dc:creator>Şeyda</dc:creator>
  <cp:lastModifiedBy>şeyda cuma</cp:lastModifiedBy>
  <cp:revision>31</cp:revision>
  <dcterms:created xsi:type="dcterms:W3CDTF">2016-05-09T15:50:35Z</dcterms:created>
  <dcterms:modified xsi:type="dcterms:W3CDTF">2018-05-08T08:30:45Z</dcterms:modified>
</cp:coreProperties>
</file>