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Santral sinir sistemi ilaçlarının farmakolojisine  giriş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4212" y="4475238"/>
            <a:ext cx="6400800" cy="1947333"/>
          </a:xfrm>
        </p:spPr>
        <p:txBody>
          <a:bodyPr/>
          <a:lstStyle/>
          <a:p>
            <a:r>
              <a:rPr lang="tr-TR" dirty="0" smtClean="0"/>
              <a:t>Işıl Özakca Gündüz</a:t>
            </a:r>
          </a:p>
          <a:p>
            <a:r>
              <a:rPr lang="tr-TR" sz="1800" i="1" dirty="0" smtClean="0"/>
              <a:t>2018-2019 Güz yarıyılı</a:t>
            </a:r>
            <a:endParaRPr lang="tr-TR" sz="1800" i="1" dirty="0"/>
          </a:p>
        </p:txBody>
      </p:sp>
    </p:spTree>
    <p:extLst>
      <p:ext uri="{BB962C8B-B14F-4D97-AF65-F5344CB8AC3E}">
        <p14:creationId xmlns:p14="http://schemas.microsoft.com/office/powerpoint/2010/main" val="147303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 txBox="1">
            <a:spLocks/>
          </p:cNvSpPr>
          <p:nvPr/>
        </p:nvSpPr>
        <p:spPr>
          <a:xfrm>
            <a:off x="520927" y="220133"/>
            <a:ext cx="8534400" cy="8357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 err="1" smtClean="0">
                <a:solidFill>
                  <a:srgbClr val="7C0B62"/>
                </a:solidFill>
              </a:rPr>
              <a:t>Nöropeptidler</a:t>
            </a:r>
            <a:r>
              <a:rPr lang="tr-TR" dirty="0" smtClean="0">
                <a:solidFill>
                  <a:srgbClr val="7C0B62"/>
                </a:solidFill>
              </a:rPr>
              <a:t>:</a:t>
            </a:r>
            <a:endParaRPr lang="tr-TR" dirty="0">
              <a:solidFill>
                <a:srgbClr val="7C0B62"/>
              </a:solidFill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556011" y="1046680"/>
            <a:ext cx="113942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Opioid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peptidler</a:t>
            </a:r>
            <a:r>
              <a:rPr lang="tr-TR" dirty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(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enkefalinler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ve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endorfinler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),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nörotensin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substance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P,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somatostatin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kolesistokinin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vazoaktif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intestinal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polipeptid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nöropeptid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Y ve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tirotropin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-salıcı hormon.</a:t>
            </a:r>
          </a:p>
          <a:p>
            <a:endParaRPr lang="tr-TR" dirty="0">
              <a:solidFill>
                <a:schemeClr val="tx1">
                  <a:lumMod val="95000"/>
                </a:schemeClr>
              </a:solidFill>
              <a:sym typeface="Wingdings" panose="05000000000000000000" pitchFamily="2" charset="2"/>
            </a:endParaRP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Klasik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nörotransmiterlerin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aksine, geniş ve yoğun veziküllerde depolanırlar. 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Otonom sinir siteminde olduğu gibi, aynı nöronda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peptid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yapısında olmayan bir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nörotransmiterle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birlikte bulunurlar fakat sinir ucundan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salımları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birbirlerinden bağımsız şekilde düzenlenir.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Birçok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nöropeptid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reseptörü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metabotropiktir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.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Üreme, sosyal davranışlar, iştah, ağrı, öğrenme ve hafızada rol oynarlar. </a:t>
            </a:r>
          </a:p>
          <a:p>
            <a:endParaRPr lang="tr-TR" dirty="0">
              <a:solidFill>
                <a:schemeClr val="tx1">
                  <a:lumMod val="95000"/>
                </a:schemeClr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891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512711" y="916806"/>
            <a:ext cx="1139424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Δ9-THC, CB1,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presinaptik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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CB1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agonistleri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 arasında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anandamid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 ve 2-araşidonilgliserol (2-AG) yer almaktadır. B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ligandlar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 klasik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nörotransmiterler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 gibi depolanmazlar,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depolarizasyona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 ve bunu takip eden kalsiyum girişine yanıt olarak hızlı bir şekilde sentezlenirler.</a:t>
            </a:r>
          </a:p>
          <a:p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Ach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 ve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glutamat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 reseptörleri gibi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metabotropik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 reseptörlerin uyarımı 2-AG üretimini arttırır.</a:t>
            </a:r>
          </a:p>
          <a:p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Endojen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kannabinoidler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retrograde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sinaptik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 ulak olarak görev yaparlar. Bu baskılamanın süresi (geçici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vs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 uzun süreli) aktivite kalıbına göre değişiklik gösterir.</a:t>
            </a:r>
            <a:endParaRPr lang="tr-TR" dirty="0">
              <a:solidFill>
                <a:schemeClr val="tx1">
                  <a:lumMod val="95000"/>
                </a:schemeClr>
              </a:solidFill>
              <a:sym typeface="Wingdings" panose="05000000000000000000" pitchFamily="2" charset="2"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514567" y="184925"/>
            <a:ext cx="8534400" cy="8357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 err="1" smtClean="0"/>
              <a:t>Endokannabinoidler</a:t>
            </a:r>
            <a:r>
              <a:rPr lang="tr-TR" dirty="0" smtClean="0"/>
              <a:t>:</a:t>
            </a:r>
          </a:p>
          <a:p>
            <a:endParaRPr lang="tr-TR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551502" y="3093490"/>
            <a:ext cx="8534400" cy="8357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 smtClean="0"/>
              <a:t>Nitrik oksit:</a:t>
            </a:r>
          </a:p>
          <a:p>
            <a:endParaRPr lang="tr-TR" dirty="0" smtClean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588438" y="3808660"/>
            <a:ext cx="8534400" cy="8357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 smtClean="0"/>
              <a:t>Pürinler: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4930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901001" y="1798654"/>
            <a:ext cx="1058761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chemeClr val="accent2">
                    <a:lumMod val="75000"/>
                  </a:schemeClr>
                </a:solidFill>
              </a:rPr>
              <a:t>Santral sinir sistemi ilaçlarının </a:t>
            </a:r>
            <a:r>
              <a:rPr lang="tr-TR" sz="2400" b="1" dirty="0" err="1" smtClean="0">
                <a:solidFill>
                  <a:schemeClr val="accent2">
                    <a:lumMod val="75000"/>
                  </a:schemeClr>
                </a:solidFill>
              </a:rPr>
              <a:t>selektivitesi</a:t>
            </a:r>
            <a:r>
              <a:rPr lang="tr-TR" sz="2400" b="1" dirty="0" smtClean="0">
                <a:solidFill>
                  <a:schemeClr val="accent2">
                    <a:lumMod val="75000"/>
                  </a:schemeClr>
                </a:solidFill>
              </a:rPr>
              <a:t> iki önemli faktöre dayanır:</a:t>
            </a:r>
          </a:p>
          <a:p>
            <a:endParaRPr lang="tr-TR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tr-TR" sz="2400" dirty="0" smtClean="0"/>
          </a:p>
          <a:p>
            <a:pPr marL="342900" indent="-342900">
              <a:buAutoNum type="arabicPeriod"/>
            </a:pPr>
            <a:r>
              <a:rPr lang="tr-TR" sz="2400" dirty="0" smtClean="0">
                <a:solidFill>
                  <a:schemeClr val="accent2">
                    <a:lumMod val="75000"/>
                  </a:schemeClr>
                </a:solidFill>
              </a:rPr>
              <a:t>Farklı </a:t>
            </a:r>
            <a:r>
              <a:rPr lang="tr-TR" sz="2400" dirty="0" err="1" smtClean="0">
                <a:solidFill>
                  <a:schemeClr val="accent2">
                    <a:lumMod val="75000"/>
                  </a:schemeClr>
                </a:solidFill>
              </a:rPr>
              <a:t>nörotransmiterler</a:t>
            </a:r>
            <a:r>
              <a:rPr lang="tr-TR" sz="2400" dirty="0" smtClean="0">
                <a:solidFill>
                  <a:schemeClr val="accent2">
                    <a:lumMod val="75000"/>
                  </a:schemeClr>
                </a:solidFill>
              </a:rPr>
              <a:t> farklı nöron grupları tarafından salınırlar.</a:t>
            </a:r>
          </a:p>
          <a:p>
            <a:pPr marL="342900" indent="-342900">
              <a:buAutoNum type="arabicPeriod"/>
            </a:pPr>
            <a:endParaRPr lang="tr-TR" sz="2400" dirty="0"/>
          </a:p>
          <a:p>
            <a:pPr marL="342900" indent="-342900">
              <a:buAutoNum type="arabicPeriod"/>
            </a:pPr>
            <a:endParaRPr lang="tr-TR" sz="2400" dirty="0" smtClean="0"/>
          </a:p>
          <a:p>
            <a:pPr marL="342900" indent="-342900">
              <a:buAutoNum type="arabicPeriod"/>
            </a:pPr>
            <a:endParaRPr lang="tr-TR" sz="2400" dirty="0"/>
          </a:p>
          <a:p>
            <a:pPr marL="342900" indent="-342900">
              <a:buAutoNum type="arabicPeriod"/>
            </a:pPr>
            <a:r>
              <a:rPr lang="tr-TR" sz="2400" dirty="0" smtClean="0">
                <a:solidFill>
                  <a:schemeClr val="accent2">
                    <a:lumMod val="75000"/>
                  </a:schemeClr>
                </a:solidFill>
              </a:rPr>
              <a:t>Her </a:t>
            </a:r>
            <a:r>
              <a:rPr lang="tr-TR" sz="2400" dirty="0" err="1" smtClean="0">
                <a:solidFill>
                  <a:schemeClr val="accent2">
                    <a:lumMod val="75000"/>
                  </a:schemeClr>
                </a:solidFill>
              </a:rPr>
              <a:t>nörotransmiter</a:t>
            </a:r>
            <a:r>
              <a:rPr lang="tr-TR" sz="2400" dirty="0" smtClean="0">
                <a:solidFill>
                  <a:schemeClr val="accent2">
                    <a:lumMod val="75000"/>
                  </a:schemeClr>
                </a:solidFill>
              </a:rPr>
              <a:t> için reseptör çeşitliliği vardır.</a:t>
            </a:r>
            <a:endParaRPr lang="tr-TR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49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913558" y="363532"/>
            <a:ext cx="107442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Farklı yolaklar farklı </a:t>
            </a:r>
            <a:r>
              <a:rPr lang="tr-TR" dirty="0" err="1" smtClean="0"/>
              <a:t>transmiterler</a:t>
            </a:r>
            <a:r>
              <a:rPr lang="tr-TR" dirty="0" smtClean="0"/>
              <a:t> kullanırlar.</a:t>
            </a:r>
          </a:p>
          <a:p>
            <a:endParaRPr lang="tr-TR" dirty="0"/>
          </a:p>
          <a:p>
            <a:r>
              <a:rPr lang="tr-TR" dirty="0" smtClean="0"/>
              <a:t>Bir kimyasal bileşiğin </a:t>
            </a:r>
            <a:r>
              <a:rPr lang="tr-TR" dirty="0" err="1" smtClean="0"/>
              <a:t>transmiter</a:t>
            </a:r>
            <a:r>
              <a:rPr lang="tr-TR" dirty="0" smtClean="0"/>
              <a:t> olabilmesi için aşağıdaki özelliklere sahip olması gerekli: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Lokalizasyon:  İlgilenilen yolağın </a:t>
            </a:r>
            <a:r>
              <a:rPr lang="tr-TR" dirty="0" err="1" smtClean="0"/>
              <a:t>presinaptik</a:t>
            </a:r>
            <a:r>
              <a:rPr lang="tr-TR" dirty="0" smtClean="0"/>
              <a:t> ucunda bulunmalı.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Salım: </a:t>
            </a:r>
            <a:r>
              <a:rPr lang="tr-TR" dirty="0" err="1" smtClean="0"/>
              <a:t>Nöronal</a:t>
            </a:r>
            <a:r>
              <a:rPr lang="tr-TR" dirty="0" smtClean="0"/>
              <a:t> aktiviteye yanıt olarak Ca</a:t>
            </a:r>
            <a:r>
              <a:rPr lang="tr-TR" baseline="30000" dirty="0" smtClean="0"/>
              <a:t>+2</a:t>
            </a:r>
            <a:r>
              <a:rPr lang="tr-TR" dirty="0" smtClean="0"/>
              <a:t>-bağımlı bir şekilde salınmalı.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 smtClean="0"/>
              <a:t>Sinaptik</a:t>
            </a:r>
            <a:r>
              <a:rPr lang="tr-TR" dirty="0" smtClean="0"/>
              <a:t> taklit: </a:t>
            </a:r>
            <a:r>
              <a:rPr lang="tr-TR" dirty="0" err="1" smtClean="0"/>
              <a:t>Agonist</a:t>
            </a:r>
            <a:r>
              <a:rPr lang="tr-TR" dirty="0" smtClean="0"/>
              <a:t>/antagonist.</a:t>
            </a:r>
          </a:p>
          <a:p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3581398" y="2394857"/>
            <a:ext cx="418011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solidFill>
                  <a:schemeClr val="accent2">
                    <a:lumMod val="75000"/>
                  </a:schemeClr>
                </a:solidFill>
              </a:rPr>
              <a:t>1. Aminoasit </a:t>
            </a:r>
            <a:r>
              <a:rPr lang="tr-TR" sz="2000" dirty="0" err="1" smtClean="0">
                <a:solidFill>
                  <a:schemeClr val="accent2">
                    <a:lumMod val="75000"/>
                  </a:schemeClr>
                </a:solidFill>
              </a:rPr>
              <a:t>nörotransmiterler</a:t>
            </a:r>
            <a:r>
              <a:rPr lang="tr-TR" sz="2000" dirty="0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</a:p>
          <a:p>
            <a:r>
              <a:rPr lang="tr-TR" sz="20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Glutamat</a:t>
            </a:r>
            <a:endParaRPr lang="tr-TR" sz="2000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tr-TR" sz="20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Glisin</a:t>
            </a:r>
            <a:r>
              <a:rPr lang="tr-TR" sz="20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ve GABA</a:t>
            </a:r>
          </a:p>
          <a:p>
            <a:r>
              <a:rPr lang="tr-TR" sz="2000" dirty="0" smtClean="0">
                <a:solidFill>
                  <a:schemeClr val="accent2">
                    <a:lumMod val="75000"/>
                  </a:schemeClr>
                </a:solidFill>
              </a:rPr>
              <a:t>2. </a:t>
            </a:r>
            <a:r>
              <a:rPr lang="tr-TR" sz="2000" dirty="0" err="1" smtClean="0">
                <a:solidFill>
                  <a:schemeClr val="accent2">
                    <a:lumMod val="75000"/>
                  </a:schemeClr>
                </a:solidFill>
              </a:rPr>
              <a:t>Asetilkolin</a:t>
            </a:r>
            <a:endParaRPr lang="tr-TR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tr-TR" sz="2000" dirty="0" smtClean="0">
                <a:solidFill>
                  <a:schemeClr val="accent2">
                    <a:lumMod val="75000"/>
                  </a:schemeClr>
                </a:solidFill>
              </a:rPr>
              <a:t>3. </a:t>
            </a:r>
            <a:r>
              <a:rPr lang="tr-TR" sz="2000" dirty="0" err="1" smtClean="0">
                <a:solidFill>
                  <a:schemeClr val="accent2">
                    <a:lumMod val="75000"/>
                  </a:schemeClr>
                </a:solidFill>
              </a:rPr>
              <a:t>Monoamin</a:t>
            </a:r>
            <a:r>
              <a:rPr lang="tr-TR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sz="2000" dirty="0" err="1" smtClean="0">
                <a:solidFill>
                  <a:schemeClr val="accent2">
                    <a:lumMod val="75000"/>
                  </a:schemeClr>
                </a:solidFill>
              </a:rPr>
              <a:t>nörotransmiterler</a:t>
            </a:r>
            <a:r>
              <a:rPr lang="tr-TR" sz="2000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r>
              <a:rPr lang="tr-TR" sz="20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Dopamin</a:t>
            </a:r>
            <a:endParaRPr lang="tr-TR" sz="2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tr-TR" sz="20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Noradrenalin</a:t>
            </a:r>
            <a:endParaRPr lang="tr-TR" sz="2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tr-TR" sz="20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5-hidroksitriptamin</a:t>
            </a:r>
          </a:p>
          <a:p>
            <a:r>
              <a:rPr lang="tr-TR" sz="20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Histamin</a:t>
            </a:r>
            <a:endParaRPr lang="tr-TR" sz="2000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tr-TR" sz="2000" dirty="0" smtClean="0">
                <a:solidFill>
                  <a:schemeClr val="accent2">
                    <a:lumMod val="75000"/>
                  </a:schemeClr>
                </a:solidFill>
              </a:rPr>
              <a:t>4. </a:t>
            </a:r>
            <a:r>
              <a:rPr lang="tr-TR" sz="2000" dirty="0" err="1" smtClean="0">
                <a:solidFill>
                  <a:schemeClr val="accent2">
                    <a:lumMod val="75000"/>
                  </a:schemeClr>
                </a:solidFill>
              </a:rPr>
              <a:t>Nöropeptidler</a:t>
            </a:r>
            <a:endParaRPr lang="tr-TR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tr-TR" sz="2000" dirty="0" smtClean="0">
                <a:solidFill>
                  <a:schemeClr val="accent2">
                    <a:lumMod val="75000"/>
                  </a:schemeClr>
                </a:solidFill>
              </a:rPr>
              <a:t>5. Diğerleri:</a:t>
            </a:r>
          </a:p>
          <a:p>
            <a:r>
              <a:rPr lang="tr-TR" sz="20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Endokannabinoidler</a:t>
            </a:r>
            <a:endParaRPr lang="tr-TR" sz="2000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tr-TR" sz="20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Nitrik oksit</a:t>
            </a:r>
          </a:p>
          <a:p>
            <a:r>
              <a:rPr lang="tr-TR" sz="20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Pürinler</a:t>
            </a:r>
            <a:endParaRPr lang="tr-TR" sz="2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17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20927" y="220133"/>
            <a:ext cx="8534400" cy="835782"/>
          </a:xfrm>
        </p:spPr>
        <p:txBody>
          <a:bodyPr/>
          <a:lstStyle/>
          <a:p>
            <a:r>
              <a:rPr lang="tr-TR" dirty="0" err="1" smtClean="0"/>
              <a:t>Glutamat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520842" y="1034145"/>
            <a:ext cx="47352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Eksitatör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 Ca</a:t>
            </a:r>
            <a:r>
              <a:rPr lang="tr-TR" baseline="30000" dirty="0" smtClean="0">
                <a:sym typeface="Wingdings" panose="05000000000000000000" pitchFamily="2" charset="2"/>
              </a:rPr>
              <a:t>+2</a:t>
            </a:r>
            <a:r>
              <a:rPr lang="tr-TR" dirty="0" smtClean="0">
                <a:sym typeface="Wingdings" panose="05000000000000000000" pitchFamily="2" charset="2"/>
              </a:rPr>
              <a:t>-bağımlı </a:t>
            </a:r>
            <a:r>
              <a:rPr lang="tr-TR" dirty="0" err="1" smtClean="0">
                <a:sym typeface="Wingdings" panose="05000000000000000000" pitchFamily="2" charset="2"/>
              </a:rPr>
              <a:t>ekzositoz</a:t>
            </a:r>
            <a:r>
              <a:rPr lang="tr-TR" dirty="0" smtClean="0">
                <a:sym typeface="Wingdings" panose="05000000000000000000" pitchFamily="2" charset="2"/>
              </a:rPr>
              <a:t>.</a:t>
            </a:r>
          </a:p>
          <a:p>
            <a:r>
              <a:rPr lang="tr-TR" dirty="0" err="1" smtClean="0">
                <a:sym typeface="Wingdings" panose="05000000000000000000" pitchFamily="2" charset="2"/>
              </a:rPr>
              <a:t>Glutamat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transportörü</a:t>
            </a:r>
            <a:r>
              <a:rPr lang="tr-TR" dirty="0" smtClean="0">
                <a:sym typeface="Wingdings" panose="05000000000000000000" pitchFamily="2" charset="2"/>
              </a:rPr>
              <a:t>.</a:t>
            </a:r>
          </a:p>
          <a:p>
            <a:r>
              <a:rPr lang="tr-TR" dirty="0" err="1" smtClean="0">
                <a:sym typeface="Wingdings" panose="05000000000000000000" pitchFamily="2" charset="2"/>
              </a:rPr>
              <a:t>Vesicular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glutamate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transporter</a:t>
            </a:r>
            <a:r>
              <a:rPr lang="tr-TR" dirty="0" smtClean="0">
                <a:sym typeface="Wingdings" panose="05000000000000000000" pitchFamily="2" charset="2"/>
              </a:rPr>
              <a:t> (VGLUT).</a:t>
            </a:r>
          </a:p>
        </p:txBody>
      </p:sp>
      <p:grpSp>
        <p:nvGrpSpPr>
          <p:cNvPr id="9" name="Grup 8"/>
          <p:cNvGrpSpPr/>
          <p:nvPr/>
        </p:nvGrpSpPr>
        <p:grpSpPr>
          <a:xfrm>
            <a:off x="520841" y="5055100"/>
            <a:ext cx="10343101" cy="1246495"/>
            <a:chOff x="520842" y="4593930"/>
            <a:chExt cx="10343101" cy="1246495"/>
          </a:xfrm>
        </p:grpSpPr>
        <p:sp>
          <p:nvSpPr>
            <p:cNvPr id="5" name="Metin kutusu 4"/>
            <p:cNvSpPr txBox="1"/>
            <p:nvPr/>
          </p:nvSpPr>
          <p:spPr>
            <a:xfrm>
              <a:off x="520842" y="4593930"/>
              <a:ext cx="795904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Metabotropik</a:t>
              </a:r>
              <a:r>
                <a:rPr lang="tr-TR" dirty="0" smtClean="0"/>
                <a:t> reseptörler:</a:t>
              </a:r>
            </a:p>
            <a:p>
              <a:r>
                <a:rPr lang="tr-TR" dirty="0" smtClean="0"/>
                <a:t>Grup I: </a:t>
              </a:r>
              <a:r>
                <a:rPr lang="tr-TR" dirty="0" err="1" smtClean="0"/>
                <a:t>Postsinaptik</a:t>
              </a:r>
              <a:r>
                <a:rPr lang="tr-TR" dirty="0" smtClean="0"/>
                <a:t>, PLC aktivasyonu, IP3-aracılı </a:t>
              </a:r>
              <a:r>
                <a:rPr lang="tr-TR" dirty="0" err="1" smtClean="0"/>
                <a:t>hücreiçi</a:t>
              </a:r>
              <a:r>
                <a:rPr lang="tr-TR" dirty="0" smtClean="0"/>
                <a:t> </a:t>
              </a:r>
              <a:r>
                <a:rPr lang="tr-TR" dirty="0" err="1" smtClean="0"/>
                <a:t>Ca</a:t>
              </a:r>
              <a:r>
                <a:rPr lang="tr-TR" dirty="0" smtClean="0"/>
                <a:t> salımı.</a:t>
              </a:r>
            </a:p>
            <a:p>
              <a:r>
                <a:rPr lang="tr-TR" dirty="0" smtClean="0"/>
                <a:t>Grup II</a:t>
              </a:r>
            </a:p>
            <a:p>
              <a:r>
                <a:rPr lang="tr-TR" dirty="0" smtClean="0"/>
                <a:t>Grup III</a:t>
              </a:r>
            </a:p>
          </p:txBody>
        </p:sp>
        <p:sp>
          <p:nvSpPr>
            <p:cNvPr id="6" name="Sağ Ayraç 5"/>
            <p:cNvSpPr/>
            <p:nvPr/>
          </p:nvSpPr>
          <p:spPr>
            <a:xfrm>
              <a:off x="1480457" y="5216229"/>
              <a:ext cx="217714" cy="511629"/>
            </a:xfrm>
            <a:prstGeom prst="rightBrac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7" name="Metin kutusu 6"/>
            <p:cNvSpPr txBox="1"/>
            <p:nvPr/>
          </p:nvSpPr>
          <p:spPr>
            <a:xfrm>
              <a:off x="1698171" y="5194094"/>
              <a:ext cx="91657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Presinaptik</a:t>
              </a:r>
              <a:r>
                <a:rPr lang="tr-TR" dirty="0" smtClean="0"/>
                <a:t>. </a:t>
              </a:r>
              <a:r>
                <a:rPr lang="tr-TR" dirty="0" err="1" smtClean="0"/>
                <a:t>Ca</a:t>
              </a:r>
              <a:r>
                <a:rPr lang="tr-TR" dirty="0" smtClean="0"/>
                <a:t> kanallarının </a:t>
              </a:r>
              <a:r>
                <a:rPr lang="tr-TR" dirty="0" err="1" smtClean="0"/>
                <a:t>inhibisyonu</a:t>
              </a:r>
              <a:r>
                <a:rPr lang="tr-TR" dirty="0" smtClean="0"/>
                <a:t>, </a:t>
              </a:r>
              <a:r>
                <a:rPr lang="tr-TR" dirty="0" err="1" smtClean="0"/>
                <a:t>nörotransmiter</a:t>
              </a:r>
              <a:r>
                <a:rPr lang="tr-TR" dirty="0" smtClean="0"/>
                <a:t> sentezinin </a:t>
              </a:r>
              <a:r>
                <a:rPr lang="tr-TR" dirty="0" err="1" smtClean="0"/>
                <a:t>inhibisyonu</a:t>
              </a:r>
              <a:r>
                <a:rPr lang="tr-TR" dirty="0" smtClean="0"/>
                <a:t>. Negatif </a:t>
              </a:r>
              <a:r>
                <a:rPr lang="tr-TR" dirty="0" err="1" smtClean="0"/>
                <a:t>feed-back</a:t>
              </a:r>
              <a:r>
                <a:rPr lang="tr-TR" dirty="0" smtClean="0"/>
                <a:t>.</a:t>
              </a:r>
              <a:endParaRPr lang="tr-TR" dirty="0"/>
            </a:p>
          </p:txBody>
        </p:sp>
      </p:grpSp>
      <p:sp>
        <p:nvSpPr>
          <p:cNvPr id="8" name="Dikdörtgen 7"/>
          <p:cNvSpPr/>
          <p:nvPr/>
        </p:nvSpPr>
        <p:spPr>
          <a:xfrm>
            <a:off x="520841" y="2260040"/>
            <a:ext cx="624337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İyonotropik</a:t>
            </a:r>
            <a:r>
              <a:rPr lang="tr-TR" dirty="0"/>
              <a:t> reseptörler:</a:t>
            </a:r>
          </a:p>
          <a:p>
            <a:r>
              <a:rPr lang="tr-TR" dirty="0"/>
              <a:t>AMPA (</a:t>
            </a:r>
            <a:r>
              <a:rPr lang="tr-TR" dirty="0" err="1"/>
              <a:t>Na</a:t>
            </a:r>
            <a:r>
              <a:rPr lang="tr-TR" dirty="0"/>
              <a:t>, K)</a:t>
            </a:r>
          </a:p>
          <a:p>
            <a:r>
              <a:rPr lang="tr-TR" dirty="0"/>
              <a:t>KA (</a:t>
            </a:r>
            <a:r>
              <a:rPr lang="tr-TR" dirty="0" err="1"/>
              <a:t>Na</a:t>
            </a:r>
            <a:r>
              <a:rPr lang="tr-TR" dirty="0"/>
              <a:t>, K)</a:t>
            </a:r>
          </a:p>
          <a:p>
            <a:r>
              <a:rPr lang="tr-TR" b="1" dirty="0">
                <a:solidFill>
                  <a:schemeClr val="accent6"/>
                </a:solidFill>
              </a:rPr>
              <a:t>NMDA </a:t>
            </a:r>
            <a:r>
              <a:rPr lang="tr-TR" dirty="0">
                <a:solidFill>
                  <a:schemeClr val="accent6"/>
                </a:solidFill>
              </a:rPr>
              <a:t>(</a:t>
            </a:r>
            <a:r>
              <a:rPr lang="tr-TR" dirty="0" err="1">
                <a:solidFill>
                  <a:schemeClr val="accent6"/>
                </a:solidFill>
              </a:rPr>
              <a:t>Ca</a:t>
            </a:r>
            <a:r>
              <a:rPr lang="tr-TR" dirty="0">
                <a:solidFill>
                  <a:schemeClr val="accent6"/>
                </a:solidFill>
              </a:rPr>
              <a:t>, </a:t>
            </a:r>
            <a:r>
              <a:rPr lang="tr-TR" dirty="0" err="1">
                <a:solidFill>
                  <a:schemeClr val="accent6"/>
                </a:solidFill>
              </a:rPr>
              <a:t>Na</a:t>
            </a:r>
            <a:r>
              <a:rPr lang="tr-TR" dirty="0">
                <a:solidFill>
                  <a:schemeClr val="accent6"/>
                </a:solidFill>
              </a:rPr>
              <a:t>, K</a:t>
            </a:r>
            <a:r>
              <a:rPr lang="tr-TR" dirty="0" smtClean="0">
                <a:solidFill>
                  <a:schemeClr val="accent6"/>
                </a:solidFill>
              </a:rPr>
              <a:t>)</a:t>
            </a:r>
          </a:p>
          <a:p>
            <a:endParaRPr lang="tr-TR" dirty="0">
              <a:solidFill>
                <a:schemeClr val="accent6"/>
              </a:solidFill>
            </a:endParaRPr>
          </a:p>
          <a:p>
            <a:r>
              <a:rPr lang="tr-TR" dirty="0" err="1"/>
              <a:t>Glutamat</a:t>
            </a:r>
            <a:r>
              <a:rPr lang="tr-TR" dirty="0"/>
              <a:t> reseptöre bağlanmalı.</a:t>
            </a:r>
          </a:p>
          <a:p>
            <a:r>
              <a:rPr lang="tr-TR" dirty="0" err="1"/>
              <a:t>Membran</a:t>
            </a:r>
            <a:r>
              <a:rPr lang="tr-TR" dirty="0"/>
              <a:t> </a:t>
            </a:r>
            <a:r>
              <a:rPr lang="tr-TR" dirty="0" err="1"/>
              <a:t>depolarizasyonu</a:t>
            </a:r>
            <a:r>
              <a:rPr lang="tr-TR" dirty="0"/>
              <a:t> olmalı.</a:t>
            </a:r>
          </a:p>
          <a:p>
            <a:r>
              <a:rPr lang="tr-TR" dirty="0"/>
              <a:t>Uzun dönem </a:t>
            </a:r>
            <a:r>
              <a:rPr lang="tr-TR" dirty="0" err="1"/>
              <a:t>potensiyalizasyon</a:t>
            </a:r>
            <a:r>
              <a:rPr lang="tr-TR" dirty="0"/>
              <a:t> (LTP).</a:t>
            </a:r>
          </a:p>
        </p:txBody>
      </p:sp>
    </p:spTree>
    <p:extLst>
      <p:ext uri="{BB962C8B-B14F-4D97-AF65-F5344CB8AC3E}">
        <p14:creationId xmlns:p14="http://schemas.microsoft.com/office/powerpoint/2010/main" val="352958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20927" y="220133"/>
            <a:ext cx="8534400" cy="835782"/>
          </a:xfrm>
        </p:spPr>
        <p:txBody>
          <a:bodyPr/>
          <a:lstStyle/>
          <a:p>
            <a:r>
              <a:rPr lang="tr-TR" dirty="0" err="1" smtClean="0"/>
              <a:t>Glisin</a:t>
            </a:r>
            <a:r>
              <a:rPr lang="tr-TR" dirty="0" smtClean="0"/>
              <a:t> ve </a:t>
            </a:r>
            <a:r>
              <a:rPr lang="tr-TR" dirty="0" err="1" smtClean="0"/>
              <a:t>gaba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556011" y="1046680"/>
            <a:ext cx="4735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İnhibitör </a:t>
            </a:r>
            <a:r>
              <a:rPr lang="tr-TR" dirty="0" smtClean="0">
                <a:sym typeface="Wingdings" panose="05000000000000000000" pitchFamily="2" charset="2"/>
              </a:rPr>
              <a:t>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20927" y="1559479"/>
            <a:ext cx="65221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Glisin</a:t>
            </a:r>
            <a:r>
              <a:rPr lang="tr-TR" dirty="0" smtClean="0"/>
              <a:t> reseptörleri </a:t>
            </a:r>
            <a:r>
              <a:rPr lang="tr-TR" dirty="0" err="1" smtClean="0"/>
              <a:t>pentamerik</a:t>
            </a:r>
            <a:r>
              <a:rPr lang="tr-TR" dirty="0" smtClean="0"/>
              <a:t> yapıda </a:t>
            </a:r>
            <a:r>
              <a:rPr lang="tr-TR" dirty="0" err="1" smtClean="0"/>
              <a:t>selektif</a:t>
            </a:r>
            <a:r>
              <a:rPr lang="tr-TR" dirty="0" smtClean="0"/>
              <a:t> Cl</a:t>
            </a:r>
            <a:r>
              <a:rPr lang="tr-TR" baseline="30000" dirty="0" smtClean="0"/>
              <a:t>-</a:t>
            </a:r>
            <a:r>
              <a:rPr lang="tr-TR" dirty="0" smtClean="0"/>
              <a:t> kanalları.</a:t>
            </a:r>
            <a:endParaRPr lang="tr-TR" dirty="0"/>
          </a:p>
          <a:p>
            <a:r>
              <a:rPr lang="tr-TR" dirty="0" smtClean="0"/>
              <a:t>Striknin: </a:t>
            </a:r>
            <a:r>
              <a:rPr lang="tr-TR" dirty="0" err="1" smtClean="0"/>
              <a:t>Glisin</a:t>
            </a:r>
            <a:r>
              <a:rPr lang="tr-TR" dirty="0" smtClean="0"/>
              <a:t> reseptör </a:t>
            </a:r>
            <a:r>
              <a:rPr lang="tr-TR" dirty="0" err="1" smtClean="0"/>
              <a:t>blokeri</a:t>
            </a:r>
            <a:r>
              <a:rPr lang="tr-TR" dirty="0" smtClean="0"/>
              <a:t>, etkin bir </a:t>
            </a:r>
            <a:r>
              <a:rPr lang="tr-TR" dirty="0" err="1" smtClean="0"/>
              <a:t>konvülzan</a:t>
            </a:r>
            <a:r>
              <a:rPr lang="tr-TR" dirty="0" smtClean="0"/>
              <a:t>.</a:t>
            </a:r>
            <a:endParaRPr lang="tr-TR" dirty="0">
              <a:solidFill>
                <a:schemeClr val="accent6"/>
              </a:solidFill>
            </a:endParaRPr>
          </a:p>
          <a:p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556011" y="2359071"/>
            <a:ext cx="652212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GABA reseptörleri: GABA</a:t>
            </a:r>
            <a:r>
              <a:rPr lang="tr-TR" b="1" baseline="-25000" dirty="0" smtClean="0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ve GABA</a:t>
            </a:r>
            <a:r>
              <a:rPr lang="tr-TR" b="1" baseline="-25000" dirty="0" smtClean="0">
                <a:solidFill>
                  <a:schemeClr val="accent2">
                    <a:lumMod val="75000"/>
                  </a:schemeClr>
                </a:solidFill>
              </a:rPr>
              <a:t>B</a:t>
            </a:r>
            <a:endParaRPr lang="tr-TR" b="1" baseline="-25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GABA</a:t>
            </a:r>
            <a:r>
              <a:rPr lang="tr-TR" baseline="-25000" dirty="0" smtClean="0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İnhibitör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postsinaptik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potensiyelin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hızlı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komponenti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.</a:t>
            </a:r>
          </a:p>
          <a:p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İyonotropik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reseptörler. Cl</a:t>
            </a:r>
            <a:r>
              <a:rPr lang="tr-TR" baseline="30000" dirty="0" smtClean="0">
                <a:solidFill>
                  <a:schemeClr val="tx1">
                    <a:lumMod val="95000"/>
                  </a:schemeClr>
                </a:solidFill>
              </a:rPr>
              <a:t>-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kanallarına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selektif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geçirgen.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GABA</a:t>
            </a:r>
            <a:r>
              <a:rPr lang="tr-TR" baseline="-25000" dirty="0" smtClean="0">
                <a:solidFill>
                  <a:schemeClr val="tx1">
                    <a:lumMod val="95000"/>
                  </a:schemeClr>
                </a:solidFill>
              </a:rPr>
              <a:t>A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altüniteleri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klinik açıdan oldukça önemli.</a:t>
            </a:r>
          </a:p>
          <a:p>
            <a:endParaRPr lang="tr-TR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GABA</a:t>
            </a:r>
            <a:r>
              <a:rPr lang="tr-TR" baseline="-25000" dirty="0" smtClean="0">
                <a:solidFill>
                  <a:schemeClr val="accent2">
                    <a:lumMod val="75000"/>
                  </a:schemeClr>
                </a:solidFill>
              </a:rPr>
              <a:t>B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endParaRPr lang="tr-TR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95000"/>
                  </a:schemeClr>
                </a:solidFill>
              </a:rPr>
              <a:t>İnhibitör </a:t>
            </a:r>
            <a:r>
              <a:rPr lang="tr-TR" dirty="0" err="1">
                <a:solidFill>
                  <a:schemeClr val="tx1">
                    <a:lumMod val="95000"/>
                  </a:schemeClr>
                </a:solidFill>
              </a:rPr>
              <a:t>postsinaptik</a:t>
            </a:r>
            <a:r>
              <a:rPr lang="tr-TR" dirty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95000"/>
                  </a:schemeClr>
                </a:solidFill>
              </a:rPr>
              <a:t>potensiyelin</a:t>
            </a:r>
            <a:r>
              <a:rPr lang="tr-TR" dirty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yavaş </a:t>
            </a:r>
            <a:r>
              <a:rPr lang="tr-TR" dirty="0" err="1">
                <a:solidFill>
                  <a:schemeClr val="tx1">
                    <a:lumMod val="95000"/>
                  </a:schemeClr>
                </a:solidFill>
              </a:rPr>
              <a:t>komponenti</a:t>
            </a:r>
            <a:r>
              <a:rPr lang="tr-TR" dirty="0">
                <a:solidFill>
                  <a:schemeClr val="tx1">
                    <a:lumMod val="95000"/>
                  </a:schemeClr>
                </a:solidFill>
              </a:rPr>
              <a:t>.</a:t>
            </a:r>
          </a:p>
          <a:p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Metabotropik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tr-TR" dirty="0">
                <a:solidFill>
                  <a:schemeClr val="tx1">
                    <a:lumMod val="95000"/>
                  </a:schemeClr>
                </a:solidFill>
              </a:rPr>
              <a:t>reseptörler. 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Ca</a:t>
            </a:r>
            <a:r>
              <a:rPr lang="tr-TR" baseline="30000" dirty="0" smtClean="0">
                <a:solidFill>
                  <a:schemeClr val="tx1">
                    <a:lumMod val="95000"/>
                  </a:schemeClr>
                </a:solidFill>
              </a:rPr>
              <a:t>+2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kanal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inhibisyonu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ya da K</a:t>
            </a:r>
            <a:r>
              <a:rPr lang="tr-TR" baseline="30000" dirty="0" smtClean="0">
                <a:solidFill>
                  <a:schemeClr val="tx1">
                    <a:lumMod val="95000"/>
                  </a:schemeClr>
                </a:solidFill>
              </a:rPr>
              <a:t>+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kanal aktivasyonu</a:t>
            </a:r>
            <a:endParaRPr lang="tr-TR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İnhibitör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postsinaptik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potensiyel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uzun süreli ve yavaş.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Ca</a:t>
            </a:r>
            <a:r>
              <a:rPr lang="tr-TR" baseline="30000" dirty="0">
                <a:solidFill>
                  <a:schemeClr val="tx1">
                    <a:lumMod val="95000"/>
                  </a:schemeClr>
                </a:solidFill>
              </a:rPr>
              <a:t>+2</a:t>
            </a:r>
            <a:r>
              <a:rPr lang="tr-TR" dirty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kanallarını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inhibe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ederek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nörotransmiter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salımını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da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inhibe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eder.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İyon kanalları ile olan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keneti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nedeniyle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adenilat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siklaz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ve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cAMP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oluşumunu da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inhibe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eder.</a:t>
            </a:r>
            <a:endParaRPr lang="tr-TR" dirty="0">
              <a:solidFill>
                <a:schemeClr val="tx1">
                  <a:lumMod val="95000"/>
                </a:schemeClr>
              </a:solidFill>
            </a:endParaRPr>
          </a:p>
          <a:p>
            <a:endParaRPr lang="tr-TR" dirty="0" smtClean="0">
              <a:solidFill>
                <a:schemeClr val="tx1">
                  <a:lumMod val="95000"/>
                </a:schemeClr>
              </a:solidFill>
            </a:endParaRPr>
          </a:p>
          <a:p>
            <a:endParaRPr lang="tr-TR" dirty="0" smtClean="0">
              <a:solidFill>
                <a:schemeClr val="tx1">
                  <a:lumMod val="95000"/>
                </a:schemeClr>
              </a:solidFill>
            </a:endParaRPr>
          </a:p>
          <a:p>
            <a:endParaRPr lang="tr-TR" dirty="0">
              <a:solidFill>
                <a:schemeClr val="tx1">
                  <a:lumMod val="95000"/>
                </a:schemeClr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829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 txBox="1">
            <a:spLocks/>
          </p:cNvSpPr>
          <p:nvPr/>
        </p:nvSpPr>
        <p:spPr>
          <a:xfrm>
            <a:off x="520927" y="220133"/>
            <a:ext cx="8534400" cy="8357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 err="1" smtClean="0"/>
              <a:t>Asetilkolin</a:t>
            </a:r>
            <a:r>
              <a:rPr lang="tr-TR" dirty="0" smtClean="0"/>
              <a:t> (</a:t>
            </a:r>
            <a:r>
              <a:rPr lang="tr-TR" dirty="0" err="1" smtClean="0"/>
              <a:t>Ach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Dikdörtgen 7"/>
          <p:cNvSpPr/>
          <p:nvPr/>
        </p:nvSpPr>
        <p:spPr>
          <a:xfrm>
            <a:off x="578658" y="1141000"/>
            <a:ext cx="1138602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SSS’de</a:t>
            </a:r>
            <a:r>
              <a:rPr lang="tr-TR" dirty="0" smtClean="0"/>
              <a:t> belirlenen ilk </a:t>
            </a:r>
            <a:r>
              <a:rPr lang="tr-TR" dirty="0" err="1" smtClean="0"/>
              <a:t>nörotransmiter</a:t>
            </a:r>
            <a:r>
              <a:rPr lang="tr-TR" dirty="0" smtClean="0"/>
              <a:t>: 1950ler.</a:t>
            </a:r>
          </a:p>
          <a:p>
            <a:endParaRPr lang="tr-TR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Ach’e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alınan santral sinir sistemine ait yanıtlar büyük oranda G-protein kenetli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muskarinik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reseptörler aracılığıyla gerçekleşmektedir.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Bazı bölgelerde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Ach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M2 reseptörler aracığıyla yavaş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inhibisyona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aracılık eder (K</a:t>
            </a:r>
            <a:r>
              <a:rPr lang="tr-TR" baseline="30000" dirty="0" smtClean="0">
                <a:solidFill>
                  <a:schemeClr val="tx1">
                    <a:lumMod val="95000"/>
                  </a:schemeClr>
                </a:solidFill>
              </a:rPr>
              <a:t>+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kanallarının açılması).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Bazı bölgelerde ise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Ach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M1 reseptörler aracılığıyla yavaş bir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eksitasyon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gözlenir.</a:t>
            </a:r>
          </a:p>
          <a:p>
            <a:endParaRPr lang="tr-TR" dirty="0">
              <a:solidFill>
                <a:schemeClr val="tx1">
                  <a:lumMod val="95000"/>
                </a:schemeClr>
              </a:solidFill>
            </a:endParaRPr>
          </a:p>
          <a:p>
            <a:endParaRPr lang="tr-TR" dirty="0" smtClean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Alzheimer: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Kognitif fonksiyonlarda önemli rol oynayan bazı bölgelerde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Ach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nöronları bulunmaktadır.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Alzheimer’ın erken bunama tablosunda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kolinerjik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nöronların kaybı belirlenmiştir. Ek olarak başka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nörotransmiter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düzeylerindeki azalma da dikkat çekicidir.</a:t>
            </a:r>
            <a:endParaRPr lang="tr-TR" dirty="0">
              <a:solidFill>
                <a:schemeClr val="tx1">
                  <a:lumMod val="95000"/>
                </a:schemeClr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947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 txBox="1">
            <a:spLocks/>
          </p:cNvSpPr>
          <p:nvPr/>
        </p:nvSpPr>
        <p:spPr>
          <a:xfrm>
            <a:off x="520927" y="220133"/>
            <a:ext cx="8534400" cy="8357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 err="1" smtClean="0">
                <a:solidFill>
                  <a:srgbClr val="7C0B62"/>
                </a:solidFill>
              </a:rPr>
              <a:t>Monoamin</a:t>
            </a:r>
            <a:r>
              <a:rPr lang="tr-TR" dirty="0" smtClean="0">
                <a:solidFill>
                  <a:srgbClr val="7C0B62"/>
                </a:solidFill>
              </a:rPr>
              <a:t> </a:t>
            </a:r>
            <a:r>
              <a:rPr lang="tr-TR" dirty="0" err="1" smtClean="0">
                <a:solidFill>
                  <a:srgbClr val="7C0B62"/>
                </a:solidFill>
              </a:rPr>
              <a:t>nörotransmiterler</a:t>
            </a:r>
            <a:r>
              <a:rPr lang="tr-TR" dirty="0" smtClean="0">
                <a:solidFill>
                  <a:srgbClr val="7C0B62"/>
                </a:solidFill>
              </a:rPr>
              <a:t>:</a:t>
            </a:r>
            <a:endParaRPr lang="tr-TR" dirty="0">
              <a:solidFill>
                <a:srgbClr val="7C0B62"/>
              </a:solidFill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556011" y="1046680"/>
            <a:ext cx="113942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Dopamin</a:t>
            </a: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, </a:t>
            </a:r>
            <a:r>
              <a:rPr lang="tr-TR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noradrenalin</a:t>
            </a: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, 5-hidroksitriptamin ve </a:t>
            </a:r>
            <a:r>
              <a:rPr lang="tr-TR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histamin</a:t>
            </a: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.</a:t>
            </a:r>
          </a:p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Santral sistemdeki düzeyleri oldukça az, ancak kokain</a:t>
            </a:r>
            <a:r>
              <a:rPr lang="tr-TR" dirty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ve amfetaminin etkisi </a:t>
            </a:r>
            <a:r>
              <a:rPr lang="tr-TR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katekolamin</a:t>
            </a: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sinapslarda</a:t>
            </a: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 gerçekleşmektedir. 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601163" y="2133015"/>
            <a:ext cx="8534400" cy="8357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 err="1" smtClean="0"/>
              <a:t>Dopamin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5" name="Dikdörtgen 7"/>
          <p:cNvSpPr/>
          <p:nvPr/>
        </p:nvSpPr>
        <p:spPr>
          <a:xfrm>
            <a:off x="607523" y="2915926"/>
            <a:ext cx="1138602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Yavaş inhibitör etkinlik </a:t>
            </a:r>
            <a:r>
              <a:rPr lang="tr-TR" dirty="0" smtClean="0">
                <a:sym typeface="Wingdings"/>
              </a:rPr>
              <a:t></a:t>
            </a:r>
          </a:p>
          <a:p>
            <a:endParaRPr lang="tr-TR" dirty="0">
              <a:sym typeface="Wingdings"/>
            </a:endParaRPr>
          </a:p>
          <a:p>
            <a:r>
              <a:rPr lang="tr-TR" dirty="0" err="1" smtClean="0">
                <a:sym typeface="Wingdings"/>
              </a:rPr>
              <a:t>Lokasyon</a:t>
            </a:r>
            <a:r>
              <a:rPr lang="tr-TR" dirty="0" smtClean="0">
                <a:sym typeface="Wingdings"/>
              </a:rPr>
              <a:t> etki </a:t>
            </a:r>
            <a:r>
              <a:rPr lang="tr-TR" dirty="0" err="1" smtClean="0">
                <a:sym typeface="Wingdings"/>
              </a:rPr>
              <a:t>spekturumunda</a:t>
            </a:r>
            <a:r>
              <a:rPr lang="tr-TR" dirty="0" smtClean="0">
                <a:sym typeface="Wingdings"/>
              </a:rPr>
              <a:t> önemli rol oynar:</a:t>
            </a:r>
            <a:endParaRPr lang="tr-TR" dirty="0" smtClean="0"/>
          </a:p>
          <a:p>
            <a:r>
              <a:rPr lang="tr-TR" dirty="0" smtClean="0"/>
              <a:t>Parkinson tedavisi </a:t>
            </a:r>
            <a:r>
              <a:rPr lang="tr-TR" dirty="0" smtClean="0">
                <a:sym typeface="Wingdings"/>
              </a:rPr>
              <a:t>  </a:t>
            </a:r>
            <a:r>
              <a:rPr lang="tr-TR" dirty="0" err="1" smtClean="0">
                <a:sym typeface="Wingdings"/>
              </a:rPr>
              <a:t>Substantia</a:t>
            </a:r>
            <a:r>
              <a:rPr lang="tr-TR" dirty="0" smtClean="0">
                <a:sym typeface="Wingdings"/>
              </a:rPr>
              <a:t> </a:t>
            </a:r>
            <a:r>
              <a:rPr lang="tr-TR" dirty="0" err="1" smtClean="0">
                <a:sym typeface="Wingdings"/>
              </a:rPr>
              <a:t>nigra-neostriatum</a:t>
            </a:r>
            <a:endParaRPr lang="tr-TR" dirty="0" smtClean="0">
              <a:sym typeface="Wingdings"/>
            </a:endParaRPr>
          </a:p>
          <a:p>
            <a:r>
              <a:rPr lang="tr-TR" dirty="0" err="1" smtClean="0">
                <a:sym typeface="Wingdings"/>
              </a:rPr>
              <a:t>Antipsikotik</a:t>
            </a:r>
            <a:r>
              <a:rPr lang="tr-TR" dirty="0" smtClean="0">
                <a:sym typeface="Wingdings"/>
              </a:rPr>
              <a:t> ilaçlar   </a:t>
            </a:r>
            <a:r>
              <a:rPr lang="tr-TR" dirty="0" err="1" smtClean="0">
                <a:sym typeface="Wingdings"/>
              </a:rPr>
              <a:t>Ventral</a:t>
            </a:r>
            <a:r>
              <a:rPr lang="tr-TR" dirty="0" smtClean="0">
                <a:sym typeface="Wingdings"/>
              </a:rPr>
              <a:t> </a:t>
            </a:r>
            <a:r>
              <a:rPr lang="tr-TR" dirty="0" err="1" smtClean="0">
                <a:sym typeface="Wingdings"/>
              </a:rPr>
              <a:t>tegmental</a:t>
            </a:r>
            <a:r>
              <a:rPr lang="tr-TR" dirty="0" smtClean="0">
                <a:sym typeface="Wingdings"/>
              </a:rPr>
              <a:t> bölge-</a:t>
            </a:r>
            <a:r>
              <a:rPr lang="tr-TR" dirty="0" err="1" smtClean="0">
                <a:sym typeface="Wingdings"/>
              </a:rPr>
              <a:t>limbik</a:t>
            </a:r>
            <a:r>
              <a:rPr lang="tr-TR" dirty="0" smtClean="0">
                <a:sym typeface="Wingdings"/>
              </a:rPr>
              <a:t> korteks</a:t>
            </a:r>
            <a:endParaRPr lang="tr-TR" dirty="0" smtClean="0"/>
          </a:p>
          <a:p>
            <a:endParaRPr lang="tr-TR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D</a:t>
            </a:r>
            <a:r>
              <a:rPr lang="tr-TR" baseline="-25000" dirty="0" smtClean="0">
                <a:solidFill>
                  <a:schemeClr val="tx1">
                    <a:lumMod val="95000"/>
                  </a:schemeClr>
                </a:solidFill>
              </a:rPr>
              <a:t>1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-benzeri (D</a:t>
            </a:r>
            <a:r>
              <a:rPr lang="tr-TR" baseline="-25000" dirty="0" smtClean="0">
                <a:solidFill>
                  <a:schemeClr val="tx1">
                    <a:lumMod val="95000"/>
                  </a:schemeClr>
                </a:solidFill>
              </a:rPr>
              <a:t>1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ve D</a:t>
            </a:r>
            <a:r>
              <a:rPr lang="tr-TR" baseline="-25000" dirty="0" smtClean="0">
                <a:solidFill>
                  <a:schemeClr val="tx1">
                    <a:lumMod val="95000"/>
                  </a:schemeClr>
                </a:solidFill>
              </a:rPr>
              <a:t>5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) ve D</a:t>
            </a:r>
            <a:r>
              <a:rPr lang="tr-TR" baseline="-25000" dirty="0" smtClean="0">
                <a:solidFill>
                  <a:schemeClr val="tx1">
                    <a:lumMod val="95000"/>
                  </a:schemeClr>
                </a:solidFill>
              </a:rPr>
              <a:t>2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-benzeri (D</a:t>
            </a:r>
            <a:r>
              <a:rPr lang="tr-TR" baseline="-25000" dirty="0" smtClean="0">
                <a:solidFill>
                  <a:schemeClr val="tx1">
                    <a:lumMod val="95000"/>
                  </a:schemeClr>
                </a:solidFill>
              </a:rPr>
              <a:t>2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, D</a:t>
            </a:r>
            <a:r>
              <a:rPr lang="tr-TR" baseline="-25000" dirty="0" smtClean="0">
                <a:solidFill>
                  <a:schemeClr val="tx1">
                    <a:lumMod val="95000"/>
                  </a:schemeClr>
                </a:solidFill>
              </a:rPr>
              <a:t>3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ve D</a:t>
            </a:r>
            <a:r>
              <a:rPr lang="tr-TR" baseline="-25000" dirty="0" smtClean="0">
                <a:solidFill>
                  <a:schemeClr val="tx1">
                    <a:lumMod val="95000"/>
                  </a:schemeClr>
                </a:solidFill>
              </a:rPr>
              <a:t>4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) olmak üzere beş farklı reseptör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alttipi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iki farklı kategoride incelenir.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Tüm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dopamin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reseptörleri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metabotropiktir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629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500134" y="343658"/>
            <a:ext cx="8534400" cy="8357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 err="1" smtClean="0"/>
              <a:t>Noradrenalin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5" name="Dikdörtgen 7"/>
          <p:cNvSpPr/>
          <p:nvPr/>
        </p:nvSpPr>
        <p:spPr>
          <a:xfrm>
            <a:off x="520927" y="1227581"/>
            <a:ext cx="11386027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tx1">
                    <a:lumMod val="95000"/>
                  </a:schemeClr>
                </a:solidFill>
              </a:rPr>
              <a:t>Tüm </a:t>
            </a:r>
            <a:r>
              <a:rPr lang="tr-TR" dirty="0" err="1">
                <a:solidFill>
                  <a:schemeClr val="tx1">
                    <a:lumMod val="95000"/>
                  </a:schemeClr>
                </a:solidFill>
              </a:rPr>
              <a:t>noradrenalin</a:t>
            </a:r>
            <a:r>
              <a:rPr lang="tr-TR" dirty="0">
                <a:solidFill>
                  <a:schemeClr val="tx1">
                    <a:lumMod val="95000"/>
                  </a:schemeClr>
                </a:solidFill>
              </a:rPr>
              <a:t> reseptörleri </a:t>
            </a:r>
            <a:r>
              <a:rPr lang="tr-TR" dirty="0" err="1">
                <a:solidFill>
                  <a:schemeClr val="tx1">
                    <a:lumMod val="95000"/>
                  </a:schemeClr>
                </a:solidFill>
              </a:rPr>
              <a:t>metabotropiktir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.</a:t>
            </a:r>
          </a:p>
          <a:p>
            <a:endParaRPr lang="tr-TR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tr-TR" dirty="0" smtClean="0">
                <a:sym typeface="Wingdings"/>
              </a:rPr>
              <a:t>Nöronlarda </a:t>
            </a:r>
            <a:r>
              <a:rPr lang="tr-TR" dirty="0" err="1" smtClean="0">
                <a:sym typeface="Wingdings"/>
              </a:rPr>
              <a:t>hiperpolarizasyona</a:t>
            </a:r>
            <a:r>
              <a:rPr lang="tr-TR" dirty="0" smtClean="0">
                <a:sym typeface="Wingdings"/>
              </a:rPr>
              <a:t> neden olur. (alfa2-reseptörleri) </a:t>
            </a:r>
          </a:p>
          <a:p>
            <a:r>
              <a:rPr lang="tr-TR" dirty="0" smtClean="0">
                <a:sym typeface="Wingdings"/>
              </a:rPr>
              <a:t>Santral sinir sisteminin bir çok bölümünde, </a:t>
            </a:r>
            <a:r>
              <a:rPr lang="tr-TR" dirty="0" err="1" smtClean="0">
                <a:sym typeface="Wingdings"/>
              </a:rPr>
              <a:t>eksitatör</a:t>
            </a:r>
            <a:r>
              <a:rPr lang="tr-TR" dirty="0" smtClean="0">
                <a:sym typeface="Wingdings"/>
              </a:rPr>
              <a:t> uyarımı arttırır.</a:t>
            </a: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ym typeface="Wingdings"/>
              </a:rPr>
              <a:t>Dolaylı olarak, </a:t>
            </a:r>
            <a:r>
              <a:rPr lang="tr-TR" dirty="0" err="1" smtClean="0">
                <a:sym typeface="Wingdings"/>
              </a:rPr>
              <a:t>disinhibisyon</a:t>
            </a:r>
            <a:endParaRPr lang="tr-TR" dirty="0" smtClean="0">
              <a:sym typeface="Wingdings"/>
            </a:endParaRP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ym typeface="Wingdings"/>
              </a:rPr>
              <a:t>Doğrudan, K+  iletkenliğinin </a:t>
            </a:r>
            <a:r>
              <a:rPr lang="tr-TR" dirty="0" err="1" smtClean="0">
                <a:sym typeface="Wingdings"/>
              </a:rPr>
              <a:t>inhibisyonu</a:t>
            </a:r>
            <a:r>
              <a:rPr lang="tr-TR" dirty="0" smtClean="0">
                <a:sym typeface="Wingdings"/>
              </a:rPr>
              <a:t> (alfa1 ya da beta-</a:t>
            </a:r>
            <a:r>
              <a:rPr lang="tr-TR" dirty="0" err="1" smtClean="0">
                <a:sym typeface="Wingdings"/>
              </a:rPr>
              <a:t>adrenoseptörler</a:t>
            </a:r>
            <a:r>
              <a:rPr lang="tr-TR" dirty="0" smtClean="0">
                <a:sym typeface="Wingdings"/>
              </a:rPr>
              <a:t> aracılığı ile)</a:t>
            </a: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537071" y="3194524"/>
            <a:ext cx="8534400" cy="8357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 smtClean="0"/>
              <a:t>5-hidroksitriptamin</a:t>
            </a:r>
          </a:p>
          <a:p>
            <a:endParaRPr lang="tr-TR" dirty="0"/>
          </a:p>
        </p:txBody>
      </p:sp>
      <p:sp>
        <p:nvSpPr>
          <p:cNvPr id="7" name="Dikdörtgen 7"/>
          <p:cNvSpPr/>
          <p:nvPr/>
        </p:nvSpPr>
        <p:spPr>
          <a:xfrm>
            <a:off x="543433" y="4035156"/>
            <a:ext cx="113860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5-HT3 reseptörleri dışında tümü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metabotropiktir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.</a:t>
            </a:r>
          </a:p>
          <a:p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İyonotropik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5-HT3 reseptörleri oldukça sınırlı sayıdaki bölgede hızlı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eksitatör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etkinlik gösterir.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Santral sinir sisteminin bir çok bölgesinde 5-HT reseptörleri güçlü inhibitör etkinlik gösterirler. Bu etkinlik 5-HT1A reseptörleri aracılığıyla K+ iletkenliğindeki artışla gerçekleşir.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Aynı nöron üzerinde hem inhibitör hem de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eksitatör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etkinlik gözlendiği için, 5-HT tüm beyin fonksiyonlarında (algılama,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duygudurum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,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anksiyete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, uyku, ağrı, iştah, vücut ısısı,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nöroendokrin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kontrol, sinirlilik hali) etkilidir.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Antipsikotik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ilaçlar,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antidepresanlar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, bağımlılık tedavisi için kullanılan ilaçlar 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  <a:sym typeface="Wingdings"/>
              </a:rPr>
              <a:t></a:t>
            </a:r>
            <a:endParaRPr lang="tr-TR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40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500134" y="343658"/>
            <a:ext cx="8534400" cy="8357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 err="1" smtClean="0"/>
              <a:t>Histamin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5" name="Dikdörtgen 7"/>
          <p:cNvSpPr/>
          <p:nvPr/>
        </p:nvSpPr>
        <p:spPr>
          <a:xfrm>
            <a:off x="520927" y="1227581"/>
            <a:ext cx="1138602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Dikkat, beslenme alışkanlığı ve hafıza ile ilişkili fonksiyonlarda görev alır.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Hepsi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metabotropik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olan dört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histamin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reseptör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alttipi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vardır.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Santral etkili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antihistaminikler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çoğunlukla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sedatif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etkileri nedeniyle kullanılırlar.</a:t>
            </a:r>
          </a:p>
          <a:p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H1-reseptör antagonizması bazı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trisiklik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antidepresnların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ve </a:t>
            </a:r>
            <a:r>
              <a:rPr lang="tr-TR" dirty="0" err="1" smtClean="0">
                <a:solidFill>
                  <a:schemeClr val="tx1">
                    <a:lumMod val="95000"/>
                  </a:schemeClr>
                </a:solidFill>
              </a:rPr>
              <a:t>antipsikotik</a:t>
            </a:r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 ilaçların ortak yan etkilerindendir.</a:t>
            </a:r>
            <a:endParaRPr lang="tr-TR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19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1538</TotalTime>
  <Words>815</Words>
  <Application>Microsoft Office PowerPoint</Application>
  <PresentationFormat>Geniş ekran</PresentationFormat>
  <Paragraphs>121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Dilim</vt:lpstr>
      <vt:lpstr>Santral sinir sistemi ilaçlarının farmakolojisine  giriş</vt:lpstr>
      <vt:lpstr>PowerPoint Sunusu</vt:lpstr>
      <vt:lpstr>PowerPoint Sunusu</vt:lpstr>
      <vt:lpstr>Glutamat</vt:lpstr>
      <vt:lpstr>Glisin ve gaba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Santral sinir sistemi ilaçlarının farmakolojisine  giriş</dc:title>
  <dc:creator>Işıl Özakca</dc:creator>
  <cp:lastModifiedBy>Işıl Özakca</cp:lastModifiedBy>
  <cp:revision>38</cp:revision>
  <dcterms:created xsi:type="dcterms:W3CDTF">2018-09-19T06:52:36Z</dcterms:created>
  <dcterms:modified xsi:type="dcterms:W3CDTF">2019-01-15T14:18:12Z</dcterms:modified>
</cp:coreProperties>
</file>