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AA15B90-A8BD-4CBC-84F2-03DECDDF6A3B}"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673237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A15B90-A8BD-4CBC-84F2-03DECDDF6A3B}"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531663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A15B90-A8BD-4CBC-84F2-03DECDDF6A3B}"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799086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AA15B90-A8BD-4CBC-84F2-03DECDDF6A3B}"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3214122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AA15B90-A8BD-4CBC-84F2-03DECDDF6A3B}" type="datetimeFigureOut">
              <a:rPr lang="tr-TR" smtClean="0"/>
              <a:t>22.02.2018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982761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AA15B90-A8BD-4CBC-84F2-03DECDDF6A3B}"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351122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AA15B90-A8BD-4CBC-84F2-03DECDDF6A3B}" type="datetimeFigureOut">
              <a:rPr lang="tr-TR" smtClean="0"/>
              <a:t>22.02.2018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1864207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AA15B90-A8BD-4CBC-84F2-03DECDDF6A3B}" type="datetimeFigureOut">
              <a:rPr lang="tr-TR" smtClean="0"/>
              <a:t>22.02.2018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2772610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AA15B90-A8BD-4CBC-84F2-03DECDDF6A3B}" type="datetimeFigureOut">
              <a:rPr lang="tr-TR" smtClean="0"/>
              <a:t>22.02.2018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1412486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A15B90-A8BD-4CBC-84F2-03DECDDF6A3B}"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3102213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AA15B90-A8BD-4CBC-84F2-03DECDDF6A3B}" type="datetimeFigureOut">
              <a:rPr lang="tr-TR" smtClean="0"/>
              <a:t>22.02.2018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FA9632F-9E19-4FF7-B6CB-D0FB8D94604E}" type="slidenum">
              <a:rPr lang="tr-TR" smtClean="0"/>
              <a:t>‹#›</a:t>
            </a:fld>
            <a:endParaRPr lang="tr-TR"/>
          </a:p>
        </p:txBody>
      </p:sp>
    </p:spTree>
    <p:extLst>
      <p:ext uri="{BB962C8B-B14F-4D97-AF65-F5344CB8AC3E}">
        <p14:creationId xmlns:p14="http://schemas.microsoft.com/office/powerpoint/2010/main" val="3324219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15B90-A8BD-4CBC-84F2-03DECDDF6A3B}" type="datetimeFigureOut">
              <a:rPr lang="tr-TR" smtClean="0"/>
              <a:t>22.02.2018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9632F-9E19-4FF7-B6CB-D0FB8D94604E}" type="slidenum">
              <a:rPr lang="tr-TR" smtClean="0"/>
              <a:t>‹#›</a:t>
            </a:fld>
            <a:endParaRPr lang="tr-TR"/>
          </a:p>
        </p:txBody>
      </p:sp>
    </p:spTree>
    <p:extLst>
      <p:ext uri="{BB962C8B-B14F-4D97-AF65-F5344CB8AC3E}">
        <p14:creationId xmlns:p14="http://schemas.microsoft.com/office/powerpoint/2010/main" val="2484164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60229"/>
          </a:xfrm>
        </p:spPr>
        <p:txBody>
          <a:bodyPr>
            <a:normAutofit/>
          </a:bodyPr>
          <a:lstStyle/>
          <a:p>
            <a:r>
              <a:rPr lang="tr-TR" sz="4400" dirty="0" smtClean="0"/>
              <a:t>Alternatif Makro Modeller: Klasik İktisat</a:t>
            </a:r>
            <a:endParaRPr lang="tr-TR" sz="4400" dirty="0"/>
          </a:p>
        </p:txBody>
      </p:sp>
      <p:sp>
        <p:nvSpPr>
          <p:cNvPr id="3" name="Alt Başlık 2"/>
          <p:cNvSpPr>
            <a:spLocks noGrp="1"/>
          </p:cNvSpPr>
          <p:nvPr>
            <p:ph type="subTitle" idx="1"/>
          </p:nvPr>
        </p:nvSpPr>
        <p:spPr/>
        <p:txBody>
          <a:bodyPr/>
          <a:lstStyle/>
          <a:p>
            <a:pPr lvl="0"/>
            <a:r>
              <a:rPr lang="tr-TR" sz="3200" dirty="0">
                <a:solidFill>
                  <a:prstClr val="black">
                    <a:tint val="75000"/>
                  </a:prstClr>
                </a:solidFill>
              </a:rPr>
              <a:t>Yrd. Doç. Dr. Akın </a:t>
            </a:r>
            <a:r>
              <a:rPr lang="tr-TR" sz="3200" dirty="0" err="1">
                <a:solidFill>
                  <a:prstClr val="black">
                    <a:tint val="75000"/>
                  </a:prstClr>
                </a:solidFill>
              </a:rPr>
              <a:t>Usupbeyli</a:t>
            </a:r>
            <a:endParaRPr lang="tr-TR" sz="3200" dirty="0">
              <a:solidFill>
                <a:prstClr val="black">
                  <a:tint val="75000"/>
                </a:prstClr>
              </a:solidFill>
            </a:endParaRPr>
          </a:p>
          <a:p>
            <a:endParaRPr lang="tr-TR" dirty="0"/>
          </a:p>
        </p:txBody>
      </p:sp>
    </p:spTree>
    <p:extLst>
      <p:ext uri="{BB962C8B-B14F-4D97-AF65-F5344CB8AC3E}">
        <p14:creationId xmlns:p14="http://schemas.microsoft.com/office/powerpoint/2010/main" val="828660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Klasik İktisat</a:t>
            </a:r>
            <a:endParaRPr lang="tr-TR" dirty="0"/>
          </a:p>
        </p:txBody>
      </p:sp>
      <p:sp>
        <p:nvSpPr>
          <p:cNvPr id="3" name="İçerik Yer Tutucusu 2"/>
          <p:cNvSpPr>
            <a:spLocks noGrp="1"/>
          </p:cNvSpPr>
          <p:nvPr>
            <p:ph idx="1"/>
          </p:nvPr>
        </p:nvSpPr>
        <p:spPr/>
        <p:txBody>
          <a:bodyPr/>
          <a:lstStyle/>
          <a:p>
            <a:r>
              <a:rPr lang="tr-TR" dirty="0"/>
              <a:t>Temsilciler: </a:t>
            </a:r>
            <a:endParaRPr lang="tr-TR" dirty="0" smtClean="0"/>
          </a:p>
          <a:p>
            <a:r>
              <a:rPr lang="tr-TR" dirty="0" smtClean="0"/>
              <a:t>Adam </a:t>
            </a:r>
            <a:r>
              <a:rPr lang="tr-TR" dirty="0"/>
              <a:t>Smith, </a:t>
            </a:r>
            <a:endParaRPr lang="tr-TR" dirty="0" smtClean="0"/>
          </a:p>
          <a:p>
            <a:r>
              <a:rPr lang="tr-TR" dirty="0" smtClean="0"/>
              <a:t>D</a:t>
            </a:r>
            <a:r>
              <a:rPr lang="tr-TR" dirty="0"/>
              <a:t>. </a:t>
            </a:r>
            <a:r>
              <a:rPr lang="tr-TR" dirty="0" err="1" smtClean="0"/>
              <a:t>Ricardo</a:t>
            </a:r>
            <a:endParaRPr lang="tr-TR" dirty="0" smtClean="0"/>
          </a:p>
          <a:p>
            <a:r>
              <a:rPr lang="tr-TR" dirty="0" err="1" smtClean="0"/>
              <a:t>J.B.Say</a:t>
            </a:r>
            <a:endParaRPr lang="tr-TR" dirty="0" smtClean="0"/>
          </a:p>
          <a:p>
            <a:r>
              <a:rPr lang="tr-TR" dirty="0" err="1" smtClean="0"/>
              <a:t>J.S.Mill</a:t>
            </a:r>
            <a:endParaRPr lang="tr-TR" dirty="0" smtClean="0"/>
          </a:p>
          <a:p>
            <a:r>
              <a:rPr lang="tr-TR" dirty="0" smtClean="0"/>
              <a:t>I</a:t>
            </a:r>
            <a:r>
              <a:rPr lang="tr-TR" dirty="0"/>
              <a:t>. </a:t>
            </a:r>
            <a:r>
              <a:rPr lang="tr-TR" dirty="0" err="1"/>
              <a:t>Fisher</a:t>
            </a:r>
            <a:r>
              <a:rPr lang="tr-TR" dirty="0"/>
              <a:t>.</a:t>
            </a:r>
          </a:p>
          <a:p>
            <a:endParaRPr lang="tr-TR" dirty="0"/>
          </a:p>
        </p:txBody>
      </p:sp>
    </p:spTree>
    <p:extLst>
      <p:ext uri="{BB962C8B-B14F-4D97-AF65-F5344CB8AC3E}">
        <p14:creationId xmlns:p14="http://schemas.microsoft.com/office/powerpoint/2010/main" val="1922983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Klasik İktisat</a:t>
            </a:r>
            <a:endParaRPr lang="tr-TR" dirty="0"/>
          </a:p>
        </p:txBody>
      </p:sp>
      <p:sp>
        <p:nvSpPr>
          <p:cNvPr id="3" name="İçerik Yer Tutucusu 2"/>
          <p:cNvSpPr>
            <a:spLocks noGrp="1"/>
          </p:cNvSpPr>
          <p:nvPr>
            <p:ph idx="1"/>
          </p:nvPr>
        </p:nvSpPr>
        <p:spPr/>
        <p:txBody>
          <a:bodyPr>
            <a:normAutofit fontScale="92500" lnSpcReduction="20000"/>
          </a:bodyPr>
          <a:lstStyle/>
          <a:p>
            <a:pPr lvl="0">
              <a:lnSpc>
                <a:spcPct val="150000"/>
              </a:lnSpc>
            </a:pPr>
            <a:r>
              <a:rPr lang="tr-TR" dirty="0"/>
              <a:t>Ekonominin arz yönüne önem verirler. Say konunu geçerlidir. (Her arz kendi talebini yaratır.)</a:t>
            </a:r>
          </a:p>
          <a:p>
            <a:pPr lvl="0">
              <a:lnSpc>
                <a:spcPct val="150000"/>
              </a:lnSpc>
            </a:pPr>
            <a:r>
              <a:rPr lang="tr-TR" dirty="0"/>
              <a:t>Piyasada tam rekabet kuralları geçerlidir. Tüm ekonomik bireyler tam bilgiye sahiptir.</a:t>
            </a:r>
          </a:p>
          <a:p>
            <a:pPr lvl="0">
              <a:lnSpc>
                <a:spcPct val="150000"/>
              </a:lnSpc>
            </a:pPr>
            <a:r>
              <a:rPr lang="tr-TR" dirty="0"/>
              <a:t>Emek-değer teorisini savunurlar. Yani bir malın değerini o mal için harcanan zaman ve emek belirler. </a:t>
            </a:r>
          </a:p>
          <a:p>
            <a:pPr lvl="0">
              <a:lnSpc>
                <a:spcPct val="150000"/>
              </a:lnSpc>
            </a:pPr>
            <a:r>
              <a:rPr lang="tr-TR" dirty="0"/>
              <a:t>Emek arz ve emek talebini belirleyen reel ücrettir. </a:t>
            </a:r>
          </a:p>
          <a:p>
            <a:endParaRPr lang="tr-TR" dirty="0"/>
          </a:p>
        </p:txBody>
      </p:sp>
    </p:spTree>
    <p:extLst>
      <p:ext uri="{BB962C8B-B14F-4D97-AF65-F5344CB8AC3E}">
        <p14:creationId xmlns:p14="http://schemas.microsoft.com/office/powerpoint/2010/main" val="116087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Klasik İktisat</a:t>
            </a:r>
            <a:endParaRPr lang="tr-TR" dirty="0"/>
          </a:p>
        </p:txBody>
      </p:sp>
      <p:sp>
        <p:nvSpPr>
          <p:cNvPr id="3" name="İçerik Yer Tutucusu 2"/>
          <p:cNvSpPr>
            <a:spLocks noGrp="1"/>
          </p:cNvSpPr>
          <p:nvPr>
            <p:ph idx="1"/>
          </p:nvPr>
        </p:nvSpPr>
        <p:spPr/>
        <p:txBody>
          <a:bodyPr>
            <a:normAutofit fontScale="92500" lnSpcReduction="20000"/>
          </a:bodyPr>
          <a:lstStyle/>
          <a:p>
            <a:pPr lvl="0">
              <a:lnSpc>
                <a:spcPct val="150000"/>
              </a:lnSpc>
            </a:pPr>
            <a:r>
              <a:rPr lang="tr-TR" dirty="0"/>
              <a:t>Ücret, fiyat ve faizler esnektir. Bu esneklik tüm piyasaları temizler. Ekonomide tam istihdamı sağlayan ücret, fiyat ve faizlerin esnekliğidir. Tam istihdam düzeyinde ortaya çıkan işsizlik "iradi işsizlik" olarak tanımlanır. Tam istihdam düzeyini belirleyen işgücü piyasasıdır. Üretim fonksiyonunu maksimize eden işgücü miktarı, üretim düzeyini belirler.</a:t>
            </a:r>
          </a:p>
          <a:p>
            <a:pPr lvl="0">
              <a:lnSpc>
                <a:spcPct val="150000"/>
              </a:lnSpc>
            </a:pPr>
            <a:r>
              <a:rPr lang="tr-TR" dirty="0"/>
              <a:t>Devletin piyasalara müdahalesi piyasanın ve görünmez elin işleyişini bozacaktır. Devlet müdahalesine karşıdırlar. İstihdam düzeyini esnek olan ücret ve fiyatlar belirler. Devlet denk bütçe uygulamalıdır.</a:t>
            </a:r>
          </a:p>
          <a:p>
            <a:pPr>
              <a:lnSpc>
                <a:spcPct val="150000"/>
              </a:lnSpc>
            </a:pPr>
            <a:endParaRPr lang="tr-TR" dirty="0"/>
          </a:p>
        </p:txBody>
      </p:sp>
    </p:spTree>
    <p:extLst>
      <p:ext uri="{BB962C8B-B14F-4D97-AF65-F5344CB8AC3E}">
        <p14:creationId xmlns:p14="http://schemas.microsoft.com/office/powerpoint/2010/main" val="123472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Klasik İktisat</a:t>
            </a:r>
            <a:endParaRPr lang="tr-TR" dirty="0"/>
          </a:p>
        </p:txBody>
      </p:sp>
      <p:sp>
        <p:nvSpPr>
          <p:cNvPr id="3" name="İçerik Yer Tutucusu 2"/>
          <p:cNvSpPr>
            <a:spLocks noGrp="1"/>
          </p:cNvSpPr>
          <p:nvPr>
            <p:ph idx="1"/>
          </p:nvPr>
        </p:nvSpPr>
        <p:spPr/>
        <p:txBody>
          <a:bodyPr>
            <a:normAutofit fontScale="85000" lnSpcReduction="10000"/>
          </a:bodyPr>
          <a:lstStyle/>
          <a:p>
            <a:pPr lvl="0">
              <a:lnSpc>
                <a:spcPct val="150000"/>
              </a:lnSpc>
            </a:pPr>
            <a:r>
              <a:rPr lang="tr-TR" dirty="0"/>
              <a:t>Toplam arz eğrisi yatay eksene dikeydir. (tam istihdam kavramını ilk ortaya atanlar klasiklerdir.) Toplam talepte gerçekleşen bir değişim istihdam ve çıktı üzerinde kalıcı bir etki bırakamaz. Bunun sebebi </a:t>
            </a:r>
            <a:r>
              <a:rPr lang="tr-TR" dirty="0" err="1"/>
              <a:t>Ricardo-Barro</a:t>
            </a:r>
            <a:r>
              <a:rPr lang="tr-TR" dirty="0"/>
              <a:t> etkisinin ve </a:t>
            </a:r>
            <a:r>
              <a:rPr lang="tr-TR" dirty="0" err="1"/>
              <a:t>Wicksell'in</a:t>
            </a:r>
            <a:r>
              <a:rPr lang="tr-TR" dirty="0"/>
              <a:t> ödünç verilebilir fonlar teorisinin neden olduğu dışlama etkileridir. Klasiklere göre kamu harcaması toplam talebin sadece kompozisyonunu değiştirir.</a:t>
            </a:r>
          </a:p>
          <a:p>
            <a:pPr lvl="0">
              <a:lnSpc>
                <a:spcPct val="150000"/>
              </a:lnSpc>
            </a:pPr>
            <a:r>
              <a:rPr lang="tr-TR" dirty="0"/>
              <a:t>LM eğrisi dikeydir. Çünkü para talebinin faize duyarlılığı sıfırdır. Para sadece işlem ve ihtiyat güdüsüyle talep edilir. Bu şartlar altında maliye politikası etkin değildir. Tam dışlama (tam engelleme, </a:t>
            </a:r>
            <a:r>
              <a:rPr lang="tr-TR" dirty="0" err="1"/>
              <a:t>crowding</a:t>
            </a:r>
            <a:r>
              <a:rPr lang="tr-TR" dirty="0"/>
              <a:t> </a:t>
            </a:r>
            <a:r>
              <a:rPr lang="tr-TR" dirty="0" err="1"/>
              <a:t>out</a:t>
            </a:r>
            <a:r>
              <a:rPr lang="tr-TR" dirty="0"/>
              <a:t>) gerçekleşecektir. </a:t>
            </a:r>
          </a:p>
          <a:p>
            <a:endParaRPr lang="tr-TR" dirty="0"/>
          </a:p>
        </p:txBody>
      </p:sp>
    </p:spTree>
    <p:extLst>
      <p:ext uri="{BB962C8B-B14F-4D97-AF65-F5344CB8AC3E}">
        <p14:creationId xmlns:p14="http://schemas.microsoft.com/office/powerpoint/2010/main" val="140091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Klasik İktisat</a:t>
            </a:r>
            <a:endParaRPr lang="tr-TR" dirty="0"/>
          </a:p>
        </p:txBody>
      </p:sp>
      <p:sp>
        <p:nvSpPr>
          <p:cNvPr id="3" name="İçerik Yer Tutucusu 2"/>
          <p:cNvSpPr>
            <a:spLocks noGrp="1"/>
          </p:cNvSpPr>
          <p:nvPr>
            <p:ph idx="1"/>
          </p:nvPr>
        </p:nvSpPr>
        <p:spPr/>
        <p:txBody>
          <a:bodyPr>
            <a:normAutofit fontScale="92500" lnSpcReduction="20000"/>
          </a:bodyPr>
          <a:lstStyle/>
          <a:p>
            <a:pPr lvl="0">
              <a:lnSpc>
                <a:spcPct val="150000"/>
              </a:lnSpc>
            </a:pPr>
            <a:r>
              <a:rPr lang="tr-TR" dirty="0"/>
              <a:t>Klasik para miktar teorisini savunurlar. Para yansızdır, nötrdür. Yani para arzında bir artış reel ekonomiyi ve üretimi etkilemez. Sadece fiyatlar genel seviyesinin artmasına neden olur. Diğer bir deyişle, miktar teorisi para arzı ile fiyatlar genel seviyesi arasındaki oransal ilişkiyi gösterir. Buna Klasik </a:t>
            </a:r>
            <a:r>
              <a:rPr lang="tr-TR" dirty="0" err="1"/>
              <a:t>Dikotomi</a:t>
            </a:r>
            <a:r>
              <a:rPr lang="tr-TR" dirty="0"/>
              <a:t> denir. Paranın dolaşım hızı </a:t>
            </a:r>
            <a:r>
              <a:rPr lang="tr-TR" dirty="0" smtClean="0"/>
              <a:t> </a:t>
            </a:r>
            <a:r>
              <a:rPr lang="tr-TR" dirty="0"/>
              <a:t>sabittir.</a:t>
            </a:r>
          </a:p>
          <a:p>
            <a:pPr lvl="0">
              <a:lnSpc>
                <a:spcPct val="150000"/>
              </a:lnSpc>
            </a:pPr>
            <a:r>
              <a:rPr lang="tr-TR" dirty="0"/>
              <a:t>Klasiklere göre faiz Keynes'in tersine para piyasasında değil mal piyasasında belirlenir. Faiz tasarrufla yatırımı eşitler. Ayrıca faizi "tüketimden vazgeçmenin ödülü" olarak tanımlarlar.</a:t>
            </a:r>
          </a:p>
          <a:p>
            <a:endParaRPr lang="tr-TR" dirty="0"/>
          </a:p>
        </p:txBody>
      </p:sp>
    </p:spTree>
    <p:extLst>
      <p:ext uri="{BB962C8B-B14F-4D97-AF65-F5344CB8AC3E}">
        <p14:creationId xmlns:p14="http://schemas.microsoft.com/office/powerpoint/2010/main" val="757071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Klasik İktisat</a:t>
            </a:r>
            <a:endParaRPr lang="tr-TR" dirty="0"/>
          </a:p>
        </p:txBody>
      </p:sp>
      <p:sp>
        <p:nvSpPr>
          <p:cNvPr id="3" name="İçerik Yer Tutucusu 2"/>
          <p:cNvSpPr>
            <a:spLocks noGrp="1"/>
          </p:cNvSpPr>
          <p:nvPr>
            <p:ph idx="1"/>
          </p:nvPr>
        </p:nvSpPr>
        <p:spPr/>
        <p:txBody>
          <a:bodyPr>
            <a:normAutofit fontScale="92500" lnSpcReduction="10000"/>
          </a:bodyPr>
          <a:lstStyle/>
          <a:p>
            <a:pPr lvl="0">
              <a:lnSpc>
                <a:spcPct val="150000"/>
              </a:lnSpc>
            </a:pPr>
            <a:r>
              <a:rPr lang="tr-TR" dirty="0" smtClean="0"/>
              <a:t>Klasiklere göre faiz Keynes'in tersine para piyasasında değil mal piyasasında belirlenir. Faiz tasarrufla yatırımı eşitler. Ayrıca faizi "tüketimden vazgeçmenin ödülü" olarak tanımlarlar.</a:t>
            </a:r>
            <a:endParaRPr lang="tr-TR" dirty="0" smtClean="0"/>
          </a:p>
          <a:p>
            <a:pPr lvl="0">
              <a:lnSpc>
                <a:spcPct val="150000"/>
              </a:lnSpc>
            </a:pPr>
            <a:r>
              <a:rPr lang="tr-TR" dirty="0" smtClean="0"/>
              <a:t>Yatırım </a:t>
            </a:r>
            <a:r>
              <a:rPr lang="tr-TR" dirty="0"/>
              <a:t>faizin fonksiyonudur. O yüzden IS eğrisi klasiklerde oldukça yatıktır. Buna karşın Keynes'te yatırım sadece faizin değil Sermayenin Marjinal Etkinliğinin ve beklentilerin de bir fonksiyonudur. O yüzden beklentilerin kötü olduğu ekonomik ortamda faizler düşse de yatırımlar artmayabilir. </a:t>
            </a:r>
          </a:p>
          <a:p>
            <a:pPr>
              <a:lnSpc>
                <a:spcPct val="150000"/>
              </a:lnSpc>
            </a:pPr>
            <a:endParaRPr lang="tr-TR" dirty="0"/>
          </a:p>
        </p:txBody>
      </p:sp>
    </p:spTree>
    <p:extLst>
      <p:ext uri="{BB962C8B-B14F-4D97-AF65-F5344CB8AC3E}">
        <p14:creationId xmlns:p14="http://schemas.microsoft.com/office/powerpoint/2010/main" val="4019423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Klasik İktisat</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smtClean="0"/>
              <a:t>Klasiklerde gömüleme yoktur. Tüm tasarruflar ekonomiye geri döner. Çünkü yatırım ile tasarruf kararını aynı kişiler verir.</a:t>
            </a:r>
            <a:endParaRPr lang="tr-TR" dirty="0" smtClean="0"/>
          </a:p>
          <a:p>
            <a:pPr lvl="0">
              <a:lnSpc>
                <a:spcPct val="150000"/>
              </a:lnSpc>
            </a:pPr>
            <a:r>
              <a:rPr lang="tr-TR" dirty="0" err="1" smtClean="0"/>
              <a:t>Klasikler’de</a:t>
            </a:r>
            <a:r>
              <a:rPr lang="tr-TR" dirty="0" smtClean="0"/>
              <a:t> </a:t>
            </a:r>
            <a:r>
              <a:rPr lang="tr-TR" dirty="0"/>
              <a:t>para talebinin gelir esnekliği 1'e eşittir.</a:t>
            </a:r>
          </a:p>
          <a:p>
            <a:pPr marL="0" indent="0">
              <a:buNone/>
            </a:pPr>
            <a:endParaRPr lang="tr-TR" dirty="0"/>
          </a:p>
        </p:txBody>
      </p:sp>
    </p:spTree>
    <p:extLst>
      <p:ext uri="{BB962C8B-B14F-4D97-AF65-F5344CB8AC3E}">
        <p14:creationId xmlns:p14="http://schemas.microsoft.com/office/powerpoint/2010/main" val="1429515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prstClr val="black"/>
                </a:solidFill>
              </a:rPr>
              <a:t>Klasik İktisat</a:t>
            </a:r>
            <a:endParaRPr lang="tr-TR" dirty="0"/>
          </a:p>
        </p:txBody>
      </p:sp>
      <p:sp>
        <p:nvSpPr>
          <p:cNvPr id="3" name="İçerik Yer Tutucusu 2"/>
          <p:cNvSpPr>
            <a:spLocks noGrp="1"/>
          </p:cNvSpPr>
          <p:nvPr>
            <p:ph idx="1"/>
          </p:nvPr>
        </p:nvSpPr>
        <p:spPr/>
        <p:txBody>
          <a:bodyPr/>
          <a:lstStyle/>
          <a:p>
            <a:pPr>
              <a:lnSpc>
                <a:spcPct val="150000"/>
              </a:lnSpc>
            </a:pPr>
            <a:r>
              <a:rPr lang="tr-TR" dirty="0" smtClean="0"/>
              <a:t>Dış ticarette altın standardı sistemi gereği ülkeye altın giriş çıkışı ile denge kendiliğinden sağlanacaktır. Ülke açık varsa altın miktarı azalacaktır. Bu para arzı düşüşü demektir ve miktar kuramı gereği para arzı düşerse fiyatlar da düşecektir. Bu durum ülkenin rekabet gücünü arttıracak ve ihracatını yükseltip, dengeyi tekrar sağlayacaktır.</a:t>
            </a:r>
          </a:p>
          <a:p>
            <a:pPr>
              <a:lnSpc>
                <a:spcPct val="150000"/>
              </a:lnSpc>
            </a:pPr>
            <a:endParaRPr lang="tr-TR" dirty="0"/>
          </a:p>
        </p:txBody>
      </p:sp>
    </p:spTree>
    <p:extLst>
      <p:ext uri="{BB962C8B-B14F-4D97-AF65-F5344CB8AC3E}">
        <p14:creationId xmlns:p14="http://schemas.microsoft.com/office/powerpoint/2010/main" val="22570216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508</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Alternatif Makro Modeller: Klasik İktisat</vt:lpstr>
      <vt:lpstr>Klasik İktisat</vt:lpstr>
      <vt:lpstr>Klasik İktisat</vt:lpstr>
      <vt:lpstr>Klasik İktisat</vt:lpstr>
      <vt:lpstr>Klasik İktisat</vt:lpstr>
      <vt:lpstr>Klasik İktisat</vt:lpstr>
      <vt:lpstr>Klasik İktisat</vt:lpstr>
      <vt:lpstr>Klasik İktisat</vt:lpstr>
      <vt:lpstr>Klasik İktisat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Alternatif Makro Modeller: Klasik İktisat</dc:title>
  <dc:creator>AKIN USUPBEYLI</dc:creator>
  <cp:lastModifiedBy>AKIN USUPBEYLI</cp:lastModifiedBy>
  <cp:revision>2</cp:revision>
  <dcterms:created xsi:type="dcterms:W3CDTF">2018-02-21T22:06:33Z</dcterms:created>
  <dcterms:modified xsi:type="dcterms:W3CDTF">2018-02-21T22:15:19Z</dcterms:modified>
</cp:coreProperties>
</file>