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59" r:id="rId6"/>
    <p:sldId id="260" r:id="rId7"/>
    <p:sldId id="261" r:id="rId8"/>
    <p:sldId id="264" r:id="rId9"/>
    <p:sldId id="265" r:id="rId10"/>
    <p:sldId id="26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Yaşlılara yönelik sosyal politika analizi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1059159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normAutofit/>
          </a:bodyPr>
          <a:lstStyle/>
          <a:p>
            <a:pPr algn="just"/>
            <a:r>
              <a:rPr lang="tr-TR" sz="2800" dirty="0"/>
              <a:t>Gelişmiş ülkelerde anayasa, yasalar, sosyal politika ve planlar uluslararası toplumun belirlediği standartlar paralelinde yaşlıları “özel ihtiyaç grubu” olarak belirlemekte, bu grup için amaç ve hedefleri bilimsel yöntemlere, araştırma ve deneyimlere dayandırmaktadır. Doğal olarak her ülke, hedeflere erişmek için olanakları ölçüsünde ve tercihleri </a:t>
            </a:r>
            <a:r>
              <a:rPr lang="tr-TR" sz="2800" dirty="0" smtClean="0"/>
              <a:t>doğrultusunda </a:t>
            </a:r>
            <a:r>
              <a:rPr lang="tr-TR" sz="2800" dirty="0"/>
              <a:t>çaba </a:t>
            </a:r>
            <a:r>
              <a:rPr lang="tr-TR" sz="2800" dirty="0" smtClean="0"/>
              <a:t>sarf etmekte</a:t>
            </a:r>
            <a:r>
              <a:rPr lang="tr-TR" sz="2800" dirty="0"/>
              <a:t>, yol </a:t>
            </a:r>
            <a:r>
              <a:rPr lang="tr-TR" sz="2800" dirty="0" smtClean="0"/>
              <a:t>kat etmektedir</a:t>
            </a:r>
            <a:r>
              <a:rPr lang="tr-TR" sz="28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2800" dirty="0"/>
              <a:t>Yaşlılar için sosyal hizmet alanlarındaki uygulamalara “</a:t>
            </a:r>
            <a:r>
              <a:rPr lang="tr-TR" sz="2800" dirty="0" err="1"/>
              <a:t>gerontolojik</a:t>
            </a:r>
            <a:r>
              <a:rPr lang="tr-TR" sz="2800" dirty="0"/>
              <a:t> sosyal hizmet” denmektedir. Son yıllarda Türkiye’de </a:t>
            </a:r>
            <a:r>
              <a:rPr lang="tr-TR" sz="2800" dirty="0" err="1"/>
              <a:t>gerontolojik</a:t>
            </a:r>
            <a:r>
              <a:rPr lang="tr-TR" sz="2800" dirty="0"/>
              <a:t> sosyal hizmete duyulan ihtiyacın farkına varılmış, yaşlı gruba destek olmak için aile sisteminin yeterli olmadığının anlaşılması ile sosyal hizmetlere mesleki ilke ve standartlar çerçevesinde duyulan ihtiyaç gündeme </a:t>
            </a:r>
            <a:r>
              <a:rPr lang="tr-TR" sz="2800" dirty="0" smtClean="0"/>
              <a:t>gelmiştir</a:t>
            </a:r>
            <a:r>
              <a:rPr lang="tr-TR" sz="2800" dirty="0"/>
              <a:t> </a:t>
            </a:r>
            <a:r>
              <a:rPr lang="tr-TR" sz="2800" dirty="0" smtClean="0"/>
              <a:t>(Tufan </a:t>
            </a:r>
            <a:r>
              <a:rPr lang="tr-TR" sz="2800" dirty="0"/>
              <a:t>2003).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Bu bölüm, sosyal hizmet alanlarında yürütülecek sosyal hizmet uygulamasının bireyle, grupla ve toplumla “sosyal hizmet yaklaşımı” içinde, sosyal çalışmacıların yaşlılarla; kurum bakımında ya da ailesi ile birlikte yaşayan; yaşlıların ailesi ile ilgili görev ve sorumlulukları ile mesleki bir çalışmanın başlatılması ve sürdürülmesi üzerinde </a:t>
            </a:r>
            <a:r>
              <a:rPr lang="tr-TR" sz="2800" dirty="0" smtClean="0"/>
              <a:t>odaklanmaktadır (Tufan, 2003).</a:t>
            </a:r>
            <a:endParaRPr lang="tr-TR" sz="2800" dirty="0"/>
          </a:p>
        </p:txBody>
      </p:sp>
    </p:spTree>
    <p:extLst>
      <p:ext uri="{BB962C8B-B14F-4D97-AF65-F5344CB8AC3E}">
        <p14:creationId xmlns:p14="http://schemas.microsoft.com/office/powerpoint/2010/main" val="570590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sz="3200" dirty="0"/>
              <a:t>ILO (2008)’ya göre, dünya nüfusunun yalnızca % 20’si yeterli sosyal güvenlik kapsamında yer almaktadır. Bu da sosyal güvenlik sigorta sisteminin bulunduğu azgelişmiş ülkelerde nüfusun % 10’nundan daha azının çalışan sigortası kapsamında olduğunu ve daha düşük bir ekonomik gelişme düzeyini göstermektedir.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2800" dirty="0"/>
              <a:t>Orta </a:t>
            </a:r>
            <a:r>
              <a:rPr lang="tr-TR" sz="2800" dirty="0" err="1"/>
              <a:t>sosyo</a:t>
            </a:r>
            <a:r>
              <a:rPr lang="tr-TR" sz="2800" dirty="0"/>
              <a:t>-ekonomik düzeydeki ülkelerde bu oran % 20-% 60 arasında iken; endüstrileşmiş ülkelerde % 100’e yakındır. Sosyal güvenlik, özellikle yaşlılık, işsizlik, hastalık, </a:t>
            </a:r>
            <a:r>
              <a:rPr lang="tr-TR" sz="2800" dirty="0" err="1"/>
              <a:t>malûllük</a:t>
            </a:r>
            <a:r>
              <a:rPr lang="tr-TR" sz="2800" dirty="0"/>
              <a:t>, iş kazaları, annelik ya da eve gelir getiren bireyin kaybı gibi durumlarda sağlık bakımına ve gelir güvencesine erişebilmeyi içerir. Devletlerin konuya ilişkin endişeleri işçi ve </a:t>
            </a:r>
            <a:r>
              <a:rPr lang="tr-TR" sz="2800" dirty="0" smtClean="0"/>
              <a:t>işverenlerin ILO’nun “2003’te Herkes </a:t>
            </a:r>
            <a:r>
              <a:rPr lang="tr-TR" sz="2800" dirty="0"/>
              <a:t>İ</a:t>
            </a:r>
            <a:r>
              <a:rPr lang="tr-TR" sz="2800" dirty="0" smtClean="0"/>
              <a:t>çin Sosyal Güvenlik Sigortasına </a:t>
            </a:r>
            <a:r>
              <a:rPr lang="tr-TR" sz="2800" dirty="0"/>
              <a:t>İ</a:t>
            </a:r>
            <a:r>
              <a:rPr lang="tr-TR" sz="2800" dirty="0" smtClean="0"/>
              <a:t>lişkin Küresel </a:t>
            </a:r>
            <a:r>
              <a:rPr lang="tr-TR" sz="2800" dirty="0" err="1" smtClean="0"/>
              <a:t>Kampanyalar”ını</a:t>
            </a:r>
            <a:r>
              <a:rPr lang="tr-TR" sz="2800" dirty="0" smtClean="0"/>
              <a:t> yayma ve desteklemesine neden olmuştur. </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7200" y="1219200"/>
            <a:ext cx="7931224" cy="3970318"/>
          </a:xfrm>
          <a:prstGeom prst="rect">
            <a:avLst/>
          </a:prstGeom>
        </p:spPr>
        <p:txBody>
          <a:bodyPr wrap="square">
            <a:spAutoFit/>
          </a:bodyPr>
          <a:lstStyle/>
          <a:p>
            <a:pPr algn="just"/>
            <a:r>
              <a:rPr lang="tr-TR" sz="2800" dirty="0"/>
              <a:t>Bu kampanyalar ILO tarafından 30’dan fazla ülkede duyurulmakta ve yayılmaktadır. Bu çabalar, ulusal düzeyde sosyal sigorta kapsamını genişletmek ve toplumsal temelli sosyal güvenlik örgütlerini güçlendirmek için projeleri içermektedir. ILO, gelişmekte olan ve gelişmiş ülkelerdeki bireyler için güvencenin yetersiz kalmasına neden olan faktörleri belirlemek üzere önemli araştırmalarda yürütmektedir (ILO 2008).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Hükümetler, yaşlı bireylere fayda sağlayan, belirli bir yaşta başlayan ve ulusal yasalara göre tanımlanan sosyal güvenlik taslaklarını düzenlemek için uygun önlemler almalıdır. Ayrıca emeklilik yaşı; bireylerin mesleğine, tehlikeli mesleklerde çalışma durumlarına ve çalışma yeteneklerine göre </a:t>
            </a:r>
            <a:r>
              <a:rPr lang="tr-TR" sz="2800" dirty="0" smtClean="0"/>
              <a:t>düzenlenmelidir</a:t>
            </a:r>
            <a:r>
              <a:rPr lang="tr-TR" sz="2800" dirty="0"/>
              <a:t> </a:t>
            </a:r>
            <a:r>
              <a:rPr lang="tr-TR" sz="2800" dirty="0" smtClean="0"/>
              <a:t>(UN 2008).</a:t>
            </a:r>
            <a:endParaRPr lang="tr-TR" sz="2800" dirty="0"/>
          </a:p>
        </p:txBody>
      </p:sp>
    </p:spTree>
    <p:extLst>
      <p:ext uri="{BB962C8B-B14F-4D97-AF65-F5344CB8AC3E}">
        <p14:creationId xmlns:p14="http://schemas.microsoft.com/office/powerpoint/2010/main" val="2499118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Bu düzenlemeler, ulusal yasalara göre emeklilik yaşında olan; ancak herhangi bir emeklilik maaşı ya da sosyal güvenliği, herhangi bir gelir kaynağı olmayan ve sosyal yardım almayan yaşlı bireylere kaynaklar dikkate alınarak, yani ekonomik gelişme kapasitesine göre yapılmalıdır (UN 2008).</a:t>
            </a:r>
          </a:p>
        </p:txBody>
      </p:sp>
    </p:spTree>
    <p:extLst>
      <p:ext uri="{BB962C8B-B14F-4D97-AF65-F5344CB8AC3E}">
        <p14:creationId xmlns:p14="http://schemas.microsoft.com/office/powerpoint/2010/main" val="1827098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TotalTime>
  <Words>495</Words>
  <Application>Microsoft Office PowerPoint</Application>
  <PresentationFormat>Ekran Gösterisi (4:3)</PresentationFormat>
  <Paragraphs>16</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2020-05-02T06:40:57Z</dcterms:modified>
</cp:coreProperties>
</file>