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7" r:id="rId2"/>
    <p:sldId id="274" r:id="rId3"/>
    <p:sldId id="273" r:id="rId4"/>
    <p:sldId id="276" r:id="rId5"/>
    <p:sldId id="275" r:id="rId6"/>
    <p:sldId id="268" r:id="rId7"/>
    <p:sldId id="272" r:id="rId8"/>
    <p:sldId id="27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9" d="100"/>
          <a:sy n="69" d="100"/>
        </p:scale>
        <p:origin x="52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7F3249-58DF-4C22-9BAC-F33D620C68D8}" type="datetimeFigureOut">
              <a:rPr lang="tr-TR" smtClean="0"/>
              <a:t>4.06.2020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1FE8F6-1781-430A-B8D4-C6F205D606E2}" type="slidenum">
              <a:rPr lang="tr-TR" smtClean="0"/>
              <a:t>‹#›</a:t>
            </a:fld>
            <a:endParaRPr lang="tr-TR"/>
          </a:p>
        </p:txBody>
      </p:sp>
    </p:spTree>
    <p:extLst>
      <p:ext uri="{BB962C8B-B14F-4D97-AF65-F5344CB8AC3E}">
        <p14:creationId xmlns:p14="http://schemas.microsoft.com/office/powerpoint/2010/main" val="2736945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1</a:t>
            </a:fld>
            <a:endParaRPr lang="en-US"/>
          </a:p>
        </p:txBody>
      </p:sp>
    </p:spTree>
    <p:extLst>
      <p:ext uri="{BB962C8B-B14F-4D97-AF65-F5344CB8AC3E}">
        <p14:creationId xmlns:p14="http://schemas.microsoft.com/office/powerpoint/2010/main" val="2188818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2</a:t>
            </a:fld>
            <a:endParaRPr lang="en-US"/>
          </a:p>
        </p:txBody>
      </p:sp>
    </p:spTree>
    <p:extLst>
      <p:ext uri="{BB962C8B-B14F-4D97-AF65-F5344CB8AC3E}">
        <p14:creationId xmlns:p14="http://schemas.microsoft.com/office/powerpoint/2010/main" val="3855211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3</a:t>
            </a:fld>
            <a:endParaRPr lang="en-US"/>
          </a:p>
        </p:txBody>
      </p:sp>
    </p:spTree>
    <p:extLst>
      <p:ext uri="{BB962C8B-B14F-4D97-AF65-F5344CB8AC3E}">
        <p14:creationId xmlns:p14="http://schemas.microsoft.com/office/powerpoint/2010/main" val="3986783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4</a:t>
            </a:fld>
            <a:endParaRPr lang="en-US"/>
          </a:p>
        </p:txBody>
      </p:sp>
    </p:spTree>
    <p:extLst>
      <p:ext uri="{BB962C8B-B14F-4D97-AF65-F5344CB8AC3E}">
        <p14:creationId xmlns:p14="http://schemas.microsoft.com/office/powerpoint/2010/main" val="1894269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5</a:t>
            </a:fld>
            <a:endParaRPr lang="en-US"/>
          </a:p>
        </p:txBody>
      </p:sp>
    </p:spTree>
    <p:extLst>
      <p:ext uri="{BB962C8B-B14F-4D97-AF65-F5344CB8AC3E}">
        <p14:creationId xmlns:p14="http://schemas.microsoft.com/office/powerpoint/2010/main" val="1541681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77C2366-BAFD-41DE-9FFB-7B1986D81C53}" type="datetimeFigureOut">
              <a:rPr lang="tr-TR" smtClean="0"/>
              <a:t>4.06.2020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367204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7C2366-BAFD-41DE-9FFB-7B1986D81C53}" type="datetimeFigureOut">
              <a:rPr lang="tr-TR" smtClean="0"/>
              <a:t>4.06.2020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3864649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7C2366-BAFD-41DE-9FFB-7B1986D81C53}" type="datetimeFigureOut">
              <a:rPr lang="tr-TR" smtClean="0"/>
              <a:t>4.06.2020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589173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7C2366-BAFD-41DE-9FFB-7B1986D81C53}" type="datetimeFigureOut">
              <a:rPr lang="tr-TR" smtClean="0"/>
              <a:t>4.06.2020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757043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77C2366-BAFD-41DE-9FFB-7B1986D81C53}" type="datetimeFigureOut">
              <a:rPr lang="tr-TR" smtClean="0"/>
              <a:t>4.06.2020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2313424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77C2366-BAFD-41DE-9FFB-7B1986D81C53}" type="datetimeFigureOut">
              <a:rPr lang="tr-TR" smtClean="0"/>
              <a:t>4.06.2020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3895405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77C2366-BAFD-41DE-9FFB-7B1986D81C53}" type="datetimeFigureOut">
              <a:rPr lang="tr-TR" smtClean="0"/>
              <a:t>4.06.2020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1928175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77C2366-BAFD-41DE-9FFB-7B1986D81C53}" type="datetimeFigureOut">
              <a:rPr lang="tr-TR" smtClean="0"/>
              <a:t>4.06.2020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1240682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77C2366-BAFD-41DE-9FFB-7B1986D81C53}" type="datetimeFigureOut">
              <a:rPr lang="tr-TR" smtClean="0"/>
              <a:t>4.06.2020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4270232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77C2366-BAFD-41DE-9FFB-7B1986D81C53}" type="datetimeFigureOut">
              <a:rPr lang="tr-TR" smtClean="0"/>
              <a:t>4.06.2020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196305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77C2366-BAFD-41DE-9FFB-7B1986D81C53}" type="datetimeFigureOut">
              <a:rPr lang="tr-TR" smtClean="0"/>
              <a:t>4.06.2020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2885756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7C2366-BAFD-41DE-9FFB-7B1986D81C53}" type="datetimeFigureOut">
              <a:rPr lang="tr-TR" smtClean="0"/>
              <a:t>4.06.2020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6663C1-DB0D-4CC3-833B-A60990948D37}" type="slidenum">
              <a:rPr lang="tr-TR" smtClean="0"/>
              <a:t>‹#›</a:t>
            </a:fld>
            <a:endParaRPr lang="tr-TR"/>
          </a:p>
        </p:txBody>
      </p:sp>
    </p:spTree>
    <p:extLst>
      <p:ext uri="{BB962C8B-B14F-4D97-AF65-F5344CB8AC3E}">
        <p14:creationId xmlns:p14="http://schemas.microsoft.com/office/powerpoint/2010/main" val="1209709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6195" y="468922"/>
            <a:ext cx="7863619" cy="1043355"/>
          </a:xfrm>
        </p:spPr>
        <p:txBody>
          <a:bodyPr>
            <a:normAutofit fontScale="90000"/>
          </a:bodyPr>
          <a:lstStyle/>
          <a:p>
            <a:r>
              <a:rPr lang="tr-TR" sz="5400" dirty="0"/>
              <a:t/>
            </a:r>
            <a:br>
              <a:rPr lang="tr-TR" sz="5400" dirty="0"/>
            </a:br>
            <a:r>
              <a:rPr lang="tr-TR" sz="4900" dirty="0" smtClean="0"/>
              <a:t>Dewey Onlu Sınıflama Sistemi</a:t>
            </a:r>
            <a:r>
              <a:rPr lang="tr-TR" sz="4900" dirty="0" smtClean="0"/>
              <a:t>:</a:t>
            </a:r>
            <a:endParaRPr lang="tr-TR" sz="4900" dirty="0"/>
          </a:p>
        </p:txBody>
      </p:sp>
      <p:sp>
        <p:nvSpPr>
          <p:cNvPr id="3" name="Text Placeholder 2"/>
          <p:cNvSpPr>
            <a:spLocks noGrp="1"/>
          </p:cNvSpPr>
          <p:nvPr>
            <p:ph type="body" idx="1"/>
          </p:nvPr>
        </p:nvSpPr>
        <p:spPr>
          <a:xfrm>
            <a:off x="1796195" y="1512278"/>
            <a:ext cx="8871804" cy="5345723"/>
          </a:xfrm>
        </p:spPr>
        <p:txBody>
          <a:bodyPr>
            <a:normAutofit/>
          </a:bodyPr>
          <a:lstStyle/>
          <a:p>
            <a:pPr>
              <a:lnSpc>
                <a:spcPct val="150000"/>
              </a:lnSpc>
            </a:pPr>
            <a:r>
              <a:rPr lang="tr-TR" dirty="0" err="1" smtClean="0">
                <a:solidFill>
                  <a:schemeClr val="tx1"/>
                </a:solidFill>
              </a:rPr>
              <a:t>Melwil</a:t>
            </a:r>
            <a:r>
              <a:rPr lang="tr-TR" dirty="0" smtClean="0">
                <a:solidFill>
                  <a:schemeClr val="tx1"/>
                </a:solidFill>
              </a:rPr>
              <a:t> </a:t>
            </a:r>
            <a:r>
              <a:rPr lang="tr-TR" dirty="0" err="1" smtClean="0">
                <a:solidFill>
                  <a:schemeClr val="tx1"/>
                </a:solidFill>
              </a:rPr>
              <a:t>Dewey</a:t>
            </a:r>
            <a:r>
              <a:rPr lang="tr-TR" dirty="0" smtClean="0">
                <a:solidFill>
                  <a:schemeClr val="tx1"/>
                </a:solidFill>
              </a:rPr>
              <a:t> ABD  </a:t>
            </a:r>
            <a:r>
              <a:rPr lang="tr-TR" dirty="0">
                <a:solidFill>
                  <a:schemeClr val="tx1"/>
                </a:solidFill>
              </a:rPr>
              <a:t>“</a:t>
            </a:r>
            <a:r>
              <a:rPr lang="tr-TR" dirty="0" err="1">
                <a:solidFill>
                  <a:schemeClr val="tx1"/>
                </a:solidFill>
              </a:rPr>
              <a:t>Amherst</a:t>
            </a:r>
            <a:r>
              <a:rPr lang="tr-TR" dirty="0">
                <a:solidFill>
                  <a:schemeClr val="tx1"/>
                </a:solidFill>
              </a:rPr>
              <a:t> </a:t>
            </a:r>
            <a:r>
              <a:rPr lang="tr-TR" dirty="0" err="1">
                <a:solidFill>
                  <a:schemeClr val="tx1"/>
                </a:solidFill>
              </a:rPr>
              <a:t>College</a:t>
            </a:r>
            <a:r>
              <a:rPr lang="tr-TR" dirty="0">
                <a:solidFill>
                  <a:schemeClr val="tx1"/>
                </a:solidFill>
              </a:rPr>
              <a:t>” kütüphanesinde çalışırken 1873 yılında kütüphanedeki kitapların sınıflandırılması için geliştirilmeye başladığı sınıflama </a:t>
            </a:r>
            <a:r>
              <a:rPr lang="tr-TR" dirty="0" smtClean="0">
                <a:solidFill>
                  <a:schemeClr val="tx1"/>
                </a:solidFill>
              </a:rPr>
              <a:t>sistemidir. İlk </a:t>
            </a:r>
            <a:r>
              <a:rPr lang="tr-TR" dirty="0">
                <a:solidFill>
                  <a:schemeClr val="tx1"/>
                </a:solidFill>
              </a:rPr>
              <a:t>kez o kütüphanedeki kitaplara uygulamıştır. </a:t>
            </a:r>
          </a:p>
          <a:p>
            <a:pPr>
              <a:lnSpc>
                <a:spcPct val="150000"/>
              </a:lnSpc>
            </a:pPr>
            <a:r>
              <a:rPr lang="tr-TR" dirty="0" smtClean="0">
                <a:solidFill>
                  <a:schemeClr val="tx1"/>
                </a:solidFill>
              </a:rPr>
              <a:t>Bilimlerdeki </a:t>
            </a:r>
            <a:r>
              <a:rPr lang="tr-TR" dirty="0">
                <a:solidFill>
                  <a:schemeClr val="tx1"/>
                </a:solidFill>
              </a:rPr>
              <a:t>gelişme ile birlikte gelişen sistem ve bugün Kongre kütüphanesi ve OCLC içinde uzman ekiplerden oluşan bir komite tarafından gözden geçirilerek güncellenmektedir. En son baskısı (DDC 23) 2011 yılında yayınlanmıştır. </a:t>
            </a:r>
            <a:endParaRPr lang="tr-TR" dirty="0" smtClean="0">
              <a:solidFill>
                <a:schemeClr val="tx1"/>
              </a:solidFill>
            </a:endParaRPr>
          </a:p>
          <a:p>
            <a:endParaRPr lang="tr-TR" dirty="0"/>
          </a:p>
          <a:p>
            <a:endParaRPr lang="tr-TR" dirty="0" smtClean="0"/>
          </a:p>
          <a:p>
            <a:endParaRPr lang="tr-TR" dirty="0"/>
          </a:p>
          <a:p>
            <a:endParaRPr lang="tr-TR" dirty="0" smtClean="0"/>
          </a:p>
          <a:p>
            <a:endParaRPr lang="tr-TR" dirty="0"/>
          </a:p>
          <a:p>
            <a:endParaRPr lang="tr-TR" dirty="0" smtClean="0"/>
          </a:p>
        </p:txBody>
      </p:sp>
    </p:spTree>
    <p:extLst>
      <p:ext uri="{BB962C8B-B14F-4D97-AF65-F5344CB8AC3E}">
        <p14:creationId xmlns:p14="http://schemas.microsoft.com/office/powerpoint/2010/main" val="26848977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6195" y="468922"/>
            <a:ext cx="7863619" cy="1043355"/>
          </a:xfrm>
        </p:spPr>
        <p:txBody>
          <a:bodyPr>
            <a:normAutofit fontScale="90000"/>
          </a:bodyPr>
          <a:lstStyle/>
          <a:p>
            <a:r>
              <a:rPr lang="tr-TR" sz="5400" dirty="0"/>
              <a:t/>
            </a:r>
            <a:br>
              <a:rPr lang="tr-TR" sz="5400" dirty="0"/>
            </a:br>
            <a:r>
              <a:rPr lang="tr-TR" sz="4900" dirty="0" smtClean="0"/>
              <a:t>Dewey Onlu Sınıflama Sistemi</a:t>
            </a:r>
            <a:r>
              <a:rPr lang="tr-TR" sz="4900" dirty="0" smtClean="0"/>
              <a:t>:</a:t>
            </a:r>
            <a:endParaRPr lang="tr-TR" sz="4900" dirty="0"/>
          </a:p>
        </p:txBody>
      </p:sp>
      <p:sp>
        <p:nvSpPr>
          <p:cNvPr id="3" name="Text Placeholder 2"/>
          <p:cNvSpPr>
            <a:spLocks noGrp="1"/>
          </p:cNvSpPr>
          <p:nvPr>
            <p:ph type="body" idx="1"/>
          </p:nvPr>
        </p:nvSpPr>
        <p:spPr>
          <a:xfrm>
            <a:off x="1796195" y="1512278"/>
            <a:ext cx="8871804" cy="5345723"/>
          </a:xfrm>
        </p:spPr>
        <p:txBody>
          <a:bodyPr>
            <a:normAutofit/>
          </a:bodyPr>
          <a:lstStyle/>
          <a:p>
            <a:pPr>
              <a:lnSpc>
                <a:spcPct val="150000"/>
              </a:lnSpc>
            </a:pPr>
            <a:r>
              <a:rPr lang="tr-TR" dirty="0" err="1">
                <a:solidFill>
                  <a:schemeClr val="tx1"/>
                </a:solidFill>
              </a:rPr>
              <a:t>Dewey</a:t>
            </a:r>
            <a:r>
              <a:rPr lang="tr-TR" dirty="0">
                <a:solidFill>
                  <a:schemeClr val="tx1"/>
                </a:solidFill>
              </a:rPr>
              <a:t> Onlu Sınıflandırması, dünyada en yaygın kullanılan sınıflandırma sistemidir. 135’den fazla ülkedeki kütüphaneler, </a:t>
            </a:r>
            <a:r>
              <a:rPr lang="tr-TR" dirty="0" err="1">
                <a:solidFill>
                  <a:schemeClr val="tx1"/>
                </a:solidFill>
              </a:rPr>
              <a:t>kolleksiyonlarını</a:t>
            </a:r>
            <a:r>
              <a:rPr lang="tr-TR" dirty="0">
                <a:solidFill>
                  <a:schemeClr val="tx1"/>
                </a:solidFill>
              </a:rPr>
              <a:t> düzenlemek ve erişim sağlamak için DOS’u kullanıyor; DOS numaraları, 60 ülkenin ulusal bibliyografyasında yer almaktadır. Her tür kütüphane, </a:t>
            </a:r>
            <a:r>
              <a:rPr lang="tr-TR" dirty="0" err="1">
                <a:solidFill>
                  <a:schemeClr val="tx1"/>
                </a:solidFill>
              </a:rPr>
              <a:t>Dewey</a:t>
            </a:r>
            <a:r>
              <a:rPr lang="tr-TR" dirty="0">
                <a:solidFill>
                  <a:schemeClr val="tx1"/>
                </a:solidFill>
              </a:rPr>
              <a:t> numaralarını günlük olarak uygular ve çeşitli araçlar (</a:t>
            </a:r>
            <a:r>
              <a:rPr lang="tr-TR" dirty="0" err="1">
                <a:solidFill>
                  <a:schemeClr val="tx1"/>
                </a:solidFill>
              </a:rPr>
              <a:t>WorldCat</a:t>
            </a:r>
            <a:r>
              <a:rPr lang="tr-TR" dirty="0">
                <a:solidFill>
                  <a:schemeClr val="tx1"/>
                </a:solidFill>
              </a:rPr>
              <a:t>, OCLC Online Toplu Katalog gibi) aracılığıyla bu numaraları paylaşır. </a:t>
            </a:r>
            <a:r>
              <a:rPr lang="tr-TR" dirty="0" err="1">
                <a:solidFill>
                  <a:schemeClr val="tx1"/>
                </a:solidFill>
              </a:rPr>
              <a:t>Dewey</a:t>
            </a:r>
            <a:r>
              <a:rPr lang="tr-TR" dirty="0">
                <a:solidFill>
                  <a:schemeClr val="tx1"/>
                </a:solidFill>
              </a:rPr>
              <a:t>, ayrıca, </a:t>
            </a:r>
            <a:r>
              <a:rPr lang="tr-TR" dirty="0" err="1">
                <a:solidFill>
                  <a:schemeClr val="tx1"/>
                </a:solidFill>
              </a:rPr>
              <a:t>Web’deki</a:t>
            </a:r>
            <a:r>
              <a:rPr lang="tr-TR" dirty="0">
                <a:solidFill>
                  <a:schemeClr val="tx1"/>
                </a:solidFill>
              </a:rPr>
              <a:t> kaynakları tarama mekanizması biçiminde başka amaçlar için de kullanılmaktadır.</a:t>
            </a:r>
          </a:p>
          <a:p>
            <a:endParaRPr lang="tr-TR" dirty="0"/>
          </a:p>
          <a:p>
            <a:endParaRPr lang="tr-TR" dirty="0" smtClean="0"/>
          </a:p>
          <a:p>
            <a:endParaRPr lang="tr-TR" dirty="0"/>
          </a:p>
          <a:p>
            <a:endParaRPr lang="tr-TR" dirty="0" smtClean="0"/>
          </a:p>
          <a:p>
            <a:endParaRPr lang="tr-TR" dirty="0"/>
          </a:p>
          <a:p>
            <a:endParaRPr lang="tr-TR" dirty="0" smtClean="0"/>
          </a:p>
        </p:txBody>
      </p:sp>
    </p:spTree>
    <p:extLst>
      <p:ext uri="{BB962C8B-B14F-4D97-AF65-F5344CB8AC3E}">
        <p14:creationId xmlns:p14="http://schemas.microsoft.com/office/powerpoint/2010/main" val="4065708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6195" y="468922"/>
            <a:ext cx="7863619" cy="667151"/>
          </a:xfrm>
        </p:spPr>
        <p:txBody>
          <a:bodyPr>
            <a:normAutofit fontScale="90000"/>
          </a:bodyPr>
          <a:lstStyle/>
          <a:p>
            <a:r>
              <a:rPr lang="tr-TR" sz="5400" dirty="0"/>
              <a:t/>
            </a:r>
            <a:br>
              <a:rPr lang="tr-TR" sz="5400" dirty="0"/>
            </a:br>
            <a:r>
              <a:rPr lang="tr-TR" sz="4900" dirty="0" smtClean="0"/>
              <a:t>Dewey Onlu Sınıflama Sistemi</a:t>
            </a:r>
            <a:r>
              <a:rPr lang="tr-TR" sz="4900" dirty="0" smtClean="0"/>
              <a:t>:</a:t>
            </a:r>
            <a:endParaRPr lang="tr-TR" sz="4900" dirty="0"/>
          </a:p>
        </p:txBody>
      </p:sp>
      <p:sp>
        <p:nvSpPr>
          <p:cNvPr id="3" name="Text Placeholder 2"/>
          <p:cNvSpPr>
            <a:spLocks noGrp="1"/>
          </p:cNvSpPr>
          <p:nvPr>
            <p:ph type="body" idx="1"/>
          </p:nvPr>
        </p:nvSpPr>
        <p:spPr>
          <a:xfrm>
            <a:off x="1796195" y="1512278"/>
            <a:ext cx="8871804" cy="5345723"/>
          </a:xfrm>
        </p:spPr>
        <p:txBody>
          <a:bodyPr>
            <a:normAutofit fontScale="92500" lnSpcReduction="10000"/>
          </a:bodyPr>
          <a:lstStyle/>
          <a:p>
            <a:pPr>
              <a:lnSpc>
                <a:spcPct val="150000"/>
              </a:lnSpc>
            </a:pPr>
            <a:r>
              <a:rPr lang="tr-TR" dirty="0" err="1">
                <a:solidFill>
                  <a:schemeClr val="tx1"/>
                </a:solidFill>
              </a:rPr>
              <a:t>Dewey’nin</a:t>
            </a:r>
            <a:r>
              <a:rPr lang="tr-TR" dirty="0">
                <a:solidFill>
                  <a:schemeClr val="tx1"/>
                </a:solidFill>
              </a:rPr>
              <a:t> güçlü yanlarından bir tanesi, sistemin, ulusal bibliyografya organı (olan) Kongre Kütüphanesi’nde geliştirilmesi ve bakımının yapılmasıdır. </a:t>
            </a:r>
            <a:r>
              <a:rPr lang="tr-TR" dirty="0" err="1">
                <a:solidFill>
                  <a:schemeClr val="tx1"/>
                </a:solidFill>
              </a:rPr>
              <a:t>Dewey</a:t>
            </a:r>
            <a:r>
              <a:rPr lang="tr-TR" dirty="0">
                <a:solidFill>
                  <a:schemeClr val="tx1"/>
                </a:solidFill>
              </a:rPr>
              <a:t> yazı işleri ofisi, sınıflandırma uzmanlarının Kütüphane’nin katalogladığı eserlere yıllık olarak 110,000 DOS numaraları verdikleri, Kongre Kütüphanesi’nin Onlu Sınıflandırma Bölümü’nde yer almaktadır. Yazı işleri ofisinin Onlu Sınıflandırma Bölümü bünyesinde yer alması, editörlerin, </a:t>
            </a:r>
            <a:r>
              <a:rPr lang="tr-TR" dirty="0" err="1">
                <a:solidFill>
                  <a:schemeClr val="tx1"/>
                </a:solidFill>
              </a:rPr>
              <a:t>Sınıflandırma’ya</a:t>
            </a:r>
            <a:r>
              <a:rPr lang="tr-TR" dirty="0">
                <a:solidFill>
                  <a:schemeClr val="tx1"/>
                </a:solidFill>
              </a:rPr>
              <a:t> dahil edilmesi gereken literatürdeki eğilimleri (trendleri) saptayabilmelerini kolaylaştırmaktadır. Editörler, önerilen cetvel  revizyonlarını ve genişletmelerini hazırlarlar ve önerileri, üzerinde görüşülmesi ve ne yapılacağının belirlenmesi için, Onlu Sınıflandırma Yazı İşleri Politika Komitesine gönderirler</a:t>
            </a:r>
            <a:r>
              <a:rPr lang="tr-TR" dirty="0" smtClean="0">
                <a:solidFill>
                  <a:schemeClr val="tx1"/>
                </a:solidFill>
              </a:rPr>
              <a:t>. </a:t>
            </a:r>
            <a:endParaRPr lang="tr-TR" dirty="0" smtClean="0">
              <a:solidFill>
                <a:schemeClr val="tx1"/>
              </a:solidFill>
            </a:endParaRPr>
          </a:p>
        </p:txBody>
      </p:sp>
    </p:spTree>
    <p:extLst>
      <p:ext uri="{BB962C8B-B14F-4D97-AF65-F5344CB8AC3E}">
        <p14:creationId xmlns:p14="http://schemas.microsoft.com/office/powerpoint/2010/main" val="37564446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6195" y="468922"/>
            <a:ext cx="7863619" cy="667151"/>
          </a:xfrm>
        </p:spPr>
        <p:txBody>
          <a:bodyPr>
            <a:normAutofit fontScale="90000"/>
          </a:bodyPr>
          <a:lstStyle/>
          <a:p>
            <a:r>
              <a:rPr lang="tr-TR" sz="5400" dirty="0"/>
              <a:t/>
            </a:r>
            <a:br>
              <a:rPr lang="tr-TR" sz="5400" dirty="0"/>
            </a:br>
            <a:r>
              <a:rPr lang="tr-TR" sz="4900" dirty="0" smtClean="0"/>
              <a:t>Dewey Onlu Sınıflama Sistemi</a:t>
            </a:r>
            <a:r>
              <a:rPr lang="tr-TR" sz="4900" dirty="0" smtClean="0"/>
              <a:t>:</a:t>
            </a:r>
            <a:endParaRPr lang="tr-TR" sz="4900" dirty="0"/>
          </a:p>
        </p:txBody>
      </p:sp>
      <p:sp>
        <p:nvSpPr>
          <p:cNvPr id="3" name="Text Placeholder 2"/>
          <p:cNvSpPr>
            <a:spLocks noGrp="1"/>
          </p:cNvSpPr>
          <p:nvPr>
            <p:ph type="body" idx="1"/>
          </p:nvPr>
        </p:nvSpPr>
        <p:spPr>
          <a:xfrm>
            <a:off x="1796195" y="1512278"/>
            <a:ext cx="8871804" cy="5345723"/>
          </a:xfrm>
        </p:spPr>
        <p:txBody>
          <a:bodyPr>
            <a:normAutofit/>
          </a:bodyPr>
          <a:lstStyle/>
          <a:p>
            <a:pPr>
              <a:lnSpc>
                <a:spcPct val="150000"/>
              </a:lnSpc>
            </a:pPr>
            <a:r>
              <a:rPr lang="tr-TR" dirty="0" smtClean="0">
                <a:solidFill>
                  <a:schemeClr val="tx1"/>
                </a:solidFill>
              </a:rPr>
              <a:t>Komite </a:t>
            </a:r>
            <a:r>
              <a:rPr lang="tr-TR" dirty="0">
                <a:solidFill>
                  <a:schemeClr val="tx1"/>
                </a:solidFill>
              </a:rPr>
              <a:t>10 üyeden oluşan uluslararası bir kuruldur; asıl işlevi, değişiklikler, yenilikler ve </a:t>
            </a:r>
            <a:r>
              <a:rPr lang="tr-TR" dirty="0" err="1">
                <a:solidFill>
                  <a:schemeClr val="tx1"/>
                </a:solidFill>
              </a:rPr>
              <a:t>Sınıflandırma’nın</a:t>
            </a:r>
            <a:r>
              <a:rPr lang="tr-TR" dirty="0">
                <a:solidFill>
                  <a:schemeClr val="tx1"/>
                </a:solidFill>
              </a:rPr>
              <a:t> genel olarak geliştirilmesi konularında editörlere ve OCLC </a:t>
            </a:r>
            <a:r>
              <a:rPr lang="tr-TR" dirty="0" err="1">
                <a:solidFill>
                  <a:schemeClr val="tx1"/>
                </a:solidFill>
              </a:rPr>
              <a:t>Forest</a:t>
            </a:r>
            <a:r>
              <a:rPr lang="tr-TR" dirty="0">
                <a:solidFill>
                  <a:schemeClr val="tx1"/>
                </a:solidFill>
              </a:rPr>
              <a:t> </a:t>
            </a:r>
            <a:r>
              <a:rPr lang="tr-TR" dirty="0" err="1">
                <a:solidFill>
                  <a:schemeClr val="tx1"/>
                </a:solidFill>
              </a:rPr>
              <a:t>Press’e</a:t>
            </a:r>
            <a:r>
              <a:rPr lang="tr-TR" dirty="0">
                <a:solidFill>
                  <a:schemeClr val="tx1"/>
                </a:solidFill>
              </a:rPr>
              <a:t> tavsiyelerde bulunmaktır (danışmanlık yapmak). Komite, DOS kullanıcılarının menfaatlerini temsil eder; üyeleri, milli (halk), özel ve akademik kütüphaneler ile kütüphane okullarından seçilir.</a:t>
            </a:r>
          </a:p>
          <a:p>
            <a:endParaRPr lang="tr-TR" dirty="0" smtClean="0"/>
          </a:p>
        </p:txBody>
      </p:sp>
    </p:spTree>
    <p:extLst>
      <p:ext uri="{BB962C8B-B14F-4D97-AF65-F5344CB8AC3E}">
        <p14:creationId xmlns:p14="http://schemas.microsoft.com/office/powerpoint/2010/main" val="14976706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6195" y="468922"/>
            <a:ext cx="7863619" cy="667151"/>
          </a:xfrm>
        </p:spPr>
        <p:txBody>
          <a:bodyPr>
            <a:normAutofit fontScale="90000"/>
          </a:bodyPr>
          <a:lstStyle/>
          <a:p>
            <a:r>
              <a:rPr lang="tr-TR" sz="5400" dirty="0"/>
              <a:t/>
            </a:r>
            <a:br>
              <a:rPr lang="tr-TR" sz="5400" dirty="0"/>
            </a:br>
            <a:r>
              <a:rPr lang="tr-TR" sz="4900" dirty="0" smtClean="0"/>
              <a:t>Dewey Onlu Sınıflama Sistemi</a:t>
            </a:r>
            <a:r>
              <a:rPr lang="tr-TR" sz="4900" dirty="0" smtClean="0"/>
              <a:t>:</a:t>
            </a:r>
            <a:endParaRPr lang="tr-TR" sz="4900" dirty="0"/>
          </a:p>
        </p:txBody>
      </p:sp>
      <p:sp>
        <p:nvSpPr>
          <p:cNvPr id="3" name="Text Placeholder 2"/>
          <p:cNvSpPr>
            <a:spLocks noGrp="1"/>
          </p:cNvSpPr>
          <p:nvPr>
            <p:ph type="body" idx="1"/>
          </p:nvPr>
        </p:nvSpPr>
        <p:spPr>
          <a:xfrm>
            <a:off x="1796195" y="1512278"/>
            <a:ext cx="8871804" cy="5345723"/>
          </a:xfrm>
        </p:spPr>
        <p:txBody>
          <a:bodyPr>
            <a:normAutofit fontScale="85000" lnSpcReduction="10000"/>
          </a:bodyPr>
          <a:lstStyle/>
          <a:p>
            <a:pPr>
              <a:lnSpc>
                <a:spcPct val="150000"/>
              </a:lnSpc>
            </a:pPr>
            <a:r>
              <a:rPr lang="tr-TR" dirty="0" err="1" smtClean="0">
                <a:solidFill>
                  <a:schemeClr val="tx1"/>
                </a:solidFill>
              </a:rPr>
              <a:t>Dewey</a:t>
            </a:r>
            <a:r>
              <a:rPr lang="tr-TR" dirty="0" smtClean="0">
                <a:solidFill>
                  <a:schemeClr val="tx1"/>
                </a:solidFill>
              </a:rPr>
              <a:t> </a:t>
            </a:r>
            <a:r>
              <a:rPr lang="tr-TR" dirty="0">
                <a:solidFill>
                  <a:schemeClr val="tx1"/>
                </a:solidFill>
              </a:rPr>
              <a:t>Onlu Sınıflama Sisteminin 1927 yılında yayınlanan 15. baskısı genel kütüphaneler için tasarlanmış "standart baskı" kavramı ile hayata geçirilmiştir. Bu baskı 1962 yılında Türkçeye çevrilmiştir. Son olarak da 1989 yılında yayınlanan orijinalinin 20. basımı bazı konular Türkiye ve Türkçe kullanımına uygun olarak uyarlanarak 1993 yılında Milli Kütüphane tarafından Türkçe olarak yayınlanmıştır.  </a:t>
            </a:r>
          </a:p>
          <a:p>
            <a:pPr>
              <a:lnSpc>
                <a:spcPct val="150000"/>
              </a:lnSpc>
            </a:pPr>
            <a:r>
              <a:rPr lang="tr-TR" dirty="0">
                <a:solidFill>
                  <a:schemeClr val="tx1"/>
                </a:solidFill>
              </a:rPr>
              <a:t>Başta Milli Kütüphane ve Halk kütüphaneleri olmak üzere pek çok kütüphanede kullanılan </a:t>
            </a:r>
            <a:r>
              <a:rPr lang="tr-TR" dirty="0" err="1">
                <a:solidFill>
                  <a:schemeClr val="tx1"/>
                </a:solidFill>
              </a:rPr>
              <a:t>Dewey</a:t>
            </a:r>
            <a:r>
              <a:rPr lang="tr-TR" dirty="0">
                <a:solidFill>
                  <a:schemeClr val="tx1"/>
                </a:solidFill>
              </a:rPr>
              <a:t> Onlu Sınıflama Sistemi’nin ilk elektronik kopyası 1993 yılında oluşturulmuştur. Çevrimiçi </a:t>
            </a:r>
            <a:r>
              <a:rPr lang="tr-TR" dirty="0" err="1">
                <a:solidFill>
                  <a:schemeClr val="tx1"/>
                </a:solidFill>
              </a:rPr>
              <a:t>WebDewey</a:t>
            </a:r>
            <a:r>
              <a:rPr lang="tr-TR" dirty="0">
                <a:solidFill>
                  <a:schemeClr val="tx1"/>
                </a:solidFill>
              </a:rPr>
              <a:t> ve Kısaltılmış </a:t>
            </a:r>
            <a:r>
              <a:rPr lang="tr-TR" dirty="0" err="1">
                <a:solidFill>
                  <a:schemeClr val="tx1"/>
                </a:solidFill>
              </a:rPr>
              <a:t>WebDewey</a:t>
            </a:r>
            <a:r>
              <a:rPr lang="tr-TR" dirty="0">
                <a:solidFill>
                  <a:schemeClr val="tx1"/>
                </a:solidFill>
              </a:rPr>
              <a:t> üç ayda bir güncellenmektedir. Böylelikle konu başlıklarına erişimi sağlayan “</a:t>
            </a:r>
            <a:r>
              <a:rPr lang="tr-TR" dirty="0" err="1">
                <a:solidFill>
                  <a:schemeClr val="tx1"/>
                </a:solidFill>
              </a:rPr>
              <a:t>relative</a:t>
            </a:r>
            <a:r>
              <a:rPr lang="tr-TR" dirty="0">
                <a:solidFill>
                  <a:schemeClr val="tx1"/>
                </a:solidFill>
              </a:rPr>
              <a:t> </a:t>
            </a:r>
            <a:r>
              <a:rPr lang="tr-TR" dirty="0" err="1">
                <a:solidFill>
                  <a:schemeClr val="tx1"/>
                </a:solidFill>
              </a:rPr>
              <a:t>İndex</a:t>
            </a:r>
            <a:r>
              <a:rPr lang="tr-TR" dirty="0">
                <a:solidFill>
                  <a:schemeClr val="tx1"/>
                </a:solidFill>
              </a:rPr>
              <a:t>” aracılığı ile de daha kolay erişim ve kullanım sağlanan bir yapıya kavuşmuştur.</a:t>
            </a:r>
          </a:p>
          <a:p>
            <a:endParaRPr lang="tr-TR" dirty="0" smtClean="0"/>
          </a:p>
        </p:txBody>
      </p:sp>
    </p:spTree>
    <p:extLst>
      <p:ext uri="{BB962C8B-B14F-4D97-AF65-F5344CB8AC3E}">
        <p14:creationId xmlns:p14="http://schemas.microsoft.com/office/powerpoint/2010/main" val="27192471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762000"/>
            <a:ext cx="8358554" cy="775545"/>
          </a:xfrm>
        </p:spPr>
        <p:txBody>
          <a:bodyPr>
            <a:noAutofit/>
          </a:bodyPr>
          <a:lstStyle/>
          <a:p>
            <a:r>
              <a:rPr lang="tr-TR" sz="4000" dirty="0" err="1"/>
              <a:t>Dewey</a:t>
            </a:r>
            <a:r>
              <a:rPr lang="tr-TR" sz="4000" dirty="0"/>
              <a:t> Onlu Sınıflama Sistemi:</a:t>
            </a:r>
            <a:endParaRPr lang="tr-TR" sz="4000" dirty="0">
              <a:latin typeface="+mn-lt"/>
            </a:endParaRPr>
          </a:p>
        </p:txBody>
      </p:sp>
      <p:sp>
        <p:nvSpPr>
          <p:cNvPr id="3" name="Text Placeholder 2"/>
          <p:cNvSpPr>
            <a:spLocks noGrp="1"/>
          </p:cNvSpPr>
          <p:nvPr>
            <p:ph type="body" idx="1"/>
          </p:nvPr>
        </p:nvSpPr>
        <p:spPr>
          <a:xfrm>
            <a:off x="1524000" y="1537546"/>
            <a:ext cx="9144000" cy="5320455"/>
          </a:xfrm>
        </p:spPr>
        <p:txBody>
          <a:bodyPr>
            <a:normAutofit/>
          </a:bodyPr>
          <a:lstStyle/>
          <a:p>
            <a:endParaRPr lang="tr-TR" sz="2800" dirty="0" smtClean="0"/>
          </a:p>
          <a:p>
            <a:r>
              <a:rPr lang="tr-TR" b="1" dirty="0" err="1">
                <a:solidFill>
                  <a:schemeClr val="tx1"/>
                </a:solidFill>
              </a:rPr>
              <a:t>Dewey</a:t>
            </a:r>
            <a:r>
              <a:rPr lang="tr-TR" b="1" dirty="0">
                <a:solidFill>
                  <a:schemeClr val="tx1"/>
                </a:solidFill>
              </a:rPr>
              <a:t> Onlu Sınıflama Sistemi </a:t>
            </a:r>
            <a:r>
              <a:rPr lang="tr-TR" dirty="0">
                <a:solidFill>
                  <a:schemeClr val="tx1"/>
                </a:solidFill>
              </a:rPr>
              <a:t>değişik basımları Türkçeye uyarlanarak </a:t>
            </a:r>
            <a:r>
              <a:rPr lang="tr-TR" dirty="0" err="1">
                <a:solidFill>
                  <a:schemeClr val="tx1"/>
                </a:solidFill>
              </a:rPr>
              <a:t>çevirilip</a:t>
            </a:r>
            <a:r>
              <a:rPr lang="tr-TR" dirty="0">
                <a:solidFill>
                  <a:schemeClr val="tx1"/>
                </a:solidFill>
              </a:rPr>
              <a:t> yayımlandığı için, ülkemiz kütüphanelerinde de yaygın olarak tanınan ve kullanılan bir </a:t>
            </a:r>
            <a:r>
              <a:rPr lang="tr-TR" dirty="0" smtClean="0">
                <a:solidFill>
                  <a:schemeClr val="tx1"/>
                </a:solidFill>
              </a:rPr>
              <a:t>sistemdir</a:t>
            </a:r>
            <a:r>
              <a:rPr lang="tr-TR" dirty="0">
                <a:solidFill>
                  <a:schemeClr val="tx1"/>
                </a:solidFill>
              </a:rPr>
              <a:t>.</a:t>
            </a:r>
          </a:p>
          <a:p>
            <a:r>
              <a:rPr lang="tr-TR" dirty="0">
                <a:solidFill>
                  <a:schemeClr val="tx1"/>
                </a:solidFill>
              </a:rPr>
              <a:t>İlk basımı 1876 yılında </a:t>
            </a:r>
            <a:r>
              <a:rPr lang="tr-TR" dirty="0" err="1">
                <a:solidFill>
                  <a:schemeClr val="tx1"/>
                </a:solidFill>
              </a:rPr>
              <a:t>A.B.D.’de</a:t>
            </a:r>
            <a:r>
              <a:rPr lang="tr-TR" dirty="0">
                <a:solidFill>
                  <a:schemeClr val="tx1"/>
                </a:solidFill>
              </a:rPr>
              <a:t> yayımlanan bu eserin, Türkiye’de 1962 yılında 15. Basımının Türkçesi yayımlanmıştır. 20. Basımı da Millî Kütüphane’nin Sistematik Kataloğu için </a:t>
            </a:r>
            <a:r>
              <a:rPr lang="tr-TR" dirty="0" err="1">
                <a:solidFill>
                  <a:schemeClr val="tx1"/>
                </a:solidFill>
              </a:rPr>
              <a:t>Türkçe’ye</a:t>
            </a:r>
            <a:r>
              <a:rPr lang="tr-TR" dirty="0">
                <a:solidFill>
                  <a:schemeClr val="tx1"/>
                </a:solidFill>
              </a:rPr>
              <a:t> çevirtilip 1993 yılında yayımlanmıştır. Bu Türkçe yayınların en önemli özelliği Türk Dili, Türk Edebiyatı, Hukuk, İslam Dini, Yönetim ve Türk Tarihi gibi konuların orijinalinden ayrı olarak ülkemiz kullanımına göre uyarlanması ve konu eklenmesidir.  </a:t>
            </a:r>
            <a:endParaRPr lang="tr-TR" dirty="0" smtClean="0">
              <a:solidFill>
                <a:schemeClr val="tx1"/>
              </a:solidFill>
            </a:endParaRPr>
          </a:p>
        </p:txBody>
      </p:sp>
    </p:spTree>
    <p:extLst>
      <p:ext uri="{BB962C8B-B14F-4D97-AF65-F5344CB8AC3E}">
        <p14:creationId xmlns:p14="http://schemas.microsoft.com/office/powerpoint/2010/main" val="19219391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762000"/>
            <a:ext cx="8358554" cy="775545"/>
          </a:xfrm>
        </p:spPr>
        <p:txBody>
          <a:bodyPr>
            <a:noAutofit/>
          </a:bodyPr>
          <a:lstStyle/>
          <a:p>
            <a:r>
              <a:rPr lang="tr-TR" sz="4000" dirty="0" err="1"/>
              <a:t>Dewey</a:t>
            </a:r>
            <a:r>
              <a:rPr lang="tr-TR" sz="4000" dirty="0"/>
              <a:t> Onlu Sınıflama Sistemi:</a:t>
            </a:r>
            <a:endParaRPr lang="tr-TR" sz="4000" dirty="0">
              <a:latin typeface="+mn-lt"/>
            </a:endParaRPr>
          </a:p>
        </p:txBody>
      </p:sp>
      <p:sp>
        <p:nvSpPr>
          <p:cNvPr id="3" name="Text Placeholder 2"/>
          <p:cNvSpPr>
            <a:spLocks noGrp="1"/>
          </p:cNvSpPr>
          <p:nvPr>
            <p:ph type="body" idx="1"/>
          </p:nvPr>
        </p:nvSpPr>
        <p:spPr>
          <a:xfrm>
            <a:off x="1524000" y="1537546"/>
            <a:ext cx="9144000" cy="5320455"/>
          </a:xfrm>
        </p:spPr>
        <p:txBody>
          <a:bodyPr>
            <a:normAutofit/>
          </a:bodyPr>
          <a:lstStyle/>
          <a:p>
            <a:endParaRPr lang="tr-TR" sz="2800" dirty="0" smtClean="0"/>
          </a:p>
          <a:p>
            <a:pPr>
              <a:lnSpc>
                <a:spcPct val="150000"/>
              </a:lnSpc>
            </a:pPr>
            <a:r>
              <a:rPr lang="tr-TR" dirty="0" err="1" smtClean="0">
                <a:solidFill>
                  <a:schemeClr val="tx1"/>
                </a:solidFill>
              </a:rPr>
              <a:t>Türkçe’ye</a:t>
            </a:r>
            <a:r>
              <a:rPr lang="tr-TR" dirty="0" smtClean="0">
                <a:solidFill>
                  <a:schemeClr val="tx1"/>
                </a:solidFill>
              </a:rPr>
              <a:t> </a:t>
            </a:r>
            <a:r>
              <a:rPr lang="tr-TR" b="1" i="1" dirty="0">
                <a:solidFill>
                  <a:schemeClr val="tx1"/>
                </a:solidFill>
              </a:rPr>
              <a:t>DOS 20 </a:t>
            </a:r>
            <a:r>
              <a:rPr lang="tr-TR" dirty="0">
                <a:solidFill>
                  <a:schemeClr val="tx1"/>
                </a:solidFill>
              </a:rPr>
              <a:t>adı ile çevrilip yayımlanmış olan bu eser dört ciltten ve binlerce sayfadan oluşan çok kapsamlı, hacimli, küçük kütüphaneler için karmaşık yapıda bir eserdir. Buna karşılık Türkiye kütüphanelerinin büyük bir bölümü, özellikle de, çocuk, okul ve özel kütüphanelerin dermeleri birkaç bin ciltten oluşan, dünya ölçülerine göre “küçük” olan kuruluşlardır. Durum bu olunca, </a:t>
            </a:r>
            <a:endParaRPr lang="tr-TR" dirty="0" smtClean="0">
              <a:solidFill>
                <a:schemeClr val="tx1"/>
              </a:solidFill>
            </a:endParaRPr>
          </a:p>
        </p:txBody>
      </p:sp>
    </p:spTree>
    <p:extLst>
      <p:ext uri="{BB962C8B-B14F-4D97-AF65-F5344CB8AC3E}">
        <p14:creationId xmlns:p14="http://schemas.microsoft.com/office/powerpoint/2010/main" val="12466157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762000"/>
            <a:ext cx="8358554" cy="775545"/>
          </a:xfrm>
        </p:spPr>
        <p:txBody>
          <a:bodyPr>
            <a:noAutofit/>
          </a:bodyPr>
          <a:lstStyle/>
          <a:p>
            <a:r>
              <a:rPr lang="tr-TR" sz="4000" dirty="0" err="1"/>
              <a:t>Dewey</a:t>
            </a:r>
            <a:r>
              <a:rPr lang="tr-TR" sz="4000" dirty="0"/>
              <a:t> Onlu Sınıflama Sistemi:</a:t>
            </a:r>
            <a:endParaRPr lang="tr-TR" sz="4000" dirty="0">
              <a:latin typeface="+mn-lt"/>
            </a:endParaRPr>
          </a:p>
        </p:txBody>
      </p:sp>
      <p:sp>
        <p:nvSpPr>
          <p:cNvPr id="3" name="Text Placeholder 2"/>
          <p:cNvSpPr>
            <a:spLocks noGrp="1"/>
          </p:cNvSpPr>
          <p:nvPr>
            <p:ph type="body" idx="1"/>
          </p:nvPr>
        </p:nvSpPr>
        <p:spPr>
          <a:xfrm>
            <a:off x="1524000" y="1537546"/>
            <a:ext cx="9144000" cy="5320455"/>
          </a:xfrm>
        </p:spPr>
        <p:txBody>
          <a:bodyPr>
            <a:normAutofit lnSpcReduction="10000"/>
          </a:bodyPr>
          <a:lstStyle/>
          <a:p>
            <a:endParaRPr lang="tr-TR" sz="2800" dirty="0" smtClean="0"/>
          </a:p>
          <a:p>
            <a:pPr>
              <a:lnSpc>
                <a:spcPct val="150000"/>
              </a:lnSpc>
            </a:pPr>
            <a:r>
              <a:rPr lang="tr-TR" dirty="0" smtClean="0"/>
              <a:t> </a:t>
            </a:r>
            <a:r>
              <a:rPr lang="tr-TR" b="1" i="1" dirty="0">
                <a:solidFill>
                  <a:schemeClr val="tx1"/>
                </a:solidFill>
              </a:rPr>
              <a:t>DOS</a:t>
            </a:r>
            <a:r>
              <a:rPr lang="tr-TR" i="1" dirty="0">
                <a:solidFill>
                  <a:schemeClr val="tx1"/>
                </a:solidFill>
              </a:rPr>
              <a:t> </a:t>
            </a:r>
            <a:r>
              <a:rPr lang="tr-TR" b="1" i="1" dirty="0">
                <a:solidFill>
                  <a:schemeClr val="tx1"/>
                </a:solidFill>
              </a:rPr>
              <a:t>20</a:t>
            </a:r>
            <a:r>
              <a:rPr lang="tr-TR" dirty="0">
                <a:solidFill>
                  <a:schemeClr val="tx1"/>
                </a:solidFill>
              </a:rPr>
              <a:t>’nin bu</a:t>
            </a:r>
            <a:r>
              <a:rPr lang="tr-TR" i="1" dirty="0">
                <a:solidFill>
                  <a:schemeClr val="tx1"/>
                </a:solidFill>
              </a:rPr>
              <a:t> </a:t>
            </a:r>
            <a:r>
              <a:rPr lang="tr-TR" dirty="0">
                <a:solidFill>
                  <a:schemeClr val="tx1"/>
                </a:solidFill>
              </a:rPr>
              <a:t>kütüphanelerde</a:t>
            </a:r>
            <a:r>
              <a:rPr lang="tr-TR" i="1" dirty="0">
                <a:solidFill>
                  <a:schemeClr val="tx1"/>
                </a:solidFill>
              </a:rPr>
              <a:t> </a:t>
            </a:r>
            <a:r>
              <a:rPr lang="tr-TR" dirty="0">
                <a:solidFill>
                  <a:schemeClr val="tx1"/>
                </a:solidFill>
              </a:rPr>
              <a:t>kullanılma</a:t>
            </a:r>
            <a:r>
              <a:rPr lang="tr-TR" i="1" dirty="0">
                <a:solidFill>
                  <a:schemeClr val="tx1"/>
                </a:solidFill>
              </a:rPr>
              <a:t> </a:t>
            </a:r>
            <a:r>
              <a:rPr lang="tr-TR" dirty="0">
                <a:solidFill>
                  <a:schemeClr val="tx1"/>
                </a:solidFill>
              </a:rPr>
              <a:t>şansı</a:t>
            </a:r>
            <a:r>
              <a:rPr lang="tr-TR" i="1" dirty="0">
                <a:solidFill>
                  <a:schemeClr val="tx1"/>
                </a:solidFill>
              </a:rPr>
              <a:t> </a:t>
            </a:r>
            <a:r>
              <a:rPr lang="tr-TR" dirty="0">
                <a:solidFill>
                  <a:schemeClr val="tx1"/>
                </a:solidFill>
              </a:rPr>
              <a:t>yok derecededir (Adı geçen eserin, özgün metinleri yanında</a:t>
            </a:r>
            <a:r>
              <a:rPr lang="tr-TR" i="1" dirty="0">
                <a:solidFill>
                  <a:schemeClr val="tx1"/>
                </a:solidFill>
              </a:rPr>
              <a:t> </a:t>
            </a:r>
            <a:r>
              <a:rPr lang="tr-TR" dirty="0">
                <a:solidFill>
                  <a:schemeClr val="tx1"/>
                </a:solidFill>
              </a:rPr>
              <a:t>birer de kısaltılmış basımı yayınlanmakta olmasına rağmen, Türkiye kütüphanelerinin ihtiyacını karşılayacak düzeyde olan o kısaltılmış metinlerin dilimize kazandırılması için, şimdiye kadar hiçbir çaba gösterilmemiştir). Buna Karşılık Halk kütüphaneleri Merkezi kataloglama sistemi içinde sınıflama işlemleri yapıldığı için DOS’20 </a:t>
            </a:r>
            <a:r>
              <a:rPr lang="tr-TR" dirty="0" err="1">
                <a:solidFill>
                  <a:schemeClr val="tx1"/>
                </a:solidFill>
              </a:rPr>
              <a:t>nin</a:t>
            </a:r>
            <a:r>
              <a:rPr lang="tr-TR" dirty="0">
                <a:solidFill>
                  <a:schemeClr val="tx1"/>
                </a:solidFill>
              </a:rPr>
              <a:t> tam basımı kullanılmakla birlikte bu kılavuz onlar içinde yol gösterici ve sistem içindeki konulara erişim açısından da yardımcı bir kaynak niteliği taşıyacaktır.</a:t>
            </a:r>
          </a:p>
          <a:p>
            <a:endParaRPr lang="tr-TR" dirty="0" smtClean="0"/>
          </a:p>
        </p:txBody>
      </p:sp>
    </p:spTree>
    <p:extLst>
      <p:ext uri="{BB962C8B-B14F-4D97-AF65-F5344CB8AC3E}">
        <p14:creationId xmlns:p14="http://schemas.microsoft.com/office/powerpoint/2010/main" val="23449182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689</Words>
  <Application>Microsoft Office PowerPoint</Application>
  <PresentationFormat>Geniş ekran</PresentationFormat>
  <Paragraphs>35</Paragraphs>
  <Slides>8</Slides>
  <Notes>5</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 Dewey Onlu Sınıflama Sistemi:</vt:lpstr>
      <vt:lpstr> Dewey Onlu Sınıflama Sistemi:</vt:lpstr>
      <vt:lpstr> Dewey Onlu Sınıflama Sistemi:</vt:lpstr>
      <vt:lpstr> Dewey Onlu Sınıflama Sistemi:</vt:lpstr>
      <vt:lpstr> Dewey Onlu Sınıflama Sistemi:</vt:lpstr>
      <vt:lpstr>Dewey Onlu Sınıflama Sistemi:</vt:lpstr>
      <vt:lpstr>Dewey Onlu Sınıflama Sistemi:</vt:lpstr>
      <vt:lpstr>Dewey Onlu Sınıflama Sistemi: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Sınıflama: giriş</dc:title>
  <dc:creator>Dogan Atılgan</dc:creator>
  <cp:lastModifiedBy>Doğan ATILGAN</cp:lastModifiedBy>
  <cp:revision>5</cp:revision>
  <dcterms:created xsi:type="dcterms:W3CDTF">2020-02-17T07:52:53Z</dcterms:created>
  <dcterms:modified xsi:type="dcterms:W3CDTF">2020-06-04T10:43:58Z</dcterms:modified>
</cp:coreProperties>
</file>