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2" Type="http://schemas.openxmlformats.org/officeDocument/2006/relationships/tableStyles" Target="tableStyles.xml"/><Relationship Id="rId21" Type="http://schemas.openxmlformats.org/officeDocument/2006/relationships/viewProps" Target="viewProps.xml"/><Relationship Id="rId20" Type="http://schemas.openxmlformats.org/officeDocument/2006/relationships/presProps" Target="presProps.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6.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624205" y="1196975"/>
            <a:ext cx="10942955" cy="2604135"/>
          </a:xfrm>
        </p:spPr>
        <p:txBody>
          <a:bodyPr/>
          <a:p>
            <a:r>
              <a:rPr lang="en-US" sz="4400" b="1">
                <a:solidFill>
                  <a:schemeClr val="tx1"/>
                </a:solidFill>
                <a:sym typeface="+mn-ea"/>
              </a:rPr>
              <a:t>Konaklama İşletmelerinde Finansal Yönetim</a:t>
            </a:r>
            <a:br>
              <a:rPr lang="en-US"/>
            </a:b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2860" y="1270"/>
            <a:ext cx="12173585" cy="6795770"/>
          </a:xfrm>
        </p:spPr>
        <p:txBody>
          <a:bodyPr/>
          <a:p>
            <a:pPr marL="0" indent="0">
              <a:buNone/>
            </a:pP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Atılgan (Atak) finansman politikasında uzun vadeli yabancı kaynakların payı diğer politikalardakilerden daha düşük olduğu için maliyetler de azalmakta olup; kârlılık miktarı da en yüksek seviyeye ulaşmaktadır.</a:t>
            </a:r>
            <a:endParaRPr lang="en-US" sz="2400" b="1">
              <a:solidFill>
                <a:srgbClr val="FF0000"/>
              </a:solidFill>
              <a:latin typeface="Times New Roman" panose="02020603050405020304" charset="0"/>
            </a:endParaRPr>
          </a:p>
          <a:p>
            <a:pPr marL="0" indent="0">
              <a:buNone/>
            </a:pPr>
            <a:endParaRPr lang="en-US" sz="2400">
              <a:solidFill>
                <a:schemeClr val="tx1"/>
              </a:solidFill>
              <a:latin typeface="Times New Roman" panose="02020603050405020304" charset="0"/>
            </a:endParaRPr>
          </a:p>
          <a:p>
            <a:pPr marL="0" indent="0">
              <a:buNone/>
            </a:pPr>
            <a:r>
              <a:rPr lang="en-US" sz="2400">
                <a:solidFill>
                  <a:schemeClr val="tx1"/>
                </a:solidFill>
                <a:latin typeface="Times New Roman" panose="02020603050405020304" charset="0"/>
              </a:rPr>
              <a:t>Bu politikada, kısa vadeli yabancı kaynakların miktarı da artmakta, bunlardan vadelerin dolan kredilerin yeniden temin edilmesi yoluna gidilebilmektedir. Bu noktada, vadeleri biten borçların yenilerinin finansmanı yoluna gidilecektir. </a:t>
            </a:r>
            <a:endParaRPr lang="en-US" sz="2400">
              <a:solidFill>
                <a:schemeClr val="tx1"/>
              </a:solidFill>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810" y="190500"/>
            <a:ext cx="12200255" cy="582930"/>
          </a:xfrm>
        </p:spPr>
        <p:txBody>
          <a:bodyPr/>
          <a:p>
            <a:pPr algn="ctr"/>
            <a:r>
              <a:rPr lang="en-US" sz="2800" b="1">
                <a:solidFill>
                  <a:srgbClr val="FF0000"/>
                </a:solidFill>
                <a:latin typeface="Times New Roman" panose="02020603050405020304" charset="0"/>
              </a:rPr>
              <a:t>Çalışma Sermayesi Yatırım Yöntemleri</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3810" y="868045"/>
            <a:ext cx="12199620" cy="5929630"/>
          </a:xfrm>
        </p:spPr>
        <p:txBody>
          <a:bodyPr/>
          <a:p>
            <a:pPr marL="0" indent="0">
              <a:buNone/>
            </a:pPr>
            <a:r>
              <a:rPr lang="en-US" sz="2400">
                <a:latin typeface="Times New Roman" panose="02020603050405020304" charset="0"/>
              </a:rPr>
              <a:t>Konaklama işletmesinde, çalışma sermayesine ilişkin yatırım yöntemleri de finansman politikalar gibi işletmenin riskini ve kârlılığını etkilemektedir.</a:t>
            </a:r>
            <a:endParaRPr lang="en-US" sz="2400">
              <a:latin typeface="Times New Roman" panose="02020603050405020304" charset="0"/>
            </a:endParaRPr>
          </a:p>
          <a:p>
            <a:pPr marL="0" indent="0">
              <a:buNone/>
            </a:pPr>
            <a:r>
              <a:rPr lang="en-US" sz="2400">
                <a:latin typeface="Times New Roman" panose="02020603050405020304" charset="0"/>
              </a:rPr>
              <a:t> Dönen varlıklara yatırım, hem işletme hem de işletmeye kredi verenler açısından önemlidir. Çalışma sermayesine ilişin yatırım ile ilgili olarak öncelikle finans yöneticisinin risk almaya yönelik eğilimi önem taşımaktadır.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latin typeface="Times New Roman" panose="02020603050405020304" charset="0"/>
              </a:rPr>
              <a:t>Bu kapsamda riskin derecesine göre çalışma sermayesinin oluşturulmasına yönelik yatırım kararları farklılık göstermektedir. Bunlar:</a:t>
            </a:r>
            <a:endParaRPr lang="en-US" sz="2400" b="1">
              <a:latin typeface="Times New Roman" panose="02020603050405020304" charset="0"/>
            </a:endParaRPr>
          </a:p>
          <a:p>
            <a:pPr marL="0" indent="0">
              <a:buNone/>
            </a:pPr>
            <a:r>
              <a:rPr lang="en-US" sz="2400" b="1">
                <a:solidFill>
                  <a:srgbClr val="FF0000"/>
                </a:solidFill>
                <a:latin typeface="Times New Roman" panose="02020603050405020304" charset="0"/>
              </a:rPr>
              <a:t>1. Finans yönetimi tarafından işletmenin dönen varlıklarına daha az yatırım yapılmak suretiyle likiditenin düşürülmesi ve riskin artırılması sonucunda varlıkların oluşturulmasına yönelik yatırım yöntemi</a:t>
            </a:r>
            <a:r>
              <a:rPr lang="en-US" sz="2400" b="1">
                <a:latin typeface="Times New Roman" panose="02020603050405020304" charset="0"/>
              </a:rPr>
              <a:t> “Düşük Çalışma Sermayesi Yöntemi”</a:t>
            </a:r>
            <a:r>
              <a:rPr lang="en-US" sz="2400" b="1">
                <a:solidFill>
                  <a:srgbClr val="FF0000"/>
                </a:solidFill>
                <a:latin typeface="Times New Roman" panose="02020603050405020304" charset="0"/>
              </a:rPr>
              <a:t> olarak tanımlanmaktadır. Bu yatırım yönteminde işletmenin nakit, nakit benzeri varlıklar, bankalar, alacaklar ve stoklar gibi varlıkların “miktar” düşük seviyelerdedir. </a:t>
            </a:r>
            <a:endParaRPr lang="en-US" sz="2400" b="1">
              <a:solidFill>
                <a:srgbClr val="FF0000"/>
              </a:solidFill>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23495" y="-12065"/>
            <a:ext cx="12131675" cy="7075170"/>
          </a:xfrm>
        </p:spPr>
        <p:txBody>
          <a:bodyPr/>
          <a:p>
            <a:pPr marL="0" indent="0">
              <a:buNone/>
            </a:pPr>
            <a:r>
              <a:rPr lang="tr-TR" altLang="en-US" sz="2400" b="1">
                <a:solidFill>
                  <a:srgbClr val="FF0000"/>
                </a:solidFill>
                <a:latin typeface="Times New Roman" panose="02020603050405020304" charset="0"/>
              </a:rPr>
              <a:t>  </a:t>
            </a:r>
            <a:endParaRPr lang="tr-TR" altLang="en-US" sz="2400" b="1">
              <a:solidFill>
                <a:srgbClr val="FF0000"/>
              </a:solidFill>
              <a:latin typeface="Times New Roman" panose="02020603050405020304" charset="0"/>
            </a:endParaRPr>
          </a:p>
          <a:p>
            <a:pPr marL="0" indent="0">
              <a:buNone/>
            </a:pPr>
            <a:r>
              <a:rPr lang="tr-TR" altLang="en-US" sz="2400" b="1">
                <a:solidFill>
                  <a:srgbClr val="FF0000"/>
                </a:solidFill>
                <a:latin typeface="Times New Roman" panose="02020603050405020304" charset="0"/>
              </a:rPr>
              <a:t>   </a:t>
            </a:r>
            <a:r>
              <a:rPr lang="en-US" sz="2400" b="1">
                <a:solidFill>
                  <a:srgbClr val="FF0000"/>
                </a:solidFill>
                <a:latin typeface="Times New Roman" panose="02020603050405020304" charset="0"/>
              </a:rPr>
              <a:t>2. Düşük çalışma sermayesi yönetiminin aksine çalışma sermayesini oluşturan dönen varlıklara daha fazla yatırım yapılmak suretiyle likiditenin yükseltmesi ve riskin düşürülmesine yönelik varlıkların oluşturulmasına yönelik yatırım yöntemi ise “</a:t>
            </a:r>
            <a:r>
              <a:rPr lang="en-US" sz="2400" b="1">
                <a:solidFill>
                  <a:schemeClr val="tx1"/>
                </a:solidFill>
                <a:latin typeface="Times New Roman" panose="02020603050405020304" charset="0"/>
              </a:rPr>
              <a:t>Yüksek çalışma sermayesi yöntemi</a:t>
            </a:r>
            <a:r>
              <a:rPr lang="en-US" sz="2400" b="1">
                <a:solidFill>
                  <a:srgbClr val="FF0000"/>
                </a:solidFill>
                <a:latin typeface="Times New Roman" panose="02020603050405020304" charset="0"/>
              </a:rPr>
              <a:t>”dir. Buna göre söz konusu yöntemin geçerli olduğu işletmelerde daha fazla miktarda dönen varlıklar bulundurulmaktadır.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Düşük ve yüksek çalışma sermayesi yöntemleri dışında kalan “</a:t>
            </a:r>
            <a:r>
              <a:rPr lang="en-US" sz="2400" b="1">
                <a:solidFill>
                  <a:schemeClr val="tx1"/>
                </a:solidFill>
                <a:latin typeface="Times New Roman" panose="02020603050405020304" charset="0"/>
              </a:rPr>
              <a:t>Normal Çalışma Sermayesi Yöntemi</a:t>
            </a:r>
            <a:r>
              <a:rPr lang="en-US" sz="2400">
                <a:solidFill>
                  <a:schemeClr val="tx1"/>
                </a:solidFill>
                <a:latin typeface="Times New Roman" panose="02020603050405020304" charset="0"/>
              </a:rPr>
              <a:t>” ise üçüncü bir alternatif olarak belirlenmektedir. Bu yöntem ise diğer iki yöntemin arasında yer almaktadır. Her üç yatırım yönteminin grafiksel gösterimi aşağıda yer almaktadır. </a:t>
            </a:r>
            <a:endParaRPr lang="en-US" sz="2400">
              <a:solidFill>
                <a:schemeClr val="tx1"/>
              </a:solidFill>
              <a:latin typeface="Times New Roman" panose="02020603050405020304" charset="0"/>
            </a:endParaRPr>
          </a:p>
          <a:p>
            <a:pPr marL="0" indent="0">
              <a:buNone/>
            </a:pPr>
            <a:endParaRPr lang="en-US" sz="2400">
              <a:solidFill>
                <a:schemeClr val="tx1"/>
              </a:solidFill>
              <a:latin typeface="Times New Roman" panose="0202060305040502030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3495" y="43815"/>
            <a:ext cx="12131675" cy="6725285"/>
          </a:xfrm>
        </p:spPr>
        <p:txBody>
          <a:bodyPr/>
          <a:p>
            <a:pPr marL="0" indent="0">
              <a:buNone/>
            </a:pP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buNone/>
            </a:pPr>
            <a:endParaRPr lang="en-US" sz="2400">
              <a:latin typeface="Times New Roman" panose="02020603050405020304" charset="0"/>
              <a:sym typeface="+mn-ea"/>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582295" y="43815"/>
            <a:ext cx="10678160" cy="4438015"/>
          </a:xfrm>
          <a:prstGeom prst="rect">
            <a:avLst/>
          </a:prstGeom>
        </p:spPr>
      </p:pic>
      <p:sp>
        <p:nvSpPr>
          <p:cNvPr id="5" name="Text Box 4"/>
          <p:cNvSpPr txBox="1"/>
          <p:nvPr/>
        </p:nvSpPr>
        <p:spPr>
          <a:xfrm>
            <a:off x="258445" y="4646295"/>
            <a:ext cx="11896725" cy="2122805"/>
          </a:xfrm>
          <a:prstGeom prst="rect">
            <a:avLst/>
          </a:prstGeom>
          <a:noFill/>
        </p:spPr>
        <p:txBody>
          <a:bodyPr wrap="square" rtlCol="0" anchor="t">
            <a:spAutoFit/>
          </a:bodyPr>
          <a:p>
            <a:pPr marL="0" indent="0">
              <a:buNone/>
            </a:pPr>
            <a:r>
              <a:rPr lang="en-US" sz="2400">
                <a:latin typeface="Times New Roman" panose="02020603050405020304" charset="0"/>
                <a:sym typeface="+mn-ea"/>
              </a:rPr>
              <a:t>Turizm sektöründe; ekonomik göstergelerin olumlu, piyasa şartlarının uygun ve turizm gelirlerinin artış eğiliminde olduğu dönemlerde konaklama işletmelerinin kısa vadeli yabancı kaynakları elde etmeleri daha kolay ve düşük maliyetli olduğu için çalışma sermayesinin “düşük çalışma sermayesi yöntemi” ile oluşturulması olumlu sonuçlar sağlanmaktadır.</a:t>
            </a:r>
            <a:endParaRPr lang="en-US" sz="2400">
              <a:latin typeface="Times New Roman" panose="02020603050405020304" charset="0"/>
              <a:sym typeface="+mn-ea"/>
            </a:endParaRPr>
          </a:p>
          <a:p>
            <a:pPr marL="0" indent="0">
              <a:buNone/>
            </a:pPr>
            <a:endParaRPr lang="en-US">
              <a:latin typeface="Times New Roman" panose="02020603050405020304" charset="0"/>
            </a:endParaRPr>
          </a:p>
          <a:p>
            <a:pPr marL="0" indent="0">
              <a:buNone/>
            </a:pPr>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65405" y="190500"/>
            <a:ext cx="12145645" cy="582930"/>
          </a:xfrm>
        </p:spPr>
        <p:txBody>
          <a:bodyPr/>
          <a:p>
            <a:pPr algn="ctr"/>
            <a:r>
              <a:rPr lang="en-US" sz="2800" b="1">
                <a:solidFill>
                  <a:srgbClr val="FF0000"/>
                </a:solidFill>
                <a:latin typeface="Times New Roman" panose="02020603050405020304" charset="0"/>
              </a:rPr>
              <a:t>Konaklama İşletmelerinde Çalışma Sermayesinin Tespit Edilmesi</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66040" y="895350"/>
            <a:ext cx="12145645" cy="5888355"/>
          </a:xfrm>
        </p:spPr>
        <p:txBody>
          <a:bodyPr/>
          <a:p>
            <a:pPr marL="0" indent="0">
              <a:buNone/>
            </a:pP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Konaklama işletmesinin kapasitesine, uyguladığı finansman tekniklerine, faaliyette bulunduğu sürelere, bulunduğu bölgenin ve içinde bulunulan dönemin özelliklerine bağlı olarak ortaya çıkabilecek birçok faktör, söz konusu işletmenin finansal yöntemini ve dolayısıyla çalışma sermayesini etkilemektedir.</a:t>
            </a:r>
            <a:endParaRPr lang="en-US" sz="2400" b="1">
              <a:solidFill>
                <a:srgbClr val="FF0000"/>
              </a:solidFill>
              <a:latin typeface="Times New Roman" panose="02020603050405020304" charset="0"/>
            </a:endParaRPr>
          </a:p>
          <a:p>
            <a:pPr marL="0" indent="0">
              <a:buNone/>
            </a:pPr>
            <a:r>
              <a:rPr lang="en-US" sz="2400">
                <a:latin typeface="Times New Roman" panose="02020603050405020304" charset="0"/>
              </a:rPr>
              <a:t>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a:latin typeface="Times New Roman" panose="02020603050405020304" charset="0"/>
              </a:rPr>
              <a:t>İşletme sermayesi yönetiminde etkinliğin sağlanması işletme sermayesini oluşturan unsurların her birinde etkinliğin sağlanması ile mümkündür. Bu nedenle konaklama işletmelerinin işletme sermayesi yönetiminde etkinliğini arttırabilmeleri için öncelikle işletme sermayesini oluşturan unsurları bir bütün olarak değerlendirilmesi gerekmektedir. </a:t>
            </a:r>
            <a:endParaRPr lang="en-US" sz="2400">
              <a:latin typeface="Times New Roman" panose="0202060305040502030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7465" y="43815"/>
            <a:ext cx="12159615" cy="6781165"/>
          </a:xfrm>
        </p:spPr>
        <p:txBody>
          <a:bodyPr/>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Konaklama işletmeleri faaliyette bulundukları süre itibariyle işletme sermayesi ihtiyaçlarında farklılıklar yaşamaktadırlar. Özellikle sezonluk çalışan işletmelerde yıl boyunca büyük dalgalanmalar görülmektedir. Dalgalanmaların takibinin sağlanmasıyla işletme sermayesi ihtiyacı da dengelenebilir</a:t>
            </a:r>
            <a:r>
              <a:rPr lang="tr-TR" altLang="en-US" sz="2400">
                <a:latin typeface="Times New Roman" panose="02020603050405020304" charset="0"/>
              </a:rPr>
              <a:t>.</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r>
              <a:rPr lang="tr-TR" altLang="en-US" sz="2400">
                <a:latin typeface="Times New Roman" panose="02020603050405020304" charset="0"/>
              </a:rPr>
              <a:t>Konaklama işletmelerinin çalışma sermayelerinin belirlenmesinde en önemli konulardan biri, bu işletmelerin turizm dönemleri itibariyle turizm gelir ve giderlerinde oluşan değişikliklerdir. Bu durum işletmenin net çalışma sermayenin seviyesinin belirlenmesinden, finansmana kadar birçok konuda belirleyici unsurdur. Özellikle çalışma sermayesinin değişim gösteren kısımlarının finansmanda vadelerin türü, o işletmenin maliyetlerini ve dolayısıyla kârlılığını etkilemektedir. Dolayısıyla mevsimsel özellik taşıyan konaklama işletmelerinin çalışma sermayelerinde yaşanan değişimler, finans yöneticileri tarafından yakından izlenmelidir. </a:t>
            </a:r>
            <a:endParaRPr lang="tr-TR" altLang="en-US" sz="2400">
              <a:latin typeface="Times New Roman" panose="0202060305040502030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12700"/>
            <a:ext cx="12117705" cy="6795770"/>
          </a:xfrm>
        </p:spPr>
        <p:txBody>
          <a:bodyPr/>
          <a:p>
            <a:pPr marL="0" indent="0">
              <a:buNone/>
            </a:pPr>
            <a:endParaRPr lang="en-US" sz="2400">
              <a:latin typeface="Times New Roman" panose="02020603050405020304" charset="0"/>
            </a:endParaRPr>
          </a:p>
          <a:p>
            <a:pPr marL="0" indent="0">
              <a:buNone/>
            </a:pPr>
            <a:r>
              <a:rPr lang="tr-TR" altLang="en-US" sz="2400">
                <a:latin typeface="Times New Roman" panose="02020603050405020304" charset="0"/>
              </a:rPr>
              <a:t>   Konaklama işletmeleri yapıları gereği belli oranda yiyecek–içecek malzemesini stoklarında bulundurmak zorundadır. Genellikle kısa vadeli yabancı kaynaklardan yararlandıkları için de net işletme sermayesi ve likidite durumları bu durum karşısında büyük ölçüde etkilenmektedir. Konaklama işletmelerinin büyük bir çoğunluğunda finans departmanı olmadığı için işletme sermayesi yönetimi muhasebe departmanın sorumluluğunda yer almaktadır. Bu da işletme sermayesi yönetiminde istenen verimin sağlanmasını engellemektedir.</a:t>
            </a:r>
            <a:endParaRPr lang="tr-TR" altLang="en-US" sz="2400">
              <a:latin typeface="Times New Roman" panose="02020603050405020304" charset="0"/>
            </a:endParaRPr>
          </a:p>
          <a:p>
            <a:pPr marL="0" indent="0">
              <a:buNone/>
            </a:pPr>
            <a:endParaRPr lang="tr-TR" altLang="en-US" sz="2400">
              <a:latin typeface="Times New Roman" panose="02020603050405020304" charset="0"/>
            </a:endParaRPr>
          </a:p>
          <a:p>
            <a:pPr marL="0" indent="0">
              <a:buNone/>
            </a:pPr>
            <a:r>
              <a:rPr lang="tr-TR" altLang="en-US" sz="2400">
                <a:latin typeface="Times New Roman" panose="02020603050405020304" charset="0"/>
              </a:rPr>
              <a:t>Konaklama işletmelerinin çalışma sermayelerini etkileyen bir diğer konu ise girdilerin maliyetleri, miktarları ve fiyatlarıdır. Bu noktada konaklama işletmelerinin özellikle yiyecek–içecek departmanlarının ihtiyacı olan malzemelerin tedariki, emek yoğun olması nedeniyle çalışan personele ödenen ücretler gibi unsurlara ilişkin harcamalar ve bunların dönemsel değişimleri çalışma sermayesi açısından son derece önemli hususlardır.</a:t>
            </a:r>
            <a:endParaRPr lang="tr-TR" altLang="en-US" sz="2400">
              <a:latin typeface="Times New Roman" panose="0202060305040502030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t>Kaynakça</a:t>
            </a:r>
            <a:endParaRPr lang="tr-TR" altLang="en-US" sz="3200"/>
          </a:p>
        </p:txBody>
      </p:sp>
      <p:sp>
        <p:nvSpPr>
          <p:cNvPr id="3" name="Content Placeholder 2"/>
          <p:cNvSpPr>
            <a:spLocks noGrp="1"/>
          </p:cNvSpPr>
          <p:nvPr>
            <p:ph idx="1"/>
          </p:nvPr>
        </p:nvSpPr>
        <p:spPr/>
        <p:txBody>
          <a:bodyPr/>
          <a:p>
            <a:pPr marL="0" indent="0" algn="l">
              <a:buNone/>
            </a:pPr>
            <a:r>
              <a:rPr lang="tr-TR" altLang="en-US">
                <a:solidFill>
                  <a:sysClr val="windowText" lastClr="000000"/>
                </a:solidFill>
                <a:sym typeface="+mn-ea"/>
              </a:rPr>
              <a:t>Doç. Dr. Selda Aydın , Konaklama İşletmelerinde Finansal Yönetim , Ankara 2011, s. 1-192</a:t>
            </a:r>
            <a:endParaRPr lang="tr-TR" altLang="en-US"/>
          </a:p>
          <a:p>
            <a:pPr marL="0" indent="0">
              <a:buNone/>
            </a:pP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36830" y="190500"/>
            <a:ext cx="12174220" cy="582930"/>
          </a:xfrm>
        </p:spPr>
        <p:txBody>
          <a:bodyPr/>
          <a:p>
            <a:pPr algn="ctr"/>
            <a:r>
              <a:rPr lang="en-US" sz="2800" b="1">
                <a:solidFill>
                  <a:srgbClr val="FF0000"/>
                </a:solidFill>
                <a:latin typeface="Times New Roman" panose="02020603050405020304" charset="0"/>
              </a:rPr>
              <a:t>Çalışma Sermayes</a:t>
            </a:r>
            <a:r>
              <a:rPr lang="tr-TR" altLang="en-US" sz="2800" b="1">
                <a:solidFill>
                  <a:srgbClr val="FF0000"/>
                </a:solidFill>
                <a:latin typeface="Times New Roman" panose="02020603050405020304" charset="0"/>
              </a:rPr>
              <a:t>i</a:t>
            </a:r>
            <a:r>
              <a:rPr lang="en-US" sz="2800" b="1">
                <a:solidFill>
                  <a:srgbClr val="FF0000"/>
                </a:solidFill>
                <a:latin typeface="Times New Roman" panose="02020603050405020304" charset="0"/>
              </a:rPr>
              <a:t>nin Finansmanı</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37465" y="881380"/>
            <a:ext cx="12172950" cy="5859780"/>
          </a:xfrm>
        </p:spPr>
        <p:txBody>
          <a:bodyPr/>
          <a:p>
            <a:pPr marL="0" indent="0">
              <a:buNone/>
            </a:pPr>
            <a:endParaRPr lang="en-US" sz="2400">
              <a:latin typeface="Times New Roman" panose="02020603050405020304" charset="0"/>
            </a:endParaRPr>
          </a:p>
          <a:p>
            <a:pPr marL="0" indent="0">
              <a:buNone/>
            </a:pPr>
            <a:r>
              <a:rPr lang="en-US" sz="2400">
                <a:latin typeface="Times New Roman" panose="02020603050405020304" charset="0"/>
              </a:rPr>
              <a:t>     Finansal yönetimde çalışma sermayesinin miktar olarak belirlenmesinden başka bu sermayenin finansmanının ne şekilde belirleneceği konusu da önemlidir. Bu bağlamda, çalışma sermayesini oluşturan dönen varlıkların finansmanının, uzun ya da kısa vadeli kaynaklardan hangisi tarafından gerçekleştirebileceği belirlenmektedir. </a:t>
            </a:r>
            <a:endParaRPr lang="en-US" sz="2400">
              <a:latin typeface="Times New Roman" panose="02020603050405020304" charset="0"/>
            </a:endParaRPr>
          </a:p>
          <a:p>
            <a:pPr marL="0" indent="0">
              <a:buNone/>
            </a:pPr>
            <a:r>
              <a:rPr lang="en-US" sz="2400">
                <a:latin typeface="Times New Roman" panose="02020603050405020304" charset="0"/>
              </a:rPr>
              <a:t>Çalışma sermayesinin finansmanın uzun veya kısa vadeli kaynaklarla sağlanmasının bazı sonuçları vardır. Bunların en önemli olanı, bu seçimin işletmenin kârlılık ve riskini etkilemesidir.</a:t>
            </a:r>
            <a:endParaRPr lang="en-US" sz="2400">
              <a:latin typeface="Times New Roman" panose="02020603050405020304" charset="0"/>
            </a:endParaRPr>
          </a:p>
          <a:p>
            <a:pPr marL="0" indent="0">
              <a:buNone/>
            </a:pPr>
            <a:r>
              <a:rPr lang="en-US" sz="2400">
                <a:latin typeface="Times New Roman" panose="02020603050405020304" charset="0"/>
              </a:rPr>
              <a:t>Uzun vadeli yabancı kaynaklar, bir yıla kadar vadeli olan; kısa vadeli yabancı kaynaklar ise bir yıldan daha uzun vadeli olan borçları ifade etmektedir.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 Finansal yönetimde esas olarak, dönen varlıkların kısa vadeli yabancı kaynaklarla, duran varlıkların ise uzun vadeli yabancı kaynaklarla ve özkaynaklarla finanse edilmesi gerekmektedir.</a:t>
            </a:r>
            <a:endParaRPr lang="en-US" sz="2400" b="1">
              <a:solidFill>
                <a:srgbClr val="FF0000"/>
              </a:solidFill>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080" y="1905"/>
            <a:ext cx="12258040" cy="6837680"/>
          </a:xfrm>
        </p:spPr>
        <p:txBody>
          <a:bodyPr/>
          <a:p>
            <a:pPr marL="0" indent="0">
              <a:buNone/>
            </a:pPr>
            <a:r>
              <a:rPr lang="tr-TR" altLang="en-US" sz="2400">
                <a:latin typeface="Times New Roman" panose="02020603050405020304" charset="0"/>
              </a:rPr>
              <a:t>    </a:t>
            </a:r>
            <a:r>
              <a:rPr lang="en-US" sz="2400">
                <a:latin typeface="Times New Roman" panose="02020603050405020304" charset="0"/>
              </a:rPr>
              <a:t>Bu çerçevede finanse edilen varlıklar ile işletmede riskin oluşması beklenmemelidir. İşletmeler faaliyetleri sonucunda elde etmiş oldukları kârlılık düzeylerini iyi bir seviyede tutarken aynı zamanda çalışma sermayesi itibariyle likiditelerini de önemsemek durumundadırlar. Öte yandan işletmenin çalışma sermayesini oluşturan dönen varlıklar arasında da değişimler olabilmektedir. </a:t>
            </a:r>
            <a:endParaRPr lang="en-US" sz="2400">
              <a:latin typeface="Times New Roman" panose="02020603050405020304" charset="0"/>
            </a:endParaRPr>
          </a:p>
          <a:p>
            <a:pPr marL="0" indent="0">
              <a:buNone/>
            </a:pPr>
            <a:r>
              <a:rPr lang="en-US" sz="2400">
                <a:latin typeface="Times New Roman" panose="02020603050405020304" charset="0"/>
              </a:rPr>
              <a:t>İşletmeler çalışma sermayelerinin finansmanı ile ilgili olarak hesaplamalar yapmak zorundadırlar. Uzun vadeli ve kısa vadeli borçların işletme açısından çeşitli yönlerden değerlendirilmesi sonucunda bir karara varılmalıdır. </a:t>
            </a:r>
            <a:endParaRPr lang="en-US" sz="2400">
              <a:latin typeface="Times New Roman" panose="02020603050405020304" charset="0"/>
            </a:endParaRPr>
          </a:p>
          <a:p>
            <a:pPr marL="0" indent="0">
              <a:buNone/>
            </a:pPr>
            <a:r>
              <a:rPr lang="en-US" sz="2400">
                <a:latin typeface="Times New Roman" panose="02020603050405020304" charset="0"/>
              </a:rPr>
              <a:t>Finansal yönetiminde yabancı kaynaklarda vadenin kısa ya da kısa vadeli olarak belirlenmesinde en etkili kriter, söz konusu borçların işletmeye getirmiş olduğu maliyetlerdir. İstisna durumlar dışında uzun vadeli yabancı kaynakların faiz oranları, kısa vadeli olanların faiz oranlarından daha yüksek olarak belirlenmektedir. Buna göre uzun vadeli borçlanmaya karar verilmesi durumunda yüklenilen faiz giderleri artmaktadır.26 Başka bir ifade ile uzun vadeli borcun maliyeti, genellikle kısa vadeli borcun maliyetinden daha fazla olmaktadır. </a:t>
            </a:r>
            <a:endParaRPr lang="en-US" sz="2400">
              <a:latin typeface="Times New Roman" panose="02020603050405020304" charset="0"/>
            </a:endParaRPr>
          </a:p>
          <a:p>
            <a:pPr marL="0" indent="0">
              <a:buNone/>
            </a:pPr>
            <a:r>
              <a:rPr lang="en-US" sz="2400">
                <a:latin typeface="Times New Roman" panose="02020603050405020304" charset="0"/>
              </a:rPr>
              <a:t>İşletmeler uzun vadeli yabancı kaynaklara başvururken bunun riskinin kısa vadeli borçlara göre daha az olduğu düşüncesinden hareket etmektedirler. Bunun nedenlerinden biri, kısa vadeli borçların vadesi gelenlerin vadelerinin uzatılmasının oldukça zor olmasıdır. Çoğu kez finansman kuruluşları borçların şartlarının yenilenmesi durumunda mevcut güvencelere ilaveler yapılmasını isteyebilmekte veya borçlunun bu işlemle ilgili maliyetlerini yükseltmektedirler. </a:t>
            </a:r>
            <a:endParaRPr lang="en-US" sz="2400">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6830" y="1905"/>
            <a:ext cx="12188190" cy="6768465"/>
          </a:xfrm>
        </p:spPr>
        <p:txBody>
          <a:bodyPr/>
          <a:p>
            <a:pPr marL="0" indent="0">
              <a:buNone/>
            </a:pPr>
            <a:r>
              <a:rPr lang="tr-TR" altLang="en-US" sz="2400">
                <a:latin typeface="Times New Roman" panose="02020603050405020304" charset="0"/>
              </a:rPr>
              <a:t>  </a:t>
            </a:r>
            <a:r>
              <a:rPr lang="en-US" sz="2400">
                <a:latin typeface="Times New Roman" panose="02020603050405020304" charset="0"/>
              </a:rPr>
              <a:t>Finansmanla ilgili vadenin belirlenmesinde borcun maliyet ve riski dışında kalan etmenler, söz konusu kaynakların işletmenin yapısına uygun olup olmaması, esnekliği ve yönetimi gibi unsurlardır. </a:t>
            </a:r>
            <a:endParaRPr lang="en-US" sz="2400">
              <a:latin typeface="Times New Roman" panose="02020603050405020304" charset="0"/>
            </a:endParaRPr>
          </a:p>
          <a:p>
            <a:pPr marL="0" indent="0">
              <a:buNone/>
            </a:pPr>
            <a:r>
              <a:rPr lang="en-US" sz="2400">
                <a:latin typeface="Times New Roman" panose="02020603050405020304" charset="0"/>
              </a:rPr>
              <a:t>İşletmelerin çalışma sermayesini oluşturan dönen varlıklar sabit dönen varlıklar ve mevsimsel değişim gösteren dönen varlıklar olarak ikiye ayrılmaktadır.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r>
              <a:rPr lang="en-US" sz="2400" b="1">
                <a:solidFill>
                  <a:srgbClr val="FF0000"/>
                </a:solidFill>
                <a:latin typeface="Times New Roman" panose="02020603050405020304" charset="0"/>
              </a:rPr>
              <a:t>İşletmelerin sabit dönen varlıkları faaliyet süresince olması gereken varlıkları göstermekte olup, değişim gösteren dönen varlıklar ise işletmelerinin dönemsel olarak varlık yapılarında oluşan değişimleri ifade etmektedir.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Aslında mevsimsel hareketler veya finansman yönetiminin izlediği politikalar sonucunda çalışma sermayesi miktarı her işletmede dalgalanmalar gösterebilir. Ancak çalışma sermayesi belirli bir seviyenin altına düşmemelidir. Bu durumda işletmenin çalışma sermayesi devamlı ve geçici çalışma sermayesi olmak üzere ikiye ayrılmaktadır. Bu ayrım özellikle finansman açısından önemlidir. Çünkü finansal yönelimde, kaynakların vadesi ile bir yabancı kaynakların yatırıldığı varlıkların arasında bu bağlantı bulunmakta olup; kısa vadeli yabancı kaynaklar kısa vadeli yatırımlara, uzun vadeli yabancı kaynakları ise uzun vadeli yatırmalar yönlendirilmektedir.</a:t>
            </a:r>
            <a:endParaRPr lang="en-US" sz="2400">
              <a:solidFill>
                <a:schemeClr val="tx1"/>
              </a:solidFill>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890" y="29210"/>
            <a:ext cx="12131675" cy="6795770"/>
          </a:xfrm>
        </p:spPr>
        <p:txBody>
          <a:bodyPr/>
          <a:p>
            <a:pPr marL="0" indent="0">
              <a:buNone/>
            </a:pPr>
            <a:endParaRPr lang="en-US" sz="2400" b="1">
              <a:latin typeface="Times New Roman" panose="02020603050405020304" charset="0"/>
            </a:endParaRPr>
          </a:p>
          <a:p>
            <a:pPr marL="0" indent="0">
              <a:buNone/>
            </a:pPr>
            <a:r>
              <a:rPr lang="en-US" sz="2400" b="1">
                <a:latin typeface="Times New Roman" panose="02020603050405020304" charset="0"/>
              </a:rPr>
              <a:t>   Çalışma sermayesinin ise sürekli (sabit) çalışma sermayesi ve (mevsimsel) değişim gösteren çalışma sermayesi olarak ifade edilmesi sonucunda, finansman yönteminde farklı stratejiler ortaya çıkmıştır. </a:t>
            </a:r>
            <a:endParaRPr lang="en-US" sz="2400" b="1">
              <a:latin typeface="Times New Roman" panose="02020603050405020304" charset="0"/>
            </a:endParaRPr>
          </a:p>
          <a:p>
            <a:pPr marL="0" indent="0">
              <a:buNone/>
            </a:pPr>
            <a:r>
              <a:rPr lang="en-US" sz="2400" b="1">
                <a:latin typeface="Times New Roman" panose="02020603050405020304" charset="0"/>
              </a:rPr>
              <a:t>Bu stratejiler (üç) grupta incelenmektedir: </a:t>
            </a:r>
            <a:endParaRPr lang="en-US" sz="2400" b="1">
              <a:latin typeface="Times New Roman" panose="02020603050405020304" charset="0"/>
            </a:endParaRPr>
          </a:p>
          <a:p>
            <a:pPr marL="0" indent="0">
              <a:buNone/>
            </a:pPr>
            <a:endParaRPr lang="en-US" sz="2400" b="1">
              <a:latin typeface="Times New Roman" panose="02020603050405020304" charset="0"/>
            </a:endParaRPr>
          </a:p>
          <a:p>
            <a:pPr marL="0" indent="0">
              <a:buNone/>
            </a:pPr>
            <a:r>
              <a:rPr lang="en-US" sz="2400" b="1">
                <a:solidFill>
                  <a:srgbClr val="FF0000"/>
                </a:solidFill>
                <a:latin typeface="Times New Roman" panose="02020603050405020304" charset="0"/>
              </a:rPr>
              <a:t>1. Dengeli Finansman Politikası, </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2. İhtiyatlı (Ilımlı) Finansman Politikası,</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3. Atılgan (Atak) Finansman Politikası.</a:t>
            </a: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a:t>
            </a:r>
            <a:endParaRPr lang="en-US" sz="2400" b="1">
              <a:solidFill>
                <a:srgbClr val="FF0000"/>
              </a:solidFill>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n-US" sz="2800" b="1">
                <a:solidFill>
                  <a:srgbClr val="FF0000"/>
                </a:solidFill>
                <a:latin typeface="Times New Roman" panose="02020603050405020304" charset="0"/>
              </a:rPr>
              <a:t>Dengeli Finansman Politikası</a:t>
            </a:r>
            <a:endParaRPr lang="en-US" sz="2800" b="1">
              <a:solidFill>
                <a:srgbClr val="FF0000"/>
              </a:solidFill>
              <a:latin typeface="Times New Roman" panose="02020603050405020304" charset="0"/>
            </a:endParaRPr>
          </a:p>
        </p:txBody>
      </p:sp>
      <p:sp>
        <p:nvSpPr>
          <p:cNvPr id="3" name="Content Placeholder 2"/>
          <p:cNvSpPr>
            <a:spLocks noGrp="1"/>
          </p:cNvSpPr>
          <p:nvPr>
            <p:ph sz="half" idx="1"/>
          </p:nvPr>
        </p:nvSpPr>
        <p:spPr>
          <a:xfrm>
            <a:off x="9525" y="773430"/>
            <a:ext cx="12172315" cy="6066155"/>
          </a:xfrm>
        </p:spPr>
        <p:txBody>
          <a:bodyPr/>
          <a:p>
            <a:pPr marL="0" indent="0">
              <a:buNone/>
            </a:pPr>
            <a:r>
              <a:rPr lang="en-US" sz="2400">
                <a:latin typeface="Times New Roman" panose="02020603050405020304" charset="0"/>
              </a:rPr>
              <a:t>Bu finansman politikasında işletmenin sabit (duran) varlıkları ile çalışma sermayesinin sürekli kısmı uzun vadeli yabancı kaynaklarla, çalışma sermayesinin değişen kısmı ise kısa vadeli yabancı kaynaklarla finanse edilmektedir.</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385445" y="2157730"/>
            <a:ext cx="10219055" cy="453961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sz="half" idx="1"/>
          </p:nvPr>
        </p:nvSpPr>
        <p:spPr>
          <a:xfrm>
            <a:off x="9525" y="1270"/>
            <a:ext cx="12186920" cy="6810375"/>
          </a:xfrm>
        </p:spPr>
        <p:txBody>
          <a:bodyPr/>
          <a:p>
            <a:pPr marL="0" indent="0">
              <a:buNone/>
            </a:pPr>
            <a:r>
              <a:rPr lang="en-US" sz="2400">
                <a:latin typeface="Times New Roman" panose="02020603050405020304" charset="0"/>
              </a:rPr>
              <a:t>İşletmelerde esas olarak tercih edilen bu yöntemde likidite riski en aza indirgenmekte ancak sabit (duran) varlıklar ile çalışma sermayesinin sürekli kısmı uzun vadeli kaynaklarla finanse edildiği için maliyetler yükselmektedir. Bu durumda işletmenin kârlılığı da azalmaktadır. İşletmeler normal koşullar altında çalışma sermayelerinde değişim (dalgalanma olmadığı sürece kısa vade finansmanı) tercih etmezler.</a:t>
            </a:r>
            <a:endParaRPr lang="en-US" sz="2400">
              <a:latin typeface="Times New Roman" panose="02020603050405020304" charset="0"/>
            </a:endParaRPr>
          </a:p>
          <a:p>
            <a:pPr marL="0" indent="0" algn="ctr">
              <a:buNone/>
            </a:pPr>
            <a:r>
              <a:rPr lang="en-US" sz="2400" b="1">
                <a:solidFill>
                  <a:srgbClr val="FF0000"/>
                </a:solidFill>
                <a:latin typeface="Times New Roman" panose="02020603050405020304" charset="0"/>
              </a:rPr>
              <a:t>İhtiyatlı (Ilımlı) Finansal Politikası </a:t>
            </a:r>
            <a:endParaRPr lang="en-US" sz="2400" b="1">
              <a:solidFill>
                <a:srgbClr val="FF0000"/>
              </a:solidFill>
              <a:latin typeface="Times New Roman" panose="02020603050405020304" charset="0"/>
            </a:endParaRPr>
          </a:p>
          <a:p>
            <a:pPr marL="0" indent="0" algn="ctr">
              <a:buNone/>
            </a:pPr>
            <a:endParaRPr lang="en-US" sz="2400" b="1">
              <a:solidFill>
                <a:srgbClr val="FF0000"/>
              </a:solidFill>
              <a:latin typeface="Times New Roman" panose="02020603050405020304" charset="0"/>
            </a:endParaRPr>
          </a:p>
          <a:p>
            <a:pPr marL="0" indent="0" algn="l">
              <a:buNone/>
            </a:pPr>
            <a:r>
              <a:rPr lang="en-US" sz="2400">
                <a:solidFill>
                  <a:schemeClr val="tx1"/>
                </a:solidFill>
                <a:latin typeface="Times New Roman" panose="02020603050405020304" charset="0"/>
              </a:rPr>
              <a:t>Bu politikada işletmenin varlıkların da kullanılan uzun vadeli kaynakların miktarı yükselmektedir. Bu durum, ise finans yöneticilerinin riski en aza indirmeye yönelik eğilimlerinden kaynaklanmaktadır.</a:t>
            </a:r>
            <a:endParaRPr lang="en-US" sz="2400">
              <a:solidFill>
                <a:schemeClr val="tx1"/>
              </a:solidFill>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2606040" y="3695700"/>
            <a:ext cx="8433435" cy="311594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51435" y="43180"/>
            <a:ext cx="12131675" cy="6739890"/>
          </a:xfrm>
        </p:spPr>
        <p:txBody>
          <a:bodyPr/>
          <a:p>
            <a:pPr marL="0" indent="0">
              <a:buNone/>
            </a:pPr>
            <a:endParaRPr lang="en-US" sz="2400" b="1">
              <a:solidFill>
                <a:srgbClr val="FF0000"/>
              </a:solidFill>
              <a:latin typeface="Times New Roman" panose="02020603050405020304" charset="0"/>
            </a:endParaRPr>
          </a:p>
          <a:p>
            <a:pPr marL="0" indent="0">
              <a:buNone/>
            </a:pPr>
            <a:r>
              <a:rPr lang="en-US" sz="2400" b="1">
                <a:solidFill>
                  <a:srgbClr val="FF0000"/>
                </a:solidFill>
                <a:latin typeface="Times New Roman" panose="02020603050405020304" charset="0"/>
              </a:rPr>
              <a:t>  İşletmelerin çalışma sermayesinde uzun vadeli yabancı kaynak kullanımının en fazla olduğu bu yöntemde, maliyetler diğer yöntemlerdekinden daha yüksek seviyeler çıkmaktadır. Buna bağlı olarak kârlılık da azalmakta olup risk düzeyi de en aza inmektedir.</a:t>
            </a:r>
            <a:endParaRPr lang="en-US" sz="24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solidFill>
                  <a:schemeClr val="tx1"/>
                </a:solidFill>
                <a:latin typeface="Times New Roman" panose="02020603050405020304" charset="0"/>
              </a:rPr>
              <a:t>İhtiyatlı finansman politikalarının, piyasalardan uzun vadeli yabancı kaynak elde edilmesinde güçlükle karşılaşabilen küçük işletmeler tarafından uygulanmasında sıkıntılar bulunmaktadır. Dönen varlıkların yönetimi özellikle küçük işletmeler için önemlidir. Bunun nedeni söz konusu işletmelerin sermayeye yetersizliği yüzünden sabit varlıklara ilişkin yatırımlarını satın almak yerine kiralama yoluna gitmek durumunda kalmalarıdır. Öte yandan küçük işletmelerin çalışma sermayesini azaltmaları söz konusu değildir. Bu noktada yapılacak bir hatanın sonuçları işletmeyi başarısızlığa götürür. Yine küçük işletmeler, sermaye piyasasından fon sağlama olanaklarının sınırlı olması yüzünden kısa vadeli krediler yönelmektedirler.</a:t>
            </a:r>
            <a:endParaRPr lang="en-US" sz="2400">
              <a:solidFill>
                <a:schemeClr val="tx1"/>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pPr algn="ctr"/>
            <a:r>
              <a:rPr lang="en-US" sz="2800" b="1">
                <a:solidFill>
                  <a:srgbClr val="FF0000"/>
                </a:solidFill>
                <a:latin typeface="Times New Roman" panose="02020603050405020304" charset="0"/>
              </a:rPr>
              <a:t>Atılgan (Atak) Finansman Politikası</a:t>
            </a:r>
            <a:endParaRPr lang="en-US" sz="2800" b="1">
              <a:solidFill>
                <a:srgbClr val="FF0000"/>
              </a:solidFill>
              <a:latin typeface="Times New Roman" panose="02020603050405020304" charset="0"/>
            </a:endParaRPr>
          </a:p>
        </p:txBody>
      </p:sp>
      <p:sp>
        <p:nvSpPr>
          <p:cNvPr id="3" name="Content Placeholder 2"/>
          <p:cNvSpPr>
            <a:spLocks noGrp="1"/>
          </p:cNvSpPr>
          <p:nvPr>
            <p:ph sz="half" idx="1"/>
          </p:nvPr>
        </p:nvSpPr>
        <p:spPr>
          <a:xfrm>
            <a:off x="10160" y="979805"/>
            <a:ext cx="12199620" cy="5845810"/>
          </a:xfrm>
        </p:spPr>
        <p:txBody>
          <a:bodyPr/>
          <a:p>
            <a:pPr marL="0" indent="0">
              <a:buNone/>
            </a:pPr>
            <a:r>
              <a:rPr lang="en-US" sz="2400">
                <a:latin typeface="Times New Roman" panose="02020603050405020304" charset="0"/>
              </a:rPr>
              <a:t>Bu politikada, çalışma sermayesinin tamamı (çalışma sermayesinin sürekli ve değişen kısmının toplamı olarak) kısa vadeli kaynaklarla, sabit (duran) varlıklar ise uzun vadeli yabancı kaynaklarla finanse edilmektedir.</a:t>
            </a:r>
            <a:endParaRPr lang="en-US" sz="2400">
              <a:latin typeface="Times New Roman" panose="02020603050405020304" charset="0"/>
            </a:endParaRPr>
          </a:p>
        </p:txBody>
      </p:sp>
      <p:pic>
        <p:nvPicPr>
          <p:cNvPr id="4" name="Content Placeholder 3"/>
          <p:cNvPicPr>
            <a:picLocks noChangeAspect="1"/>
          </p:cNvPicPr>
          <p:nvPr>
            <p:ph sz="half" idx="2"/>
          </p:nvPr>
        </p:nvPicPr>
        <p:blipFill>
          <a:blip r:embed="rId1"/>
          <a:stretch>
            <a:fillRect/>
          </a:stretch>
        </p:blipFill>
        <p:spPr>
          <a:xfrm>
            <a:off x="1447165" y="2177415"/>
            <a:ext cx="8634730" cy="4648200"/>
          </a:xfrm>
          <a:prstGeom prst="rect">
            <a:avLst/>
          </a:prstGeom>
        </p:spPr>
      </p:pic>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11359</Words>
  <Application>WPS Presentation</Application>
  <PresentationFormat>Widescreen</PresentationFormat>
  <Paragraphs>107</Paragraphs>
  <Slides>17</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17</vt:i4>
      </vt:variant>
    </vt:vector>
  </HeadingPairs>
  <TitlesOfParts>
    <vt:vector size="26" baseType="lpstr">
      <vt:lpstr>Arial</vt:lpstr>
      <vt:lpstr>SimSun</vt:lpstr>
      <vt:lpstr>Wingdings</vt:lpstr>
      <vt:lpstr>Times New Roman</vt:lpstr>
      <vt:lpstr>Microsoft YaHei</vt:lpstr>
      <vt:lpstr/>
      <vt:lpstr>Arial Unicode MS</vt:lpstr>
      <vt:lpstr>Calibri</vt:lpstr>
      <vt:lpstr>Blue Waves</vt:lpstr>
      <vt:lpstr>Konaklama İşletmelerinde Finansal Yönetim </vt:lpstr>
      <vt:lpstr>Çalışma Sermayesinin Finansmanı</vt:lpstr>
      <vt:lpstr>PowerPoint 演示文稿</vt:lpstr>
      <vt:lpstr>PowerPoint 演示文稿</vt:lpstr>
      <vt:lpstr>PowerPoint 演示文稿</vt:lpstr>
      <vt:lpstr>Dengeli Finansman Politikası</vt:lpstr>
      <vt:lpstr>PowerPoint 演示文稿</vt:lpstr>
      <vt:lpstr>PowerPoint 演示文稿</vt:lpstr>
      <vt:lpstr>Atılgan (Atak) Finansman Politikası</vt:lpstr>
      <vt:lpstr>PowerPoint 演示文稿</vt:lpstr>
      <vt:lpstr>Çalışma Sermayesi Yatırım Yöntemleri</vt:lpstr>
      <vt:lpstr>PowerPoint 演示文稿</vt:lpstr>
      <vt:lpstr>PowerPoint 演示文稿</vt:lpstr>
      <vt:lpstr>Konaklama İşletmelerinde Çalışma Sermayesinin Tespit Edilmesi</vt:lpstr>
      <vt:lpstr>PowerPoint 演示文稿</vt:lpstr>
      <vt:lpstr>PowerPoint 演示文稿</vt:lpstr>
      <vt:lpstr>Kaynakça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Konaklama İşletmelerinde Finansal Yönetim </dc:title>
  <dc:creator>ali</dc:creator>
  <cp:lastModifiedBy>ali</cp:lastModifiedBy>
  <cp:revision>3</cp:revision>
  <dcterms:created xsi:type="dcterms:W3CDTF">2018-02-07T11:59:00Z</dcterms:created>
  <dcterms:modified xsi:type="dcterms:W3CDTF">2018-02-16T12:14:17Z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