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60" r:id="rId1"/>
  </p:sldMasterIdLst>
  <p:sldIdLst>
    <p:sldId id="256" r:id="rId2"/>
    <p:sldId id="257" r:id="rId3"/>
    <p:sldId id="258" r:id="rId4"/>
    <p:sldId id="259" r:id="rId5"/>
    <p:sldId id="260" r:id="rId6"/>
    <p:sldId id="261" r:id="rId7"/>
    <p:sldId id="262" r:id="rId8"/>
    <p:sldId id="263" r:id="rId9"/>
    <p:sldId id="264"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10"/>
    <p:restoredTop sz="94662"/>
  </p:normalViewPr>
  <p:slideViewPr>
    <p:cSldViewPr snapToGrid="0" snapToObjects="1">
      <p:cViewPr varScale="1">
        <p:scale>
          <a:sx n="73" d="100"/>
          <a:sy n="73" d="100"/>
        </p:scale>
        <p:origin x="59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tr-TR" smtClean="0"/>
              <a:t>Asıl başlık stili için tıklatın</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8681539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Başlık ve Resim Yazısı">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78118326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Resim Yazılı Alıntı">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29051700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İsim Kartı">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tr-TR" smtClean="0"/>
              <a:t>Asıl başlık stili için tıklatın</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2861562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Alıntı İsim Kartı">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78044809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Doğru veya Yanlış">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tr-TR" smtClean="0"/>
              <a:t>Asıl başlık stili için tıklatın</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tr-TR" smtClean="0"/>
              <a:t>Asıl metin stillerini düzenle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48572241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ancho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247315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30321081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tr-TR" smtClean="0"/>
              <a:t>Asıl başlık stili için tıklatın</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9315249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tr-TR" smtClean="0"/>
              <a:t>Asıl başlık stili için tıklatın</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5413474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99201909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8236806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367316294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1683996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tr-TR" smtClean="0"/>
              <a:t>Asıl başlık stili için tıklatın</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84100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48A87A34-81AB-432B-8DAE-1953F412C126}" type="datetimeFigureOut">
              <a:rPr lang="en-US" smtClean="0"/>
              <a:pPr/>
              <a:t>3/24/2021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22F896-40B5-4ADD-8801-0D06FADFA095}" type="slidenum">
              <a:rPr lang="en-US" smtClean="0"/>
              <a:t>‹#›</a:t>
            </a:fld>
            <a:endParaRPr lang="en-US" dirty="0"/>
          </a:p>
        </p:txBody>
      </p:sp>
    </p:spTree>
    <p:extLst>
      <p:ext uri="{BB962C8B-B14F-4D97-AF65-F5344CB8AC3E}">
        <p14:creationId xmlns:p14="http://schemas.microsoft.com/office/powerpoint/2010/main" val="27710604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48A87A34-81AB-432B-8DAE-1953F412C126}" type="datetimeFigureOut">
              <a:rPr lang="en-US" smtClean="0"/>
              <a:pPr/>
              <a:t>3/24/2021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22F896-40B5-4ADD-8801-0D06FADFA095}" type="slidenum">
              <a:rPr lang="en-US" smtClean="0"/>
              <a:pPr/>
              <a:t>‹#›</a:t>
            </a:fld>
            <a:endParaRPr lang="en-US" dirty="0"/>
          </a:p>
        </p:txBody>
      </p:sp>
    </p:spTree>
    <p:extLst>
      <p:ext uri="{BB962C8B-B14F-4D97-AF65-F5344CB8AC3E}">
        <p14:creationId xmlns:p14="http://schemas.microsoft.com/office/powerpoint/2010/main" val="365040210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09C034D3-149A-C940-A0EF-9D1624A33F48}"/>
              </a:ext>
            </a:extLst>
          </p:cNvPr>
          <p:cNvSpPr>
            <a:spLocks noGrp="1"/>
          </p:cNvSpPr>
          <p:nvPr>
            <p:ph type="ctrTitle"/>
          </p:nvPr>
        </p:nvSpPr>
        <p:spPr/>
        <p:txBody>
          <a:bodyPr/>
          <a:lstStyle/>
          <a:p>
            <a:r>
              <a:rPr lang="tr-TR" dirty="0" smtClean="0"/>
              <a:t>HUKUK BAŞLANGICI</a:t>
            </a:r>
            <a:endParaRPr lang="tr-TR" dirty="0"/>
          </a:p>
        </p:txBody>
      </p:sp>
      <p:sp>
        <p:nvSpPr>
          <p:cNvPr id="3" name="Alt Başlık 2">
            <a:extLst>
              <a:ext uri="{FF2B5EF4-FFF2-40B4-BE49-F238E27FC236}">
                <a16:creationId xmlns:a16="http://schemas.microsoft.com/office/drawing/2014/main" id="{37E78F00-F2C7-364B-B937-63F11DBE461D}"/>
              </a:ext>
            </a:extLst>
          </p:cNvPr>
          <p:cNvSpPr>
            <a:spLocks noGrp="1"/>
          </p:cNvSpPr>
          <p:nvPr>
            <p:ph type="subTitle" idx="1"/>
          </p:nvPr>
        </p:nvSpPr>
        <p:spPr/>
        <p:txBody>
          <a:bodyPr/>
          <a:lstStyle/>
          <a:p>
            <a:r>
              <a:rPr lang="tr-TR" dirty="0" smtClean="0"/>
              <a:t>KANUNLARIN UYGULANMASI – I</a:t>
            </a:r>
          </a:p>
          <a:p>
            <a:endParaRPr lang="tr-TR" dirty="0"/>
          </a:p>
        </p:txBody>
      </p:sp>
    </p:spTree>
    <p:extLst>
      <p:ext uri="{BB962C8B-B14F-4D97-AF65-F5344CB8AC3E}">
        <p14:creationId xmlns:p14="http://schemas.microsoft.com/office/powerpoint/2010/main" val="231847680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C315317-64F8-E14E-AD9A-599A0C228C77}"/>
              </a:ext>
            </a:extLst>
          </p:cNvPr>
          <p:cNvSpPr>
            <a:spLocks noGrp="1"/>
          </p:cNvSpPr>
          <p:nvPr>
            <p:ph type="title"/>
          </p:nvPr>
        </p:nvSpPr>
        <p:spPr/>
        <p:txBody>
          <a:bodyPr/>
          <a:lstStyle/>
          <a:p>
            <a:r>
              <a:rPr lang="tr-TR" dirty="0" smtClean="0"/>
              <a:t>KANUNLARIN UYGULANMASI</a:t>
            </a:r>
            <a:endParaRPr lang="tr-TR" dirty="0"/>
          </a:p>
        </p:txBody>
      </p:sp>
      <p:sp>
        <p:nvSpPr>
          <p:cNvPr id="3" name="İçerik Yer Tutucusu 2">
            <a:extLst>
              <a:ext uri="{FF2B5EF4-FFF2-40B4-BE49-F238E27FC236}">
                <a16:creationId xmlns:a16="http://schemas.microsoft.com/office/drawing/2014/main" id="{4D90202D-61EA-FC4C-AC65-972CD73C2DCC}"/>
              </a:ext>
            </a:extLst>
          </p:cNvPr>
          <p:cNvSpPr>
            <a:spLocks noGrp="1"/>
          </p:cNvSpPr>
          <p:nvPr>
            <p:ph idx="1"/>
          </p:nvPr>
        </p:nvSpPr>
        <p:spPr/>
        <p:txBody>
          <a:bodyPr>
            <a:normAutofit/>
          </a:bodyPr>
          <a:lstStyle/>
          <a:p>
            <a:r>
              <a:rPr lang="tr-TR" dirty="0" smtClean="0"/>
              <a:t>Kanunların uygulanması, dört başlık altında incelenebilir. Bunlar:</a:t>
            </a:r>
          </a:p>
          <a:p>
            <a:pPr lvl="1"/>
            <a:r>
              <a:rPr lang="tr-TR" dirty="0" smtClean="0"/>
              <a:t>Kanunların yer yönünden uygulanması</a:t>
            </a:r>
          </a:p>
          <a:p>
            <a:pPr lvl="1"/>
            <a:r>
              <a:rPr lang="tr-TR" dirty="0" smtClean="0"/>
              <a:t>Kanunların zaman yönünden uygulanması</a:t>
            </a:r>
          </a:p>
          <a:p>
            <a:pPr lvl="1"/>
            <a:r>
              <a:rPr lang="tr-TR" dirty="0"/>
              <a:t>Kanunların </a:t>
            </a:r>
            <a:r>
              <a:rPr lang="tr-TR" dirty="0" smtClean="0"/>
              <a:t>anlam yönünden uygulanması</a:t>
            </a:r>
          </a:p>
          <a:p>
            <a:pPr lvl="1"/>
            <a:r>
              <a:rPr lang="tr-TR" dirty="0"/>
              <a:t>Kanunların </a:t>
            </a:r>
            <a:r>
              <a:rPr lang="tr-TR" dirty="0" smtClean="0"/>
              <a:t>niteliklerine göre uygulanması</a:t>
            </a:r>
            <a:endParaRPr lang="tr-TR" dirty="0"/>
          </a:p>
        </p:txBody>
      </p:sp>
    </p:spTree>
    <p:extLst>
      <p:ext uri="{BB962C8B-B14F-4D97-AF65-F5344CB8AC3E}">
        <p14:creationId xmlns:p14="http://schemas.microsoft.com/office/powerpoint/2010/main" val="42719524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B1466FE0-3649-514B-A96E-916D118510E8}"/>
              </a:ext>
            </a:extLst>
          </p:cNvPr>
          <p:cNvSpPr>
            <a:spLocks noGrp="1"/>
          </p:cNvSpPr>
          <p:nvPr>
            <p:ph type="title"/>
          </p:nvPr>
        </p:nvSpPr>
        <p:spPr/>
        <p:txBody>
          <a:bodyPr/>
          <a:lstStyle/>
          <a:p>
            <a:r>
              <a:rPr lang="tr-TR" dirty="0" smtClean="0"/>
              <a:t>KANUNLARIN YER YÖNÜNDEN UYGULANMASI</a:t>
            </a:r>
            <a:endParaRPr lang="tr-TR" dirty="0"/>
          </a:p>
        </p:txBody>
      </p:sp>
      <p:sp>
        <p:nvSpPr>
          <p:cNvPr id="3" name="İçerik Yer Tutucusu 2">
            <a:extLst>
              <a:ext uri="{FF2B5EF4-FFF2-40B4-BE49-F238E27FC236}">
                <a16:creationId xmlns:a16="http://schemas.microsoft.com/office/drawing/2014/main" id="{24AA03F5-B1F4-2A4F-BCDB-2AC5BA9FF69A}"/>
              </a:ext>
            </a:extLst>
          </p:cNvPr>
          <p:cNvSpPr>
            <a:spLocks noGrp="1"/>
          </p:cNvSpPr>
          <p:nvPr>
            <p:ph idx="1"/>
          </p:nvPr>
        </p:nvSpPr>
        <p:spPr/>
        <p:txBody>
          <a:bodyPr/>
          <a:lstStyle/>
          <a:p>
            <a:r>
              <a:rPr lang="tr-TR" dirty="0" smtClean="0"/>
              <a:t>Kanunların yer yönünden uygulanmasında, «kanunların yerselliği ilkesi» ve «kanunların kişiselliği ilkesi» olmak üzere iki ilke bulunmaktadır.</a:t>
            </a:r>
          </a:p>
          <a:p>
            <a:r>
              <a:rPr lang="tr-TR" dirty="0" smtClean="0"/>
              <a:t>Kural olarak, kanunlar ait oldukları ülke sınırları içerisinde uygulanırlar. Kanunların, ülke sınırları içerisindeki yerli veya yabancı bütün </a:t>
            </a:r>
            <a:r>
              <a:rPr lang="tr-TR" dirty="0"/>
              <a:t>kişilere uygulanmasına kanunların yerselliği </a:t>
            </a:r>
            <a:r>
              <a:rPr lang="tr-TR" dirty="0" smtClean="0"/>
              <a:t>ilkesi denir.</a:t>
            </a:r>
          </a:p>
          <a:p>
            <a:r>
              <a:rPr lang="tr-TR" dirty="0" smtClean="0"/>
              <a:t>Kanunların ait oldukları devletin, ülke sınırları dışında olsalar dahi bütün vatandaşlarına uygulanmasına </a:t>
            </a:r>
            <a:r>
              <a:rPr lang="tr-TR" dirty="0"/>
              <a:t>ise kanunların kişiselliği </a:t>
            </a:r>
            <a:r>
              <a:rPr lang="tr-TR" dirty="0" smtClean="0"/>
              <a:t>ilkesi denir.</a:t>
            </a:r>
          </a:p>
          <a:p>
            <a:endParaRPr lang="tr-TR" dirty="0"/>
          </a:p>
          <a:p>
            <a:endParaRPr lang="tr-TR" dirty="0"/>
          </a:p>
        </p:txBody>
      </p:sp>
    </p:spTree>
    <p:extLst>
      <p:ext uri="{BB962C8B-B14F-4D97-AF65-F5344CB8AC3E}">
        <p14:creationId xmlns:p14="http://schemas.microsoft.com/office/powerpoint/2010/main" val="273894030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99DADC04-3746-B240-863C-D8BB84790865}"/>
              </a:ext>
            </a:extLst>
          </p:cNvPr>
          <p:cNvSpPr>
            <a:spLocks noGrp="1"/>
          </p:cNvSpPr>
          <p:nvPr>
            <p:ph type="title"/>
          </p:nvPr>
        </p:nvSpPr>
        <p:spPr/>
        <p:txBody>
          <a:bodyPr/>
          <a:lstStyle/>
          <a:p>
            <a:r>
              <a:rPr lang="tr-TR" dirty="0"/>
              <a:t>KANUNLARIN YER YÖNÜNDEN UYGULANMASI</a:t>
            </a:r>
          </a:p>
        </p:txBody>
      </p:sp>
      <p:sp>
        <p:nvSpPr>
          <p:cNvPr id="3" name="İçerik Yer Tutucusu 2">
            <a:extLst>
              <a:ext uri="{FF2B5EF4-FFF2-40B4-BE49-F238E27FC236}">
                <a16:creationId xmlns:a16="http://schemas.microsoft.com/office/drawing/2014/main" id="{7C05BC67-F519-104E-BD93-E64B9FE72E26}"/>
              </a:ext>
            </a:extLst>
          </p:cNvPr>
          <p:cNvSpPr>
            <a:spLocks noGrp="1"/>
          </p:cNvSpPr>
          <p:nvPr>
            <p:ph idx="1"/>
          </p:nvPr>
        </p:nvSpPr>
        <p:spPr/>
        <p:txBody>
          <a:bodyPr/>
          <a:lstStyle/>
          <a:p>
            <a:r>
              <a:rPr lang="tr-TR" dirty="0" smtClean="0"/>
              <a:t>Kanunların yerselliği veya kişiselliği ilkelerinin mutlak surette uygulanmaları mümkün olmamaktadır.</a:t>
            </a:r>
            <a:r>
              <a:rPr lang="tr-TR" dirty="0"/>
              <a:t> </a:t>
            </a:r>
            <a:r>
              <a:rPr lang="tr-TR" dirty="0" smtClean="0"/>
              <a:t>Dolayısıyla her iki ilkeye de birtakım istisnalar getirilmektedir.</a:t>
            </a:r>
          </a:p>
          <a:p>
            <a:r>
              <a:rPr lang="tr-TR" dirty="0" smtClean="0"/>
              <a:t>Özel hukuk içerisine giren konularda daha çok kanunların kişiselliği ilkesi uygulama alanı bulur. Zira ehliyet ve aile hukuku gibi konular daha çok milli konulardır.</a:t>
            </a:r>
          </a:p>
          <a:p>
            <a:r>
              <a:rPr lang="tr-TR" dirty="0" smtClean="0"/>
              <a:t>Buna karşılık, kamu hukuku alanında kural olarak kanunların yerselliği ilkesi uygulanır. </a:t>
            </a:r>
            <a:r>
              <a:rPr lang="tr-TR" dirty="0"/>
              <a:t>Örneğin ülke </a:t>
            </a:r>
            <a:r>
              <a:rPr lang="tr-TR" dirty="0" smtClean="0"/>
              <a:t>içindeki yabancılara seçme-seçilme hakkı verilmez.</a:t>
            </a:r>
          </a:p>
          <a:p>
            <a:r>
              <a:rPr lang="tr-TR" dirty="0" smtClean="0"/>
              <a:t>Hangi durumda hangi ilkenin uygulanacağı milli kanunlarla ve uluslararası antlaşmalardaki hükümlerle çözüme kavuşmaktadır.</a:t>
            </a:r>
          </a:p>
        </p:txBody>
      </p:sp>
    </p:spTree>
    <p:extLst>
      <p:ext uri="{BB962C8B-B14F-4D97-AF65-F5344CB8AC3E}">
        <p14:creationId xmlns:p14="http://schemas.microsoft.com/office/powerpoint/2010/main" val="312479318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490A15C-E967-D246-A1F0-348C3DB76BD7}"/>
              </a:ext>
            </a:extLst>
          </p:cNvPr>
          <p:cNvSpPr>
            <a:spLocks noGrp="1"/>
          </p:cNvSpPr>
          <p:nvPr>
            <p:ph type="title"/>
          </p:nvPr>
        </p:nvSpPr>
        <p:spPr/>
        <p:txBody>
          <a:bodyPr/>
          <a:lstStyle/>
          <a:p>
            <a:r>
              <a:rPr lang="tr-TR" dirty="0"/>
              <a:t>KANUNLARIN </a:t>
            </a:r>
            <a:r>
              <a:rPr lang="tr-TR" dirty="0" smtClean="0"/>
              <a:t>ZAMAN </a:t>
            </a:r>
            <a:r>
              <a:rPr lang="tr-TR" dirty="0"/>
              <a:t>YÖNÜNDEN UYGULANMASI</a:t>
            </a:r>
          </a:p>
        </p:txBody>
      </p:sp>
      <p:sp>
        <p:nvSpPr>
          <p:cNvPr id="3" name="İçerik Yer Tutucusu 2">
            <a:extLst>
              <a:ext uri="{FF2B5EF4-FFF2-40B4-BE49-F238E27FC236}">
                <a16:creationId xmlns:a16="http://schemas.microsoft.com/office/drawing/2014/main" id="{5D334B4D-DB80-7143-8033-E678C433F42F}"/>
              </a:ext>
            </a:extLst>
          </p:cNvPr>
          <p:cNvSpPr>
            <a:spLocks noGrp="1"/>
          </p:cNvSpPr>
          <p:nvPr>
            <p:ph idx="1"/>
          </p:nvPr>
        </p:nvSpPr>
        <p:spPr/>
        <p:txBody>
          <a:bodyPr>
            <a:normAutofit/>
          </a:bodyPr>
          <a:lstStyle/>
          <a:p>
            <a:r>
              <a:rPr lang="tr-TR" dirty="0" smtClean="0"/>
              <a:t>Kural olarak, kanunlar yürürlüğe girdikleri tarihten itibaren, yürürlükte bulundukları zamana kadar ortaya çıkan olay ve ilişkilere uygulanmaktadır.</a:t>
            </a:r>
          </a:p>
          <a:p>
            <a:r>
              <a:rPr lang="tr-TR" dirty="0" smtClean="0"/>
              <a:t>Kanunların yürürlüğe girmesi</a:t>
            </a:r>
          </a:p>
          <a:p>
            <a:pPr lvl="1"/>
            <a:r>
              <a:rPr lang="tr-TR" dirty="0" smtClean="0"/>
              <a:t>  Anayasa’ya göre, kanunların ve yönetmeliklerin yürürlüğe girebilmeleri için yayımlanmaları gerekmektedir. Yayımlanma ile söz konusu düzenleme </a:t>
            </a:r>
            <a:r>
              <a:rPr lang="tr-TR" dirty="0"/>
              <a:t>hakkında ilgililerin bilgilendirilmesi </a:t>
            </a:r>
            <a:r>
              <a:rPr lang="tr-TR" dirty="0" smtClean="0"/>
              <a:t>sağlanır. </a:t>
            </a:r>
          </a:p>
          <a:p>
            <a:pPr lvl="1"/>
            <a:r>
              <a:rPr lang="tr-TR" dirty="0" smtClean="0"/>
              <a:t>Kanunların ne zaman yürürlüğe girecekleri genellikle kanun metinlerinde açıkça belirtilir. Ancak hüküm yoksa kanun, Resmî </a:t>
            </a:r>
            <a:r>
              <a:rPr lang="tr-TR" dirty="0" err="1" smtClean="0"/>
              <a:t>Gazete’de</a:t>
            </a:r>
            <a:r>
              <a:rPr lang="tr-TR" dirty="0" smtClean="0"/>
              <a:t> yayımlandığı gün yürürlüğe girer.</a:t>
            </a:r>
          </a:p>
          <a:p>
            <a:pPr lvl="1"/>
            <a:r>
              <a:rPr lang="tr-TR" dirty="0" smtClean="0"/>
              <a:t>Kural olarak yürürlüğe giren kanun uygulanmaya başlasa da istisnai olarak kanunlar yürürlükte olmalarına rağmen her zaman uygulanmayabilirler.</a:t>
            </a:r>
          </a:p>
          <a:p>
            <a:endParaRPr lang="tr-TR" dirty="0"/>
          </a:p>
        </p:txBody>
      </p:sp>
    </p:spTree>
    <p:extLst>
      <p:ext uri="{BB962C8B-B14F-4D97-AF65-F5344CB8AC3E}">
        <p14:creationId xmlns:p14="http://schemas.microsoft.com/office/powerpoint/2010/main" val="51112505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F4ABFF69-FE40-3D47-BF45-AA06D17B20C9}"/>
              </a:ext>
            </a:extLst>
          </p:cNvPr>
          <p:cNvSpPr>
            <a:spLocks noGrp="1"/>
          </p:cNvSpPr>
          <p:nvPr>
            <p:ph type="title"/>
          </p:nvPr>
        </p:nvSpPr>
        <p:spPr/>
        <p:txBody>
          <a:bodyPr/>
          <a:lstStyle/>
          <a:p>
            <a:r>
              <a:rPr lang="tr-TR" dirty="0"/>
              <a:t>KANUNLARIN ZAMAN YÖNÜNDEN UYGULANMASI</a:t>
            </a:r>
          </a:p>
        </p:txBody>
      </p:sp>
      <p:sp>
        <p:nvSpPr>
          <p:cNvPr id="3" name="İçerik Yer Tutucusu 2">
            <a:extLst>
              <a:ext uri="{FF2B5EF4-FFF2-40B4-BE49-F238E27FC236}">
                <a16:creationId xmlns:a16="http://schemas.microsoft.com/office/drawing/2014/main" id="{16B31409-3516-9F4E-9B87-B1DC51E7E76A}"/>
              </a:ext>
            </a:extLst>
          </p:cNvPr>
          <p:cNvSpPr>
            <a:spLocks noGrp="1"/>
          </p:cNvSpPr>
          <p:nvPr>
            <p:ph idx="1"/>
          </p:nvPr>
        </p:nvSpPr>
        <p:spPr/>
        <p:txBody>
          <a:bodyPr/>
          <a:lstStyle/>
          <a:p>
            <a:r>
              <a:rPr lang="tr-TR" dirty="0"/>
              <a:t>Kanunların yürürlüğe </a:t>
            </a:r>
            <a:r>
              <a:rPr lang="tr-TR" dirty="0" smtClean="0"/>
              <a:t>girmesi (devam)</a:t>
            </a:r>
          </a:p>
          <a:p>
            <a:pPr lvl="1"/>
            <a:r>
              <a:rPr lang="tr-TR" dirty="0" smtClean="0"/>
              <a:t>Kural </a:t>
            </a:r>
            <a:r>
              <a:rPr lang="tr-TR" dirty="0"/>
              <a:t>olarak yürürlüğe giren kanun uygulanmaya başlasa da istisnai olarak kanunlar yürürlükte olmalarına rağmen her zaman uygulanmayabilirler</a:t>
            </a:r>
            <a:r>
              <a:rPr lang="tr-TR" dirty="0" smtClean="0"/>
              <a:t>. Bu kanunlar ancak olağanüstü haller meydana geldiğinde uygulanırlar. Mülga 1402 sayılı Sıkıyönetim Kanunu buna örnek gösterilebilir.</a:t>
            </a:r>
          </a:p>
          <a:p>
            <a:r>
              <a:rPr lang="tr-TR" dirty="0" smtClean="0"/>
              <a:t>Kanunların yürürlükten kalkması</a:t>
            </a:r>
          </a:p>
          <a:p>
            <a:pPr lvl="1"/>
            <a:r>
              <a:rPr lang="tr-TR" dirty="0" smtClean="0"/>
              <a:t>Kanunlar açık (sarih) veya üstü kapalı (zımni) olarak yürürlükten kalkabilirler.</a:t>
            </a:r>
          </a:p>
          <a:p>
            <a:pPr lvl="1"/>
            <a:endParaRPr lang="tr-TR" dirty="0" smtClean="0"/>
          </a:p>
          <a:p>
            <a:pPr lvl="1"/>
            <a:endParaRPr lang="tr-TR" dirty="0"/>
          </a:p>
        </p:txBody>
      </p:sp>
    </p:spTree>
    <p:extLst>
      <p:ext uri="{BB962C8B-B14F-4D97-AF65-F5344CB8AC3E}">
        <p14:creationId xmlns:p14="http://schemas.microsoft.com/office/powerpoint/2010/main" val="39271617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EA697DC-39D4-AE4A-8ABE-13D897AB1F87}"/>
              </a:ext>
            </a:extLst>
          </p:cNvPr>
          <p:cNvSpPr>
            <a:spLocks noGrp="1"/>
          </p:cNvSpPr>
          <p:nvPr>
            <p:ph type="title"/>
          </p:nvPr>
        </p:nvSpPr>
        <p:spPr/>
        <p:txBody>
          <a:bodyPr/>
          <a:lstStyle/>
          <a:p>
            <a:r>
              <a:rPr lang="tr-TR" dirty="0"/>
              <a:t>KANUNLARIN ZAMAN YÖNÜNDEN UYGULANMASI</a:t>
            </a:r>
          </a:p>
        </p:txBody>
      </p:sp>
      <p:sp>
        <p:nvSpPr>
          <p:cNvPr id="3" name="İçerik Yer Tutucusu 2">
            <a:extLst>
              <a:ext uri="{FF2B5EF4-FFF2-40B4-BE49-F238E27FC236}">
                <a16:creationId xmlns:a16="http://schemas.microsoft.com/office/drawing/2014/main" id="{979E5434-5348-1C4B-9722-2903A11ED6AA}"/>
              </a:ext>
            </a:extLst>
          </p:cNvPr>
          <p:cNvSpPr>
            <a:spLocks noGrp="1"/>
          </p:cNvSpPr>
          <p:nvPr>
            <p:ph idx="1"/>
          </p:nvPr>
        </p:nvSpPr>
        <p:spPr/>
        <p:txBody>
          <a:bodyPr>
            <a:normAutofit/>
          </a:bodyPr>
          <a:lstStyle/>
          <a:p>
            <a:r>
              <a:rPr lang="tr-TR" dirty="0"/>
              <a:t>Kanunların yürürlükten </a:t>
            </a:r>
            <a:r>
              <a:rPr lang="tr-TR" dirty="0" smtClean="0"/>
              <a:t>kalkması (devam)</a:t>
            </a:r>
          </a:p>
          <a:p>
            <a:pPr lvl="1"/>
            <a:r>
              <a:rPr lang="tr-TR" dirty="0" smtClean="0"/>
              <a:t>Açık (sarih) olarak yürürlükten kalkma farklı şekillerde meydana gelebilir</a:t>
            </a:r>
          </a:p>
          <a:p>
            <a:pPr lvl="2"/>
            <a:r>
              <a:rPr lang="tr-TR" dirty="0" smtClean="0"/>
              <a:t>Bazı durumlarda çıkarılan kanunun ne kadar süre yürürlükte kalacağı kanunda belirtilmiş olabilir. Bütçe Kanunu buna örnek gösterilebilir.  2020 yılı Bütçe Kanunu, 01.01. 2020 tarihinde yürürlüğe girer ve 31.12.2020 gününün sonunda kendiliğinden yürürlükten kalkar.</a:t>
            </a:r>
          </a:p>
          <a:p>
            <a:pPr lvl="2"/>
            <a:r>
              <a:rPr lang="tr-TR" dirty="0" smtClean="0"/>
              <a:t>Sonradan yürürlüğe giren kanun, önceki kanunun tümünü veya bir kısım maddelerini açıkça yürürlükten kaldırabilir.</a:t>
            </a:r>
          </a:p>
          <a:p>
            <a:pPr lvl="2"/>
            <a:r>
              <a:rPr lang="tr-TR" dirty="0" smtClean="0"/>
              <a:t>Anayasa’ya aykırı olan kanun veya kanun maddeleri AYM tarafından yürürlükten kaldırılabilir. </a:t>
            </a:r>
            <a:endParaRPr lang="tr-TR" dirty="0"/>
          </a:p>
          <a:p>
            <a:pPr lvl="1"/>
            <a:endParaRPr lang="tr-TR" dirty="0"/>
          </a:p>
        </p:txBody>
      </p:sp>
    </p:spTree>
    <p:extLst>
      <p:ext uri="{BB962C8B-B14F-4D97-AF65-F5344CB8AC3E}">
        <p14:creationId xmlns:p14="http://schemas.microsoft.com/office/powerpoint/2010/main" val="340167192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48A0CB61-A5AF-4346-BC52-57262F7FFB9A}"/>
              </a:ext>
            </a:extLst>
          </p:cNvPr>
          <p:cNvSpPr>
            <a:spLocks noGrp="1"/>
          </p:cNvSpPr>
          <p:nvPr>
            <p:ph type="title"/>
          </p:nvPr>
        </p:nvSpPr>
        <p:spPr/>
        <p:txBody>
          <a:bodyPr/>
          <a:lstStyle/>
          <a:p>
            <a:r>
              <a:rPr lang="tr-TR" dirty="0"/>
              <a:t>KANUNLARIN ZAMAN YÖNÜNDEN UYGULANMASI</a:t>
            </a:r>
          </a:p>
        </p:txBody>
      </p:sp>
      <p:sp>
        <p:nvSpPr>
          <p:cNvPr id="3" name="İçerik Yer Tutucusu 2">
            <a:extLst>
              <a:ext uri="{FF2B5EF4-FFF2-40B4-BE49-F238E27FC236}">
                <a16:creationId xmlns:a16="http://schemas.microsoft.com/office/drawing/2014/main" id="{445768B7-1625-C24A-B53C-CB4B7085C005}"/>
              </a:ext>
            </a:extLst>
          </p:cNvPr>
          <p:cNvSpPr>
            <a:spLocks noGrp="1"/>
          </p:cNvSpPr>
          <p:nvPr>
            <p:ph idx="1"/>
          </p:nvPr>
        </p:nvSpPr>
        <p:spPr>
          <a:xfrm>
            <a:off x="1451579" y="2015732"/>
            <a:ext cx="9603275" cy="4032371"/>
          </a:xfrm>
        </p:spPr>
        <p:txBody>
          <a:bodyPr/>
          <a:lstStyle/>
          <a:p>
            <a:r>
              <a:rPr lang="tr-TR" dirty="0"/>
              <a:t>Kanunların yürürlükten kalkması (devam)</a:t>
            </a:r>
          </a:p>
          <a:p>
            <a:pPr lvl="1"/>
            <a:r>
              <a:rPr lang="tr-TR" dirty="0" smtClean="0"/>
              <a:t>Kanunların üstü kapalı (zımni) olarak yürürlükten kalkması, iki farklı kanunun hükümleri arasında bir çelişki bulunduğunda söz konusu olur. Kural olarak, sonraki tarihli kanun önceki tarihli kanunu veya birtakım maddelerini üstü kapalı olarak yürürlükten kaldırabilir.</a:t>
            </a:r>
          </a:p>
          <a:p>
            <a:pPr lvl="2"/>
            <a:r>
              <a:rPr lang="tr-TR" dirty="0" smtClean="0"/>
              <a:t>Önceki ve sonraki kanunların her ikisi de özel veya genel nitelikte ise önceki kanun ile sonraki kanunun hükümleri çeliştiği takdirde önceki kanunun bu hükümleri üstü kapalı olarak yürürlükten kalkmış sayılır.</a:t>
            </a:r>
          </a:p>
          <a:p>
            <a:pPr lvl="2"/>
            <a:r>
              <a:rPr lang="tr-TR" dirty="0" smtClean="0"/>
              <a:t>Önceki kanun genel, sonraki kanun özel nitelikte ise önceki genel  nitelikli kanunun sonraki özel nitelikli kanun ile çelişen hükümleri üstü kapalı olarak yürürlükten kalkmış sayılır.</a:t>
            </a:r>
          </a:p>
          <a:p>
            <a:pPr lvl="2"/>
            <a:r>
              <a:rPr lang="tr-TR" dirty="0" smtClean="0"/>
              <a:t>Önceki kanun özel, sonraki kanun genel ise sonraki kanun, önceki kanunun kendisiyle çelişen maddelerini yürürlükten </a:t>
            </a:r>
            <a:r>
              <a:rPr lang="tr-TR" u="sng" dirty="0" smtClean="0"/>
              <a:t>kaldırmaz</a:t>
            </a:r>
            <a:r>
              <a:rPr lang="tr-TR" dirty="0" smtClean="0"/>
              <a:t>.</a:t>
            </a:r>
          </a:p>
          <a:p>
            <a:pPr lvl="2"/>
            <a:endParaRPr lang="tr-TR" dirty="0"/>
          </a:p>
        </p:txBody>
      </p:sp>
    </p:spTree>
    <p:extLst>
      <p:ext uri="{BB962C8B-B14F-4D97-AF65-F5344CB8AC3E}">
        <p14:creationId xmlns:p14="http://schemas.microsoft.com/office/powerpoint/2010/main" val="11468499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a:extLst>
              <a:ext uri="{FF2B5EF4-FFF2-40B4-BE49-F238E27FC236}">
                <a16:creationId xmlns:a16="http://schemas.microsoft.com/office/drawing/2014/main" id="{60D3EA95-FA25-A845-BBB0-F36FDE48C09D}"/>
              </a:ext>
            </a:extLst>
          </p:cNvPr>
          <p:cNvSpPr>
            <a:spLocks noGrp="1"/>
          </p:cNvSpPr>
          <p:nvPr>
            <p:ph type="title"/>
          </p:nvPr>
        </p:nvSpPr>
        <p:spPr/>
        <p:txBody>
          <a:bodyPr/>
          <a:lstStyle/>
          <a:p>
            <a:r>
              <a:rPr lang="tr-TR" dirty="0"/>
              <a:t>KANUNLARIN ZAMAN YÖNÜNDEN UYGULANMASI</a:t>
            </a:r>
          </a:p>
        </p:txBody>
      </p:sp>
      <p:sp>
        <p:nvSpPr>
          <p:cNvPr id="3" name="İçerik Yer Tutucusu 2">
            <a:extLst>
              <a:ext uri="{FF2B5EF4-FFF2-40B4-BE49-F238E27FC236}">
                <a16:creationId xmlns:a16="http://schemas.microsoft.com/office/drawing/2014/main" id="{0E58103C-62A4-2E40-A6D1-6FADB459E882}"/>
              </a:ext>
            </a:extLst>
          </p:cNvPr>
          <p:cNvSpPr>
            <a:spLocks noGrp="1"/>
          </p:cNvSpPr>
          <p:nvPr>
            <p:ph idx="1"/>
          </p:nvPr>
        </p:nvSpPr>
        <p:spPr/>
        <p:txBody>
          <a:bodyPr/>
          <a:lstStyle/>
          <a:p>
            <a:r>
              <a:rPr lang="tr-TR" dirty="0"/>
              <a:t>Kanunların yürürlükten kalkması (devam)</a:t>
            </a:r>
          </a:p>
          <a:p>
            <a:pPr lvl="1"/>
            <a:r>
              <a:rPr lang="tr-TR" dirty="0" smtClean="0"/>
              <a:t>Hangi kanunun önceki kanun, hangi kanunun sonraki kanun olduğunu belirlemekte yeknesak kullanılan bir yöntem yoktur. Kanunun yasama organı tarafından kabul edildiği tarihin, Cumhurbaşkanı tarafından yayımlanmak üzere imzalandığı tarihin veya yürürlüğe giriş tarihinin esas alınması gerektiği yönünde farklı görüşler bulunmaktadır.</a:t>
            </a:r>
            <a:endParaRPr lang="tr-TR" dirty="0"/>
          </a:p>
        </p:txBody>
      </p:sp>
    </p:spTree>
    <p:extLst>
      <p:ext uri="{BB962C8B-B14F-4D97-AF65-F5344CB8AC3E}">
        <p14:creationId xmlns:p14="http://schemas.microsoft.com/office/powerpoint/2010/main" val="1222791116"/>
      </p:ext>
    </p:extLst>
  </p:cSld>
  <p:clrMapOvr>
    <a:masterClrMapping/>
  </p:clrMapOvr>
</p:sld>
</file>

<file path=ppt/theme/theme1.xml><?xml version="1.0" encoding="utf-8"?>
<a:theme xmlns:a="http://schemas.openxmlformats.org/drawingml/2006/main" name="Duman">
  <a:themeElements>
    <a:clrScheme name="Duman">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Duman">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uman">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1339</TotalTime>
  <Words>613</Words>
  <Application>Microsoft Office PowerPoint</Application>
  <PresentationFormat>Geniş ekran</PresentationFormat>
  <Paragraphs>43</Paragraphs>
  <Slides>9</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9</vt:i4>
      </vt:variant>
    </vt:vector>
  </HeadingPairs>
  <TitlesOfParts>
    <vt:vector size="13" baseType="lpstr">
      <vt:lpstr>Arial</vt:lpstr>
      <vt:lpstr>Century Gothic</vt:lpstr>
      <vt:lpstr>Wingdings 3</vt:lpstr>
      <vt:lpstr>Duman</vt:lpstr>
      <vt:lpstr>HUKUK BAŞLANGICI</vt:lpstr>
      <vt:lpstr>KANUNLARIN UYGULANMASI</vt:lpstr>
      <vt:lpstr>KANUNLARIN YER YÖNÜNDEN UYGULANMASI</vt:lpstr>
      <vt:lpstr>KANUNLARIN YER YÖNÜNDEN UYGULANMASI</vt:lpstr>
      <vt:lpstr>KANUNLARIN ZAMAN YÖNÜNDEN UYGULANMASI</vt:lpstr>
      <vt:lpstr>KANUNLARIN ZAMAN YÖNÜNDEN UYGULANMASI</vt:lpstr>
      <vt:lpstr>KANUNLARIN ZAMAN YÖNÜNDEN UYGULANMASI</vt:lpstr>
      <vt:lpstr>KANUNLARIN ZAMAN YÖNÜNDEN UYGULANMASI</vt:lpstr>
      <vt:lpstr>KANUNLARIN ZAMAN YÖNÜNDEN UYGULANMASI</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Harun Kılıç</dc:creator>
  <cp:lastModifiedBy>pc1</cp:lastModifiedBy>
  <cp:revision>21</cp:revision>
  <dcterms:created xsi:type="dcterms:W3CDTF">2020-07-01T13:53:34Z</dcterms:created>
  <dcterms:modified xsi:type="dcterms:W3CDTF">2021-03-24T20:18:40Z</dcterms:modified>
</cp:coreProperties>
</file>