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8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5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51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4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5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6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2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25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0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5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3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6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4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5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383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48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05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74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592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33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21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96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47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26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4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885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71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1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95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63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13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0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9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0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1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0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>
                <a:latin typeface="Arial" panose="020B0604020202020204" pitchFamily="34" charset="0"/>
              </a:rPr>
              <a:t>Mutfak Hizmetleri </a:t>
            </a:r>
            <a:r>
              <a:rPr lang="tr-TR" sz="3200" smtClean="0">
                <a:latin typeface="Arial" panose="020B0604020202020204" pitchFamily="34" charset="0"/>
              </a:rPr>
              <a:t>Yönetimi</a:t>
            </a:r>
            <a:endParaRPr lang="tr-TR" sz="32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12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Aşçıbaşı (Chef de </a:t>
            </a:r>
            <a:r>
              <a:rPr lang="tr-TR" sz="3600" b="1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cuisine</a:t>
            </a:r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b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2298701"/>
            <a:ext cx="10693400" cy="421640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Aşçıbaşının yerine 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getirmesi gereken ana görevleri ise şunlardır: </a:t>
            </a:r>
            <a:endParaRPr lang="tr-TR" sz="3200" dirty="0" smtClean="0">
              <a:solidFill>
                <a:prstClr val="black">
                  <a:lumMod val="85000"/>
                  <a:lumOff val="15000"/>
                </a:prstClr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06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Aşçıbaşı (Chef de </a:t>
            </a:r>
            <a:r>
              <a:rPr lang="tr-TR" sz="3200" b="1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cuisine</a:t>
            </a:r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b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5176911"/>
            <a:ext cx="10956778" cy="1122288"/>
          </a:xfrm>
        </p:spPr>
        <p:txBody>
          <a:bodyPr>
            <a:normAutofit/>
          </a:bodyPr>
          <a:lstStyle/>
          <a:p>
            <a:r>
              <a:rPr lang="tr-TR" sz="3000" dirty="0" smtClean="0"/>
              <a:t>Üretim </a:t>
            </a:r>
            <a:r>
              <a:rPr lang="tr-TR" sz="3000" dirty="0"/>
              <a:t>planlamasına uygun miktarda ve çeşitte yemeğin üretilmesini sağlamak,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50" y="0"/>
            <a:ext cx="9087728" cy="51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3385" y="5233182"/>
            <a:ext cx="10972800" cy="112541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Mutfağın ihtiyaç duyduğu malzemelerin siparişini vermek ve siparişlerini onaylamak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5" y="520505"/>
            <a:ext cx="7258929" cy="46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8977" y="5345722"/>
            <a:ext cx="11043139" cy="1055077"/>
          </a:xfrm>
        </p:spPr>
        <p:txBody>
          <a:bodyPr/>
          <a:lstStyle/>
          <a:p>
            <a:r>
              <a:rPr lang="tr-T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Mutfakta çalışacak personelin seçiminde insan kaynakları müdürü ile işbirliği yapmak, </a:t>
            </a:r>
            <a:endParaRPr lang="tr-TR" sz="2800" dirty="0">
              <a:solidFill>
                <a:prstClr val="black">
                  <a:lumMod val="85000"/>
                  <a:lumOff val="15000"/>
                </a:prstClr>
              </a:solidFill>
              <a:sym typeface="Symbol" panose="05050102010706020507" pitchFamily="18" charset="2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542577"/>
            <a:ext cx="8074856" cy="46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6437" y="5451231"/>
            <a:ext cx="11169747" cy="1406769"/>
          </a:xfrm>
        </p:spPr>
        <p:txBody>
          <a:bodyPr/>
          <a:lstStyle/>
          <a:p>
            <a:r>
              <a:rPr lang="tr-T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Mutfak personeli arasında iş bölümü yapmak, onların çalışma programlarını, haftalık ve yıllık izinlerini düzenlemek, </a:t>
            </a:r>
            <a:endParaRPr lang="tr-TR" sz="2800" dirty="0">
              <a:solidFill>
                <a:prstClr val="black">
                  <a:lumMod val="85000"/>
                  <a:lumOff val="15000"/>
                </a:prstClr>
              </a:solidFill>
              <a:sym typeface="Symbol" panose="05050102010706020507" pitchFamily="18" charset="2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48" y="0"/>
            <a:ext cx="6698901" cy="54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Aşçıbaşı (Chef de </a:t>
            </a:r>
            <a:r>
              <a:rPr lang="tr-TR" sz="3200" b="1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cuisine</a:t>
            </a:r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b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5595420"/>
            <a:ext cx="10277619" cy="1026943"/>
          </a:xfrm>
        </p:spPr>
        <p:txBody>
          <a:bodyPr>
            <a:normAutofit/>
          </a:bodyPr>
          <a:lstStyle/>
          <a:p>
            <a:pPr algn="just"/>
            <a:r>
              <a:rPr lang="tr-TR" sz="3200" dirty="0" smtClean="0">
                <a:latin typeface="+mn-lt"/>
              </a:rPr>
              <a:t>Menülerin </a:t>
            </a:r>
            <a:r>
              <a:rPr lang="tr-TR" sz="3200" dirty="0">
                <a:latin typeface="+mn-lt"/>
              </a:rPr>
              <a:t>planlanmasında görev almak, 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464820"/>
            <a:ext cx="7810940" cy="51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250" y="5247290"/>
            <a:ext cx="10221348" cy="1139483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/>
              <a:t>Stok devir hızı ve satış analizleri sonuçlarına dayanarak menülerde değişiklikler yapılmak üzere tavsiyelerde bulunmak,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94" y="454552"/>
            <a:ext cx="7248470" cy="48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3329" y="5057335"/>
            <a:ext cx="11085342" cy="1512276"/>
          </a:xfrm>
        </p:spPr>
        <p:txBody>
          <a:bodyPr/>
          <a:lstStyle/>
          <a:p>
            <a:pPr algn="just"/>
            <a:r>
              <a:rPr lang="tr-TR" b="1" dirty="0" smtClean="0"/>
              <a:t>Yiyecek </a:t>
            </a:r>
            <a:r>
              <a:rPr lang="tr-TR" b="1" dirty="0"/>
              <a:t>malzemelerinin teslim alınması, depolanması, hazırlanması, pişirilmesi ve servisi sırasında gerekli kontrolleri yapmak, Standart verim, standart reçete ve standart porsiyon çalışmalarını yapmak,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26" y="0"/>
            <a:ext cx="7119031" cy="50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572" y="5134707"/>
            <a:ext cx="11127545" cy="1209821"/>
          </a:xfrm>
        </p:spPr>
        <p:txBody>
          <a:bodyPr>
            <a:normAutofit/>
          </a:bodyPr>
          <a:lstStyle/>
          <a:p>
            <a:r>
              <a:rPr lang="tr-TR" sz="2800" dirty="0" smtClean="0"/>
              <a:t>Ziyafet </a:t>
            </a:r>
            <a:r>
              <a:rPr lang="tr-TR" sz="2800" dirty="0"/>
              <a:t>organizasyonlarında ziyafet müdürü ile birlikte çalışarak ziyafet hazırlıklarını yürütmek,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0"/>
            <a:ext cx="9284677" cy="51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2360" y="5492645"/>
            <a:ext cx="10207280" cy="980311"/>
          </a:xfrm>
        </p:spPr>
        <p:txBody>
          <a:bodyPr/>
          <a:lstStyle/>
          <a:p>
            <a:r>
              <a:rPr lang="tr-TR" sz="2800" dirty="0" smtClean="0"/>
              <a:t>Mutfakta </a:t>
            </a:r>
            <a:r>
              <a:rPr lang="tr-TR" sz="2800" dirty="0"/>
              <a:t>hijyen kurallarının eksiksiz uygulanmasını </a:t>
            </a:r>
            <a:r>
              <a:rPr lang="tr-TR" sz="2800" dirty="0" smtClean="0"/>
              <a:t>sağlamak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07" y="0"/>
            <a:ext cx="8067087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Kahvaltı B</a:t>
            </a:r>
            <a:r>
              <a:rPr lang="tr-TR" sz="32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ölümü</a:t>
            </a: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6900" y="2556932"/>
            <a:ext cx="10299697" cy="3716868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Kahvaltı hazırlama </a:t>
            </a:r>
            <a:r>
              <a:rPr lang="tr-TR" sz="3200" dirty="0" smtClean="0">
                <a:latin typeface="+mn-lt"/>
              </a:rPr>
              <a:t>bölümünde </a:t>
            </a:r>
            <a:r>
              <a:rPr lang="tr-TR" sz="3200" dirty="0">
                <a:latin typeface="+mn-lt"/>
              </a:rPr>
              <a:t>kahvaltı büfesine çıkacak yiyeceklerin hazırlıkları gerçekleştirilmektedir.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Bu </a:t>
            </a:r>
            <a:r>
              <a:rPr lang="tr-TR" sz="3200" dirty="0">
                <a:latin typeface="+mn-lt"/>
              </a:rPr>
              <a:t>bölümde çalışanlara kahvaltı aşçısı denir. </a:t>
            </a:r>
          </a:p>
        </p:txBody>
      </p:sp>
    </p:spTree>
    <p:extLst>
      <p:ext uri="{BB962C8B-B14F-4D97-AF65-F5344CB8AC3E}">
        <p14:creationId xmlns:p14="http://schemas.microsoft.com/office/powerpoint/2010/main" val="4168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9316" y="5627077"/>
            <a:ext cx="10663311" cy="633046"/>
          </a:xfrm>
        </p:spPr>
        <p:txBody>
          <a:bodyPr>
            <a:noAutofit/>
          </a:bodyPr>
          <a:lstStyle/>
          <a:p>
            <a:r>
              <a:rPr lang="tr-TR" sz="3200" dirty="0"/>
              <a:t>Mutfak ile otelin diğer bölümleri arasındaki iletişimi sağlamak, </a:t>
            </a:r>
          </a:p>
          <a:p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18" y="442839"/>
            <a:ext cx="7229942" cy="51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Bulaşık Yıkama ve Çöp Toplama Bölümü: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4561"/>
          </a:xfrm>
        </p:spPr>
        <p:txBody>
          <a:bodyPr>
            <a:normAutofit/>
          </a:bodyPr>
          <a:lstStyle/>
          <a:p>
            <a:pPr algn="just"/>
            <a:r>
              <a:rPr lang="tr-TR" sz="3200" dirty="0" smtClean="0">
                <a:latin typeface="+mn-lt"/>
              </a:rPr>
              <a:t>Bu </a:t>
            </a:r>
            <a:r>
              <a:rPr lang="tr-TR" sz="3200" dirty="0">
                <a:latin typeface="+mn-lt"/>
              </a:rPr>
              <a:t>bölüm mutfakta üretim sırasında, üretim ve servis sonrasında oluşan mutfak bulaşığının yıkandığı ve çöplerin toplanarak atıldığı bölümdür. Bu bölüm çalışanlarına </a:t>
            </a:r>
            <a:r>
              <a:rPr lang="tr-TR" sz="3200" dirty="0" err="1">
                <a:latin typeface="+mn-lt"/>
              </a:rPr>
              <a:t>steward</a:t>
            </a:r>
            <a:r>
              <a:rPr lang="tr-TR" sz="3200" dirty="0">
                <a:latin typeface="+mn-lt"/>
              </a:rPr>
              <a:t> denir. Bu bölümün başında şef </a:t>
            </a:r>
            <a:r>
              <a:rPr lang="tr-TR" sz="3200" dirty="0" err="1">
                <a:latin typeface="+mn-lt"/>
              </a:rPr>
              <a:t>steward</a:t>
            </a:r>
            <a:r>
              <a:rPr lang="tr-TR" sz="3200" dirty="0">
                <a:latin typeface="+mn-lt"/>
              </a:rPr>
              <a:t> bulunur ve genelde aşçıbaşına bağlı olarak çalışır, ancak bazı işletmelerde </a:t>
            </a:r>
            <a:r>
              <a:rPr lang="tr-TR" sz="3200" dirty="0" smtClean="0">
                <a:latin typeface="+mn-lt"/>
              </a:rPr>
              <a:t>doğrudan yiyecek-içecek </a:t>
            </a:r>
            <a:r>
              <a:rPr lang="tr-TR" sz="3200" dirty="0">
                <a:latin typeface="+mn-lt"/>
              </a:rPr>
              <a:t>müdürüne bağlı olduğu da görülmektedir. </a:t>
            </a:r>
          </a:p>
        </p:txBody>
      </p:sp>
    </p:spTree>
    <p:extLst>
      <p:ext uri="{BB962C8B-B14F-4D97-AF65-F5344CB8AC3E}">
        <p14:creationId xmlns:p14="http://schemas.microsoft.com/office/powerpoint/2010/main" val="41293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Bulaşık Yıkama ve Çöp Toplama Bölümü: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Bu bölümde bulunan donanım bulaşık yıkama makinesi, üç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evyeli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bulaşık yıkama tezgahı, istifleme rafları, bardak yıkama makinesi, çöp odası, çöp bidonları ve benzeridir.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11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Yönetim: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 smtClean="0">
                <a:latin typeface="+mn-lt"/>
              </a:rPr>
              <a:t>Mutfak </a:t>
            </a:r>
            <a:r>
              <a:rPr lang="tr-TR" sz="3200" dirty="0">
                <a:latin typeface="+mn-lt"/>
              </a:rPr>
              <a:t>yöneticisi sıfatındaki aşçıbaşı ve yardımcılarından oluşan bölümdür. Yönetim, mutfakla ilgili tüm konularda yiyecek-içecek müdürüne karşı sorumludur ve bu kişiye rapor verir. Aşçıbaşının bürosu tüm mutfak kısımlarını iyi görebilecek bir yerde konumlandırılmalıdır. </a:t>
            </a:r>
          </a:p>
        </p:txBody>
      </p:sp>
    </p:spTree>
    <p:extLst>
      <p:ext uri="{BB962C8B-B14F-4D97-AF65-F5344CB8AC3E}">
        <p14:creationId xmlns:p14="http://schemas.microsoft.com/office/powerpoint/2010/main" val="28755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Ayrıca çalışma alanlarına bakan kısım camdan yapılmalıdır. Bu büroda menülerin hazırlanması, yemek reçetelerinin yazılması, personelin çalışma programlarının düzenlenmesi, malzeme talep fişlerinin doldurulması vb. işler yapılmaktadır.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84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Mutfakta Hiyerarşik Basamaklar</a:t>
            </a: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3601" y="2404532"/>
            <a:ext cx="10032997" cy="380576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 smtClean="0">
                <a:latin typeface="+mn-lt"/>
              </a:rPr>
              <a:t>Aşçıbaşı </a:t>
            </a:r>
            <a:r>
              <a:rPr lang="tr-TR" sz="3200" dirty="0">
                <a:latin typeface="+mn-lt"/>
              </a:rPr>
              <a:t>(Chef de </a:t>
            </a:r>
            <a:r>
              <a:rPr lang="tr-TR" sz="3200" dirty="0" err="1">
                <a:latin typeface="+mn-lt"/>
              </a:rPr>
              <a:t>cuisine</a:t>
            </a:r>
            <a:r>
              <a:rPr lang="tr-TR" sz="3200" dirty="0">
                <a:latin typeface="+mn-lt"/>
              </a:rPr>
              <a:t>)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Aşçıbaşı </a:t>
            </a:r>
            <a:r>
              <a:rPr lang="tr-TR" sz="3200" dirty="0">
                <a:latin typeface="+mn-lt"/>
              </a:rPr>
              <a:t>Yrd. (Sous Chef)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Bölüm </a:t>
            </a:r>
            <a:r>
              <a:rPr lang="tr-TR" sz="3200" dirty="0">
                <a:latin typeface="+mn-lt"/>
              </a:rPr>
              <a:t>Şefleri (Chef de </a:t>
            </a:r>
            <a:r>
              <a:rPr lang="tr-TR" sz="3200" dirty="0" err="1">
                <a:latin typeface="+mn-lt"/>
              </a:rPr>
              <a:t>partie</a:t>
            </a:r>
            <a:r>
              <a:rPr lang="tr-TR" sz="3200" dirty="0">
                <a:latin typeface="+mn-lt"/>
              </a:rPr>
              <a:t>)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Bölüm </a:t>
            </a:r>
            <a:r>
              <a:rPr lang="tr-TR" sz="3200" dirty="0">
                <a:latin typeface="+mn-lt"/>
              </a:rPr>
              <a:t>Aşçıları (Demi Chef de </a:t>
            </a:r>
            <a:r>
              <a:rPr lang="tr-TR" sz="3200" dirty="0" err="1">
                <a:latin typeface="+mn-lt"/>
              </a:rPr>
              <a:t>Partie</a:t>
            </a:r>
            <a:r>
              <a:rPr lang="tr-TR" sz="3200" dirty="0">
                <a:latin typeface="+mn-lt"/>
              </a:rPr>
              <a:t>)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Aşçı </a:t>
            </a:r>
            <a:r>
              <a:rPr lang="tr-TR" sz="3200" dirty="0">
                <a:latin typeface="+mn-lt"/>
              </a:rPr>
              <a:t>Yardımcıları (</a:t>
            </a:r>
            <a:r>
              <a:rPr lang="tr-TR" sz="3200" dirty="0" err="1">
                <a:latin typeface="+mn-lt"/>
              </a:rPr>
              <a:t>Commis</a:t>
            </a:r>
            <a:r>
              <a:rPr lang="tr-TR" sz="3200" dirty="0">
                <a:latin typeface="+mn-lt"/>
              </a:rPr>
              <a:t>) </a:t>
            </a:r>
            <a:endParaRPr lang="tr-TR" sz="3200" dirty="0"/>
          </a:p>
          <a:p>
            <a:pPr algn="just"/>
            <a:r>
              <a:rPr lang="tr-TR" sz="3200" dirty="0" smtClean="0">
                <a:latin typeface="+mn-lt"/>
              </a:rPr>
              <a:t>Stajyerler </a:t>
            </a:r>
            <a:r>
              <a:rPr lang="tr-TR" sz="3200" dirty="0">
                <a:latin typeface="+mn-lt"/>
              </a:rPr>
              <a:t>(</a:t>
            </a:r>
            <a:r>
              <a:rPr lang="tr-TR" sz="3200" dirty="0" err="1">
                <a:latin typeface="+mn-lt"/>
              </a:rPr>
              <a:t>Stagiaire</a:t>
            </a:r>
            <a:r>
              <a:rPr lang="tr-TR" sz="3200" dirty="0">
                <a:latin typeface="+mn-lt"/>
              </a:rPr>
              <a:t>) 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Aşçıbaşı (Chef de </a:t>
            </a:r>
            <a:r>
              <a:rPr lang="tr-TR" sz="3600" b="1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cuisine</a:t>
            </a:r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) </a:t>
            </a:r>
            <a:b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Bir otel işletmesi mutfağının tüm sorumluluğunu üzerine alan ve mutfağın idaresiyle görevli kişidir.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Fransızca </a:t>
            </a:r>
            <a:r>
              <a:rPr lang="tr-TR" sz="3200" dirty="0">
                <a:latin typeface="+mn-lt"/>
              </a:rPr>
              <a:t>ifadesi ile aşçıbaşına «</a:t>
            </a:r>
            <a:r>
              <a:rPr lang="tr-TR" sz="3200" dirty="0" err="1">
                <a:latin typeface="+mn-lt"/>
              </a:rPr>
              <a:t>chef</a:t>
            </a:r>
            <a:r>
              <a:rPr lang="tr-TR" sz="3200" dirty="0">
                <a:latin typeface="+mn-lt"/>
              </a:rPr>
              <a:t> de </a:t>
            </a:r>
            <a:r>
              <a:rPr lang="tr-TR" sz="3200" dirty="0" err="1">
                <a:latin typeface="+mn-lt"/>
              </a:rPr>
              <a:t>cuisine</a:t>
            </a:r>
            <a:r>
              <a:rPr lang="tr-TR" sz="3200" dirty="0">
                <a:latin typeface="+mn-lt"/>
              </a:rPr>
              <a:t>», </a:t>
            </a:r>
            <a:r>
              <a:rPr lang="tr-TR" sz="3200" dirty="0" err="1">
                <a:latin typeface="+mn-lt"/>
              </a:rPr>
              <a:t>ingilizce</a:t>
            </a:r>
            <a:r>
              <a:rPr lang="tr-TR" sz="3200" dirty="0">
                <a:latin typeface="+mn-lt"/>
              </a:rPr>
              <a:t> ifadesi ile de «</a:t>
            </a:r>
            <a:r>
              <a:rPr lang="tr-TR" sz="3200" dirty="0" err="1">
                <a:latin typeface="+mn-lt"/>
              </a:rPr>
              <a:t>executive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chef</a:t>
            </a:r>
            <a:r>
              <a:rPr lang="tr-TR" sz="3200" dirty="0">
                <a:latin typeface="+mn-lt"/>
              </a:rPr>
              <a:t>» denilmektedir. 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6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478300"/>
            <a:ext cx="11272295" cy="5894364"/>
          </a:xfrm>
        </p:spPr>
      </p:pic>
    </p:spTree>
    <p:extLst>
      <p:ext uri="{BB962C8B-B14F-4D97-AF65-F5344CB8AC3E}">
        <p14:creationId xmlns:p14="http://schemas.microsoft.com/office/powerpoint/2010/main" val="24004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412</Words>
  <Application>Microsoft Office PowerPoint</Application>
  <PresentationFormat>Geniş ekran</PresentationFormat>
  <Paragraphs>36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Symbol</vt:lpstr>
      <vt:lpstr>Office Teması</vt:lpstr>
      <vt:lpstr>Organik</vt:lpstr>
      <vt:lpstr>1_Organik</vt:lpstr>
      <vt:lpstr>Mutfak Hizmetleri Yönetimi</vt:lpstr>
      <vt:lpstr>Kahvaltı Bölümü</vt:lpstr>
      <vt:lpstr>Bulaşık Yıkama ve Çöp Toplama Bölümü:</vt:lpstr>
      <vt:lpstr>Bulaşık Yıkama ve Çöp Toplama Bölümü:</vt:lpstr>
      <vt:lpstr>Yönetim:</vt:lpstr>
      <vt:lpstr>Yönetim</vt:lpstr>
      <vt:lpstr>Mutfakta Hiyerarşik Basamaklar</vt:lpstr>
      <vt:lpstr>Aşçıbaşı (Chef de cuisine)  </vt:lpstr>
      <vt:lpstr>PowerPoint Sunusu</vt:lpstr>
      <vt:lpstr>Aşçıbaşı (Chef de cuisine)  </vt:lpstr>
      <vt:lpstr>Aşçıbaşı (Chef de cuisine)  </vt:lpstr>
      <vt:lpstr>PowerPoint Sunusu</vt:lpstr>
      <vt:lpstr>PowerPoint Sunusu</vt:lpstr>
      <vt:lpstr>PowerPoint Sunusu</vt:lpstr>
      <vt:lpstr>Aşçıbaşı (Chef de cuisine) 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Mutfak Hizmetleri Yönetimi</dc:title>
  <dc:creator>emir üner</dc:creator>
  <cp:lastModifiedBy>emir üner</cp:lastModifiedBy>
  <cp:revision>6</cp:revision>
  <dcterms:created xsi:type="dcterms:W3CDTF">2017-10-29T15:18:22Z</dcterms:created>
  <dcterms:modified xsi:type="dcterms:W3CDTF">2017-10-29T15:22:38Z</dcterms:modified>
</cp:coreProperties>
</file>