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094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568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166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971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5408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860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8523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1246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3966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101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0024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3179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305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319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21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147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101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221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30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3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23: Object-Oriented Programming: Inheritance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protected Members 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protected access is intermediate level of protection between public and private</a:t>
            </a:r>
          </a:p>
          <a:p>
            <a:r>
              <a:rPr lang="tr-TR" altLang="tr-TR" b="1" dirty="0" smtClean="0"/>
              <a:t>protected members are accessible to</a:t>
            </a:r>
          </a:p>
          <a:p>
            <a:pPr lvl="1"/>
            <a:r>
              <a:rPr lang="tr-TR" altLang="tr-TR" b="1" dirty="0" smtClean="0"/>
              <a:t>Base class members</a:t>
            </a:r>
          </a:p>
          <a:p>
            <a:pPr lvl="1"/>
            <a:r>
              <a:rPr lang="tr-TR" altLang="tr-TR" b="1" dirty="0" smtClean="0"/>
              <a:t>Base class friends</a:t>
            </a:r>
          </a:p>
          <a:p>
            <a:pPr lvl="1"/>
            <a:r>
              <a:rPr lang="tr-TR" altLang="tr-TR" b="1" dirty="0" smtClean="0"/>
              <a:t>Derived class members</a:t>
            </a:r>
          </a:p>
          <a:p>
            <a:pPr lvl="1"/>
            <a:r>
              <a:rPr lang="tr-TR" altLang="tr-TR" b="1" dirty="0" smtClean="0"/>
              <a:t>Derived class friends </a:t>
            </a:r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373946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386744"/>
              </p:ext>
            </p:extLst>
          </p:nvPr>
        </p:nvGraphicFramePr>
        <p:xfrm>
          <a:off x="1986328" y="1676400"/>
          <a:ext cx="45474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7" name="Document" r:id="rId4" imgW="7078494" imgH="6274586" progId="Word.Document.8">
                  <p:embed/>
                </p:oleObj>
              </mc:Choice>
              <mc:Fallback>
                <p:oleObj name="Document" r:id="rId4" imgW="7078494" imgH="62745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328" y="1676400"/>
                        <a:ext cx="454740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17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06236"/>
              </p:ext>
            </p:extLst>
          </p:nvPr>
        </p:nvGraphicFramePr>
        <p:xfrm>
          <a:off x="1122464" y="1826075"/>
          <a:ext cx="7053263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1" name="Document" r:id="rId4" imgW="7056048" imgH="4069385" progId="Word.Document.8">
                  <p:embed/>
                </p:oleObj>
              </mc:Choice>
              <mc:Fallback>
                <p:oleObj name="Document" r:id="rId4" imgW="7056048" imgH="406938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826075"/>
                        <a:ext cx="7053263" cy="406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7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179819"/>
              </p:ext>
            </p:extLst>
          </p:nvPr>
        </p:nvGraphicFramePr>
        <p:xfrm>
          <a:off x="1728928" y="1600200"/>
          <a:ext cx="50622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5" name="Document" r:id="rId4" imgW="7078494" imgH="6274586" progId="Word.Document.8">
                  <p:embed/>
                </p:oleObj>
              </mc:Choice>
              <mc:Fallback>
                <p:oleObj name="Document" r:id="rId4" imgW="7078494" imgH="62745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928" y="1600200"/>
                        <a:ext cx="5062200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06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699948"/>
              </p:ext>
            </p:extLst>
          </p:nvPr>
        </p:nvGraphicFramePr>
        <p:xfrm>
          <a:off x="1772470" y="1562100"/>
          <a:ext cx="497511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9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2470" y="1562100"/>
                        <a:ext cx="4975115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378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370898"/>
              </p:ext>
            </p:extLst>
          </p:nvPr>
        </p:nvGraphicFramePr>
        <p:xfrm>
          <a:off x="1676400" y="1476022"/>
          <a:ext cx="4953000" cy="4551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2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76022"/>
                        <a:ext cx="4953000" cy="4551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866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808102"/>
              </p:ext>
            </p:extLst>
          </p:nvPr>
        </p:nvGraphicFramePr>
        <p:xfrm>
          <a:off x="1040027" y="1752600"/>
          <a:ext cx="6705600" cy="3868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6" name="Document" r:id="rId4" imgW="7056048" imgH="4069385" progId="Word.Document.8">
                  <p:embed/>
                </p:oleObj>
              </mc:Choice>
              <mc:Fallback>
                <p:oleObj name="Document" r:id="rId4" imgW="7056048" imgH="406938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027" y="1752600"/>
                        <a:ext cx="6705600" cy="38682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45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351417"/>
              </p:ext>
            </p:extLst>
          </p:nvPr>
        </p:nvGraphicFramePr>
        <p:xfrm>
          <a:off x="1702291" y="1600200"/>
          <a:ext cx="5230385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0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291" y="1600200"/>
                        <a:ext cx="5230385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8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20361"/>
              </p:ext>
            </p:extLst>
          </p:nvPr>
        </p:nvGraphicFramePr>
        <p:xfrm>
          <a:off x="1979676" y="1598162"/>
          <a:ext cx="4953000" cy="4545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4" name="Document" r:id="rId4" imgW="7078494" imgH="6484976" progId="Word.Document.8">
                  <p:embed/>
                </p:oleObj>
              </mc:Choice>
              <mc:Fallback>
                <p:oleObj name="Document" r:id="rId4" imgW="7078494" imgH="648497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76" y="1598162"/>
                        <a:ext cx="4953000" cy="4545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34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939610"/>
              </p:ext>
            </p:extLst>
          </p:nvPr>
        </p:nvGraphicFramePr>
        <p:xfrm>
          <a:off x="2035586" y="1524000"/>
          <a:ext cx="5227019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8" name="Document" r:id="rId4" imgW="7056048" imgH="6273920" progId="Word.Document.8">
                  <p:embed/>
                </p:oleObj>
              </mc:Choice>
              <mc:Fallback>
                <p:oleObj name="Document" r:id="rId4" imgW="7056048" imgH="6273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586" y="1524000"/>
                        <a:ext cx="5227019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040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Base Classes and Derived Classes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protected Members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Constructors and Destrcutors in Derived Classes</a:t>
            </a:r>
          </a:p>
          <a:p>
            <a:endParaRPr lang="tr-TR" sz="2000" b="1" dirty="0" smtClean="0"/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277564"/>
              </p:ext>
            </p:extLst>
          </p:nvPr>
        </p:nvGraphicFramePr>
        <p:xfrm>
          <a:off x="1122464" y="1981200"/>
          <a:ext cx="7053263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2" name="Document" r:id="rId4" imgW="7078494" imgH="4071258" progId="Word.Document.8">
                  <p:embed/>
                </p:oleObj>
              </mc:Choice>
              <mc:Fallback>
                <p:oleObj name="Document" r:id="rId4" imgW="7078494" imgH="407125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981200"/>
                        <a:ext cx="7053263" cy="406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548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910925"/>
              </p:ext>
            </p:extLst>
          </p:nvPr>
        </p:nvGraphicFramePr>
        <p:xfrm>
          <a:off x="1130402" y="1562100"/>
          <a:ext cx="7037388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6" name="Document" r:id="rId4" imgW="7074123" imgH="4584057" progId="Word.Document.8">
                  <p:embed/>
                </p:oleObj>
              </mc:Choice>
              <mc:Fallback>
                <p:oleObj name="Document" r:id="rId4" imgW="7074123" imgH="45840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562100"/>
                        <a:ext cx="7037388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405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458354"/>
              </p:ext>
            </p:extLst>
          </p:nvPr>
        </p:nvGraphicFramePr>
        <p:xfrm>
          <a:off x="1752600" y="1479919"/>
          <a:ext cx="5410200" cy="473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0" name="Document" r:id="rId4" imgW="7046703" imgH="6183505" progId="Word.Document.8">
                  <p:embed/>
                </p:oleObj>
              </mc:Choice>
              <mc:Fallback>
                <p:oleObj name="Document" r:id="rId4" imgW="7046703" imgH="618350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79919"/>
                        <a:ext cx="5410200" cy="4736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274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079218"/>
              </p:ext>
            </p:extLst>
          </p:nvPr>
        </p:nvGraphicFramePr>
        <p:xfrm>
          <a:off x="1752600" y="1600200"/>
          <a:ext cx="5618168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4" name="Document" r:id="rId4" imgW="7046703" imgH="5641737" progId="Word.Document.8">
                  <p:embed/>
                </p:oleObj>
              </mc:Choice>
              <mc:Fallback>
                <p:oleObj name="Document" r:id="rId4" imgW="7046703" imgH="56417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00200"/>
                        <a:ext cx="5618168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24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Inheritance is used to increase software reusability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Inheritance is creating new class from an existing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Existing class’s data members and member functions are absorbed by new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New class is called as derived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Derived class represents more specialized group of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Additional data members or member functions can be included in derived classes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Direct base class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one level up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Indirect base class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two or more levels up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Single inheritance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one base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Multiple inheritance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multiple base classes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99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Three types of inheritance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ublic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Every object of derived class is also an object of base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Base class objects are not objects of derived classes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Derived class can access private base class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Inherited non-private member functions must be used to access private base class members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rivate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protected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27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en-US" altLang="tr-TR" b="1" dirty="0"/>
              <a:t>“is-a” vs. “has-a”</a:t>
            </a:r>
          </a:p>
          <a:p>
            <a:pPr lvl="1"/>
            <a:r>
              <a:rPr lang="en-US" altLang="tr-TR" b="1" dirty="0"/>
              <a:t>“is-a</a:t>
            </a:r>
            <a:r>
              <a:rPr lang="en-US" altLang="tr-TR" b="1" dirty="0" smtClean="0"/>
              <a:t>”</a:t>
            </a:r>
            <a:r>
              <a:rPr lang="tr-TR" altLang="tr-TR" b="1" dirty="0" smtClean="0"/>
              <a:t> is inheritance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Derived class object can be considered as base class object</a:t>
            </a:r>
          </a:p>
          <a:p>
            <a:pPr lvl="1"/>
            <a:r>
              <a:rPr lang="en-US" altLang="tr-TR" b="1" dirty="0"/>
              <a:t>“has-a</a:t>
            </a:r>
            <a:r>
              <a:rPr lang="en-US" altLang="tr-TR" b="1" dirty="0" smtClean="0"/>
              <a:t>”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tr-TR" altLang="tr-TR" b="1" dirty="0" smtClean="0">
                <a:solidFill>
                  <a:srgbClr val="3E3D2D"/>
                </a:solidFill>
              </a:rPr>
              <a:t>is composition</a:t>
            </a:r>
          </a:p>
          <a:p>
            <a:pPr lvl="2"/>
            <a:r>
              <a:rPr lang="tr-TR" altLang="tr-TR" b="1" dirty="0" smtClean="0">
                <a:solidFill>
                  <a:srgbClr val="3E3D2D"/>
                </a:solidFill>
              </a:rPr>
              <a:t>A class contains one or more objects of other classes as data members.</a:t>
            </a:r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355951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Object of one class is an object of another class</a:t>
            </a:r>
          </a:p>
          <a:p>
            <a:r>
              <a:rPr lang="tr-TR" altLang="tr-TR" b="1" dirty="0" smtClean="0"/>
              <a:t>Base class represents larger set of objects than derived classes</a:t>
            </a:r>
          </a:p>
          <a:p>
            <a:pPr lvl="1"/>
            <a:r>
              <a:rPr lang="tr-TR" altLang="tr-TR" b="1" dirty="0" smtClean="0"/>
              <a:t>Example: </a:t>
            </a:r>
          </a:p>
          <a:p>
            <a:pPr lvl="2"/>
            <a:r>
              <a:rPr lang="tr-TR" altLang="tr-TR" b="1" dirty="0" smtClean="0"/>
              <a:t>Base class: Vehicle</a:t>
            </a:r>
          </a:p>
          <a:p>
            <a:pPr lvl="2"/>
            <a:r>
              <a:rPr lang="tr-TR" altLang="tr-TR" b="1" dirty="0" smtClean="0"/>
              <a:t>Derived class: Car</a:t>
            </a:r>
          </a:p>
          <a:p>
            <a:pPr lvl="1"/>
            <a:endParaRPr lang="tr-TR" altLang="tr-TR" b="1" dirty="0" smtClean="0"/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270038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Inheritance Hierarchy</a:t>
            </a:r>
          </a:p>
          <a:p>
            <a:pPr lvl="1"/>
            <a:r>
              <a:rPr lang="tr-TR" altLang="tr-TR" b="1" dirty="0" smtClean="0"/>
              <a:t>Inheritance relationships can be considered as a tree-like hierarchy structure.</a:t>
            </a:r>
          </a:p>
          <a:p>
            <a:pPr lvl="1"/>
            <a:r>
              <a:rPr lang="tr-TR" altLang="tr-TR" b="1" dirty="0" smtClean="0"/>
              <a:t>Each class becomes base class or derived class.</a:t>
            </a:r>
          </a:p>
          <a:p>
            <a:pPr lvl="1"/>
            <a:r>
              <a:rPr lang="tr-TR" altLang="tr-TR" b="1" dirty="0" smtClean="0"/>
              <a:t>Base classes provides data and functionality to other classes</a:t>
            </a:r>
          </a:p>
          <a:p>
            <a:pPr lvl="1"/>
            <a:r>
              <a:rPr lang="tr-TR" altLang="tr-TR" b="1" dirty="0" smtClean="0"/>
              <a:t>Derived classes inherits data and functionality from other classes</a:t>
            </a:r>
          </a:p>
          <a:p>
            <a:pPr lvl="1"/>
            <a:endParaRPr lang="tr-TR" altLang="tr-TR" b="1" dirty="0" smtClean="0"/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400219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/>
              <a:t>p</a:t>
            </a:r>
            <a:r>
              <a:rPr lang="tr-TR" altLang="tr-TR" b="1" dirty="0" smtClean="0"/>
              <a:t>ublic inheritance</a:t>
            </a:r>
          </a:p>
          <a:p>
            <a:pPr lvl="1"/>
            <a:r>
              <a:rPr lang="tr-TR" altLang="tr-TR" b="1" dirty="0" smtClean="0"/>
              <a:t>class TwoDimensionalShape : public Shape</a:t>
            </a:r>
          </a:p>
          <a:p>
            <a:pPr lvl="1"/>
            <a:r>
              <a:rPr lang="tr-TR" altLang="tr-TR" b="1" dirty="0" smtClean="0"/>
              <a:t>TwoDimensionalShape class inherits from Shape class</a:t>
            </a:r>
          </a:p>
          <a:p>
            <a:pPr lvl="1"/>
            <a:r>
              <a:rPr lang="tr-TR" altLang="tr-TR" b="1" dirty="0" smtClean="0"/>
              <a:t>Although not accessible directly, base class private members are still inherited</a:t>
            </a:r>
          </a:p>
          <a:p>
            <a:pPr lvl="1"/>
            <a:r>
              <a:rPr lang="tr-TR" altLang="tr-TR" b="1" dirty="0" smtClean="0"/>
              <a:t>They can be accessed using public member functions</a:t>
            </a:r>
          </a:p>
          <a:p>
            <a:pPr lvl="1"/>
            <a:r>
              <a:rPr lang="tr-TR" altLang="tr-TR" b="1" dirty="0"/>
              <a:t>p</a:t>
            </a:r>
            <a:r>
              <a:rPr lang="tr-TR" altLang="tr-TR" b="1" dirty="0" smtClean="0"/>
              <a:t>ublic and protected members inherited with original member access</a:t>
            </a:r>
          </a:p>
          <a:p>
            <a:pPr lvl="1"/>
            <a:r>
              <a:rPr lang="tr-TR" altLang="tr-TR" b="1" dirty="0" smtClean="0"/>
              <a:t>friend functions are not inherited  </a:t>
            </a:r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111682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11221</TotalTime>
  <Words>496</Words>
  <Application>Microsoft Office PowerPoint</Application>
  <PresentationFormat>On-screen Show (4:3)</PresentationFormat>
  <Paragraphs>125</Paragraphs>
  <Slides>23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Introduction</vt:lpstr>
      <vt:lpstr>Introduction</vt:lpstr>
      <vt:lpstr>Introduction</vt:lpstr>
      <vt:lpstr>Introduction</vt:lpstr>
      <vt:lpstr>Base Classes and Derived Classes</vt:lpstr>
      <vt:lpstr>Base Classes and Derived Classes</vt:lpstr>
      <vt:lpstr>Base Classes and Derived Classes</vt:lpstr>
      <vt:lpstr>protected Members 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624</cp:revision>
  <dcterms:created xsi:type="dcterms:W3CDTF">2006-08-16T00:00:00Z</dcterms:created>
  <dcterms:modified xsi:type="dcterms:W3CDTF">2019-12-04T03:34:56Z</dcterms:modified>
</cp:coreProperties>
</file>