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4.04.2019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44016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>
              <a:effectLst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/>
          <a:lstStyle/>
          <a:p>
            <a:pPr>
              <a:buNone/>
            </a:pPr>
            <a:r>
              <a:rPr lang="tr-TR" sz="2800" dirty="0" smtClean="0"/>
              <a:t>Eğitim bakımından yoksunluk içinde bulunanlar</a:t>
            </a:r>
          </a:p>
          <a:p>
            <a:pPr lvl="0">
              <a:buNone/>
            </a:pPr>
            <a:endParaRPr lang="tr-TR" sz="2400" dirty="0" smtClean="0"/>
          </a:p>
          <a:p>
            <a:pPr lvl="0">
              <a:buNone/>
            </a:pPr>
            <a:r>
              <a:rPr lang="tr-TR" sz="2400" dirty="0" smtClean="0"/>
              <a:t>1. Grup:Toplumsal, ekonomik, coğrafi koşullar nedeniyle yoksunluk içinde bulunanlar</a:t>
            </a:r>
          </a:p>
          <a:p>
            <a:pPr lvl="0">
              <a:buNone/>
            </a:pPr>
            <a:endParaRPr lang="tr-TR" sz="2400" dirty="0" smtClean="0"/>
          </a:p>
          <a:p>
            <a:pPr lvl="0">
              <a:buNone/>
            </a:pPr>
            <a:r>
              <a:rPr lang="tr-TR" sz="2400" dirty="0" smtClean="0"/>
              <a:t>2. </a:t>
            </a:r>
            <a:r>
              <a:rPr lang="tr-TR" sz="2400" dirty="0" smtClean="0"/>
              <a:t>Grup: </a:t>
            </a:r>
            <a:r>
              <a:rPr lang="tr-TR" sz="2400" dirty="0" smtClean="0"/>
              <a:t>Bedence ve zihince engelli olanlar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259632" y="692696"/>
            <a:ext cx="7674056" cy="100811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39604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00" dirty="0" smtClean="0"/>
              <a:t>Toplumsal, ekonomik, coğrafi koşullar nedeniyle yoksunluk içinde bulunanlar:</a:t>
            </a:r>
            <a:endParaRPr lang="tr-TR" sz="2400" dirty="0" smtClean="0"/>
          </a:p>
          <a:p>
            <a:pPr lvl="0"/>
            <a:r>
              <a:rPr lang="tr-TR" sz="2400" dirty="0" smtClean="0"/>
              <a:t>Okumaz yazmazlar</a:t>
            </a:r>
          </a:p>
          <a:p>
            <a:pPr lvl="0"/>
            <a:r>
              <a:rPr lang="tr-TR" sz="2400" dirty="0" smtClean="0"/>
              <a:t>Kırsal kesimdeki yoksul </a:t>
            </a:r>
            <a:r>
              <a:rPr lang="tr-TR" sz="2400" dirty="0" smtClean="0"/>
              <a:t>halk</a:t>
            </a:r>
          </a:p>
          <a:p>
            <a:pPr lvl="0"/>
            <a:r>
              <a:rPr lang="tr-TR" sz="2400" dirty="0" smtClean="0"/>
              <a:t>Mülteci ve göçmenler</a:t>
            </a:r>
            <a:endParaRPr lang="tr-TR" sz="2400" dirty="0" smtClean="0"/>
          </a:p>
          <a:p>
            <a:pPr lvl="0"/>
            <a:r>
              <a:rPr lang="tr-TR" sz="2400" dirty="0" smtClean="0"/>
              <a:t>Kentlerdeki yoksul halk, gecekondu bölgelerinde yaşayanlar</a:t>
            </a:r>
          </a:p>
          <a:p>
            <a:pPr lvl="0"/>
            <a:r>
              <a:rPr lang="tr-TR" sz="2400" dirty="0" smtClean="0"/>
              <a:t>İşsiz gençler</a:t>
            </a:r>
          </a:p>
          <a:p>
            <a:pPr lvl="0"/>
            <a:r>
              <a:rPr lang="tr-TR" sz="2400" dirty="0" smtClean="0"/>
              <a:t>Niteliksiz ve yarı nitelikli </a:t>
            </a:r>
            <a:r>
              <a:rPr lang="tr-TR" sz="2400" dirty="0" smtClean="0"/>
              <a:t>işçiler</a:t>
            </a:r>
          </a:p>
          <a:p>
            <a:pPr lvl="0"/>
            <a:endParaRPr lang="tr-TR" sz="2400" dirty="0" smtClean="0"/>
          </a:p>
          <a:p>
            <a:pPr lvl="0"/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435608" y="1052736"/>
            <a:ext cx="7498080" cy="79208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3888432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/>
              <a:t>Toplumsal, ekonomik, coğrafi koşullar nedeniyle yoksunluk içinde buluna</a:t>
            </a:r>
            <a:r>
              <a:rPr lang="tr-TR" dirty="0" smtClean="0"/>
              <a:t>nlar:</a:t>
            </a:r>
          </a:p>
          <a:p>
            <a:pPr lvl="0"/>
            <a:r>
              <a:rPr lang="tr-TR" sz="2400" dirty="0" smtClean="0"/>
              <a:t>Kadınlar</a:t>
            </a:r>
          </a:p>
          <a:p>
            <a:pPr lvl="0"/>
            <a:r>
              <a:rPr lang="tr-TR" sz="2400" dirty="0" smtClean="0"/>
              <a:t>Etnik azınlıklar</a:t>
            </a:r>
          </a:p>
          <a:p>
            <a:pPr lvl="0"/>
            <a:r>
              <a:rPr lang="tr-TR" sz="2400" dirty="0" smtClean="0"/>
              <a:t>Yurt içi göçmen işçiler</a:t>
            </a:r>
          </a:p>
          <a:p>
            <a:pPr lvl="0"/>
            <a:r>
              <a:rPr lang="tr-TR" sz="2400" dirty="0" smtClean="0"/>
              <a:t>Yurt dışı yabancı işçiler</a:t>
            </a:r>
          </a:p>
          <a:p>
            <a:pPr lvl="0"/>
            <a:r>
              <a:rPr lang="tr-TR" sz="2400" dirty="0" smtClean="0"/>
              <a:t>Yaşlılar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79208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3816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Kadınlar</a:t>
            </a:r>
            <a:endParaRPr lang="tr-TR" sz="2400" dirty="0" smtClean="0"/>
          </a:p>
          <a:p>
            <a:pPr lvl="0"/>
            <a:r>
              <a:rPr lang="tr-TR" sz="2400" dirty="0" smtClean="0"/>
              <a:t>Toplumsal cinsiyet algılarının değiştirilmesi</a:t>
            </a:r>
          </a:p>
          <a:p>
            <a:pPr lvl="0"/>
            <a:r>
              <a:rPr lang="tr-TR" sz="2400" dirty="0" smtClean="0"/>
              <a:t>Okuma yazma da dahil olmak üzere eğitim eksikliklerinin giderilmesi</a:t>
            </a:r>
          </a:p>
          <a:p>
            <a:pPr lvl="0"/>
            <a:r>
              <a:rPr lang="tr-TR" sz="2400" dirty="0" smtClean="0"/>
              <a:t>Meslek kazandırılması</a:t>
            </a:r>
          </a:p>
          <a:p>
            <a:pPr lvl="0"/>
            <a:r>
              <a:rPr lang="tr-TR" sz="2400" dirty="0" smtClean="0"/>
              <a:t>Toplumsal ve siyasal alana katılımlarının artırılması</a:t>
            </a:r>
          </a:p>
          <a:p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08012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Kırsal bölgelerde yaşayanlar</a:t>
            </a:r>
            <a:endParaRPr lang="tr-TR" sz="2400" dirty="0" smtClean="0"/>
          </a:p>
          <a:p>
            <a:pPr lvl="0"/>
            <a:r>
              <a:rPr lang="tr-TR" sz="2400" dirty="0" smtClean="0"/>
              <a:t>Canlandırıcı, bilgi verici, yaşamı zenginleştirici eğitsel ve kültürel olanaklardan yoksundurlar.</a:t>
            </a:r>
          </a:p>
          <a:p>
            <a:pPr lvl="0"/>
            <a:r>
              <a:rPr lang="tr-TR" sz="2400" dirty="0" smtClean="0"/>
              <a:t>Düzenli eğitim programlarından yoksundurlar.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00811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744416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Okumaz-yazmazlar</a:t>
            </a:r>
            <a:endParaRPr lang="tr-TR" sz="2400" dirty="0" smtClean="0"/>
          </a:p>
          <a:p>
            <a:pPr lvl="0"/>
            <a:r>
              <a:rPr lang="tr-TR" sz="2400" dirty="0" smtClean="0"/>
              <a:t>Kentsel yaşamına uyum sağlayamamaktadırlar.</a:t>
            </a:r>
          </a:p>
          <a:p>
            <a:pPr lvl="0"/>
            <a:r>
              <a:rPr lang="tr-TR" sz="2400" dirty="0" smtClean="0"/>
              <a:t>Daha ileri eğitim fırsatlarını yakalayamamaktadırlar.</a:t>
            </a:r>
          </a:p>
          <a:p>
            <a:pPr lvl="0"/>
            <a:r>
              <a:rPr lang="tr-TR" sz="2400" dirty="0" smtClean="0"/>
              <a:t>Okumaz-yazmazlık bireylere acı verir, dışlanma yaratır.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08720"/>
            <a:ext cx="7498080" cy="864096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effectLst/>
              </a:rPr>
              <a:t>Yetişkin Eğitiminde Öncelikli Hedef Kitleler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600400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Bedence ve zihince engelli olanlar</a:t>
            </a:r>
            <a:endParaRPr lang="tr-TR" sz="2400" dirty="0" smtClean="0"/>
          </a:p>
          <a:p>
            <a:pPr lvl="0"/>
            <a:r>
              <a:rPr lang="tr-TR" sz="2400" dirty="0" smtClean="0"/>
              <a:t>Asgari bir temel eğitimden geçmeleri gerekmektedir.</a:t>
            </a:r>
          </a:p>
          <a:p>
            <a:pPr lvl="0"/>
            <a:r>
              <a:rPr lang="tr-TR" sz="2400" dirty="0" smtClean="0"/>
              <a:t>Çalışma yaşamına katılmaları gerekmektedir. </a:t>
            </a:r>
          </a:p>
          <a:p>
            <a:pPr lvl="0"/>
            <a:r>
              <a:rPr lang="tr-TR" sz="2400" dirty="0" smtClean="0"/>
              <a:t>Engellerin üstesinden gelecek rehberlik hizmetlerine ihtiyaçları vardır.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2952328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Kaynak:</a:t>
            </a:r>
            <a:endParaRPr lang="tr-TR" sz="2400" dirty="0" smtClean="0"/>
          </a:p>
          <a:p>
            <a:pPr>
              <a:buNone/>
            </a:pPr>
            <a:r>
              <a:rPr lang="tr-TR" sz="2000" dirty="0" err="1" smtClean="0"/>
              <a:t>Lowe</a:t>
            </a:r>
            <a:r>
              <a:rPr lang="tr-TR" sz="2000" dirty="0" smtClean="0"/>
              <a:t>, John (1985); </a:t>
            </a:r>
            <a:r>
              <a:rPr lang="tr-TR" sz="2000" b="1" dirty="0" smtClean="0"/>
              <a:t>Dünyada Yetişkin Eğitimine Toplu Bakış, </a:t>
            </a:r>
            <a:r>
              <a:rPr lang="tr-TR" sz="2000" dirty="0" smtClean="0"/>
              <a:t>(Çeviren: Turhan </a:t>
            </a:r>
            <a:r>
              <a:rPr lang="tr-TR" sz="2000" dirty="0" err="1" smtClean="0"/>
              <a:t>Oğuzkan</a:t>
            </a:r>
            <a:r>
              <a:rPr lang="tr-TR" sz="2000" dirty="0" smtClean="0"/>
              <a:t>), </a:t>
            </a:r>
            <a:r>
              <a:rPr lang="tr-TR" sz="2000" dirty="0" err="1" smtClean="0"/>
              <a:t>Unesco</a:t>
            </a:r>
            <a:r>
              <a:rPr lang="tr-TR" sz="2000" dirty="0" smtClean="0"/>
              <a:t> Türkiye Milli Komisyonu, Ankara</a:t>
            </a:r>
            <a:r>
              <a:rPr lang="tr-TR" sz="2000" smtClean="0"/>
              <a:t>. </a:t>
            </a:r>
            <a:endParaRPr lang="tr-TR" sz="2000" smtClean="0"/>
          </a:p>
          <a:p>
            <a:pPr>
              <a:buNone/>
            </a:pPr>
            <a:r>
              <a:rPr lang="tr-TR" sz="2000" smtClean="0"/>
              <a:t>Okçabol</a:t>
            </a:r>
            <a:r>
              <a:rPr lang="tr-TR" sz="2000" dirty="0" smtClean="0"/>
              <a:t>, Rıfat (1994); Halk Eğitimi (Yetişkin Eğitimi), Der Yay. İstanbul.</a:t>
            </a:r>
          </a:p>
          <a:p>
            <a:pPr>
              <a:buNone/>
            </a:pPr>
            <a:r>
              <a:rPr lang="tr-TR" sz="2000" b="1" dirty="0" smtClean="0"/>
              <a:t> </a:t>
            </a: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</TotalTime>
  <Words>250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Gill Sans MT</vt:lpstr>
      <vt:lpstr>Verdana</vt:lpstr>
      <vt:lpstr>Wingdings 2</vt:lpstr>
      <vt:lpstr>Gündönümü</vt:lpstr>
      <vt:lpstr>Yetişkin Eğitiminde Öncelikli Hedef Kitleler</vt:lpstr>
      <vt:lpstr>Yetişkin Eğitiminde Öncelikli Hedef Kitleler</vt:lpstr>
      <vt:lpstr>Yetişkin Eğitiminde Öncelikli Hedef Kitleler</vt:lpstr>
      <vt:lpstr>Yetişkin Eğitiminde Öncelikli Hedef Kitleler</vt:lpstr>
      <vt:lpstr>Yetişkin Eğitiminde Öncelikli Hedef Kitleler</vt:lpstr>
      <vt:lpstr>Yetişkin Eğitiminde Öncelikli Hedef Kitleler</vt:lpstr>
      <vt:lpstr>Yetişkin Eğitiminde Öncelikli Hedef Kitleler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Yetişkin Eğitiminde Öncelikli Hedef Kitleler</dc:title>
  <dc:creator>Gülden AKIN</dc:creator>
  <cp:lastModifiedBy>Windows Kullanıcısı</cp:lastModifiedBy>
  <cp:revision>5</cp:revision>
  <dcterms:modified xsi:type="dcterms:W3CDTF">2019-04-04T07:12:31Z</dcterms:modified>
</cp:coreProperties>
</file>