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 id="272" r:id="rId3"/>
    <p:sldId id="259" r:id="rId4"/>
    <p:sldId id="262" r:id="rId5"/>
    <p:sldId id="263" r:id="rId6"/>
    <p:sldId id="264" r:id="rId7"/>
    <p:sldId id="27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9" d="100"/>
          <a:sy n="79" d="100"/>
        </p:scale>
        <p:origin x="-45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7B7DC6B5-73D5-F04C-8B44-A2445A421CBC}"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1D640C-6A0D-D348-B961-943FEB9D94D0}" type="slidenum">
              <a:rPr lang="en-US" smtClean="0"/>
              <a:t>‹#›</a:t>
            </a:fld>
            <a:endParaRPr lang="en-US"/>
          </a:p>
        </p:txBody>
      </p:sp>
    </p:spTree>
    <p:extLst>
      <p:ext uri="{BB962C8B-B14F-4D97-AF65-F5344CB8AC3E}">
        <p14:creationId xmlns:p14="http://schemas.microsoft.com/office/powerpoint/2010/main" val="2037013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7B7DC6B5-73D5-F04C-8B44-A2445A421CBC}"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1D640C-6A0D-D348-B961-943FEB9D94D0}" type="slidenum">
              <a:rPr lang="en-US" smtClean="0"/>
              <a:t>‹#›</a:t>
            </a:fld>
            <a:endParaRPr lang="en-US"/>
          </a:p>
        </p:txBody>
      </p:sp>
    </p:spTree>
    <p:extLst>
      <p:ext uri="{BB962C8B-B14F-4D97-AF65-F5344CB8AC3E}">
        <p14:creationId xmlns:p14="http://schemas.microsoft.com/office/powerpoint/2010/main" val="198139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7B7DC6B5-73D5-F04C-8B44-A2445A421CBC}"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1D640C-6A0D-D348-B961-943FEB9D94D0}" type="slidenum">
              <a:rPr lang="en-US" smtClean="0"/>
              <a:t>‹#›</a:t>
            </a:fld>
            <a:endParaRPr lang="en-US"/>
          </a:p>
        </p:txBody>
      </p:sp>
    </p:spTree>
    <p:extLst>
      <p:ext uri="{BB962C8B-B14F-4D97-AF65-F5344CB8AC3E}">
        <p14:creationId xmlns:p14="http://schemas.microsoft.com/office/powerpoint/2010/main" val="3469513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7B7DC6B5-73D5-F04C-8B44-A2445A421CBC}"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1D640C-6A0D-D348-B961-943FEB9D94D0}" type="slidenum">
              <a:rPr lang="en-US" smtClean="0"/>
              <a:t>‹#›</a:t>
            </a:fld>
            <a:endParaRPr lang="en-US"/>
          </a:p>
        </p:txBody>
      </p:sp>
    </p:spTree>
    <p:extLst>
      <p:ext uri="{BB962C8B-B14F-4D97-AF65-F5344CB8AC3E}">
        <p14:creationId xmlns:p14="http://schemas.microsoft.com/office/powerpoint/2010/main" val="3816914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7B7DC6B5-73D5-F04C-8B44-A2445A421CBC}"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1D640C-6A0D-D348-B961-943FEB9D94D0}" type="slidenum">
              <a:rPr lang="en-US" smtClean="0"/>
              <a:t>‹#›</a:t>
            </a:fld>
            <a:endParaRPr lang="en-US"/>
          </a:p>
        </p:txBody>
      </p:sp>
    </p:spTree>
    <p:extLst>
      <p:ext uri="{BB962C8B-B14F-4D97-AF65-F5344CB8AC3E}">
        <p14:creationId xmlns:p14="http://schemas.microsoft.com/office/powerpoint/2010/main" val="1553605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7B7DC6B5-73D5-F04C-8B44-A2445A421CBC}" type="datetimeFigureOut">
              <a:rPr lang="en-US" smtClean="0"/>
              <a:t>31/10/17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1D640C-6A0D-D348-B961-943FEB9D94D0}" type="slidenum">
              <a:rPr lang="en-US" smtClean="0"/>
              <a:t>‹#›</a:t>
            </a:fld>
            <a:endParaRPr lang="en-US"/>
          </a:p>
        </p:txBody>
      </p:sp>
    </p:spTree>
    <p:extLst>
      <p:ext uri="{BB962C8B-B14F-4D97-AF65-F5344CB8AC3E}">
        <p14:creationId xmlns:p14="http://schemas.microsoft.com/office/powerpoint/2010/main" val="1754508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7B7DC6B5-73D5-F04C-8B44-A2445A421CBC}" type="datetimeFigureOut">
              <a:rPr lang="en-US" smtClean="0"/>
              <a:t>31/10/17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1D640C-6A0D-D348-B961-943FEB9D94D0}" type="slidenum">
              <a:rPr lang="en-US" smtClean="0"/>
              <a:t>‹#›</a:t>
            </a:fld>
            <a:endParaRPr lang="en-US"/>
          </a:p>
        </p:txBody>
      </p:sp>
    </p:spTree>
    <p:extLst>
      <p:ext uri="{BB962C8B-B14F-4D97-AF65-F5344CB8AC3E}">
        <p14:creationId xmlns:p14="http://schemas.microsoft.com/office/powerpoint/2010/main" val="2310942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7B7DC6B5-73D5-F04C-8B44-A2445A421CBC}" type="datetimeFigureOut">
              <a:rPr lang="en-US" smtClean="0"/>
              <a:t>31/10/17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1D640C-6A0D-D348-B961-943FEB9D94D0}" type="slidenum">
              <a:rPr lang="en-US" smtClean="0"/>
              <a:t>‹#›</a:t>
            </a:fld>
            <a:endParaRPr lang="en-US"/>
          </a:p>
        </p:txBody>
      </p:sp>
    </p:spTree>
    <p:extLst>
      <p:ext uri="{BB962C8B-B14F-4D97-AF65-F5344CB8AC3E}">
        <p14:creationId xmlns:p14="http://schemas.microsoft.com/office/powerpoint/2010/main" val="3482620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7DC6B5-73D5-F04C-8B44-A2445A421CBC}" type="datetimeFigureOut">
              <a:rPr lang="en-US" smtClean="0"/>
              <a:t>31/10/17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1D640C-6A0D-D348-B961-943FEB9D94D0}" type="slidenum">
              <a:rPr lang="en-US" smtClean="0"/>
              <a:t>‹#›</a:t>
            </a:fld>
            <a:endParaRPr lang="en-US"/>
          </a:p>
        </p:txBody>
      </p:sp>
    </p:spTree>
    <p:extLst>
      <p:ext uri="{BB962C8B-B14F-4D97-AF65-F5344CB8AC3E}">
        <p14:creationId xmlns:p14="http://schemas.microsoft.com/office/powerpoint/2010/main" val="2318121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7B7DC6B5-73D5-F04C-8B44-A2445A421CBC}" type="datetimeFigureOut">
              <a:rPr lang="en-US" smtClean="0"/>
              <a:t>31/10/17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1D640C-6A0D-D348-B961-943FEB9D94D0}" type="slidenum">
              <a:rPr lang="en-US" smtClean="0"/>
              <a:t>‹#›</a:t>
            </a:fld>
            <a:endParaRPr lang="en-US"/>
          </a:p>
        </p:txBody>
      </p:sp>
    </p:spTree>
    <p:extLst>
      <p:ext uri="{BB962C8B-B14F-4D97-AF65-F5344CB8AC3E}">
        <p14:creationId xmlns:p14="http://schemas.microsoft.com/office/powerpoint/2010/main" val="1111775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7B7DC6B5-73D5-F04C-8B44-A2445A421CBC}" type="datetimeFigureOut">
              <a:rPr lang="en-US" smtClean="0"/>
              <a:t>31/10/17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1D640C-6A0D-D348-B961-943FEB9D94D0}" type="slidenum">
              <a:rPr lang="en-US" smtClean="0"/>
              <a:t>‹#›</a:t>
            </a:fld>
            <a:endParaRPr lang="en-US"/>
          </a:p>
        </p:txBody>
      </p:sp>
    </p:spTree>
    <p:extLst>
      <p:ext uri="{BB962C8B-B14F-4D97-AF65-F5344CB8AC3E}">
        <p14:creationId xmlns:p14="http://schemas.microsoft.com/office/powerpoint/2010/main" val="88780092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7DC6B5-73D5-F04C-8B44-A2445A421CBC}" type="datetimeFigureOut">
              <a:rPr lang="en-US" smtClean="0"/>
              <a:t>31/10/17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1D640C-6A0D-D348-B961-943FEB9D94D0}" type="slidenum">
              <a:rPr lang="en-US" smtClean="0"/>
              <a:t>‹#›</a:t>
            </a:fld>
            <a:endParaRPr lang="en-US"/>
          </a:p>
        </p:txBody>
      </p:sp>
    </p:spTree>
    <p:extLst>
      <p:ext uri="{BB962C8B-B14F-4D97-AF65-F5344CB8AC3E}">
        <p14:creationId xmlns:p14="http://schemas.microsoft.com/office/powerpoint/2010/main" val="1873441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313"/>
            <a:ext cx="8229600" cy="6429375"/>
          </a:xfrm>
        </p:spPr>
        <p:txBody>
          <a:bodyPr rtlCol="0">
            <a:normAutofit fontScale="62500" lnSpcReduction="20000"/>
          </a:bodyPr>
          <a:lstStyle/>
          <a:p>
            <a:pPr marL="420624" indent="-384048" eaLnBrk="1" fontAlgn="auto" hangingPunct="1">
              <a:spcAft>
                <a:spcPts val="0"/>
              </a:spcAft>
              <a:buFont typeface="Arial" pitchFamily="34" charset="0"/>
              <a:buNone/>
              <a:defRPr/>
            </a:pPr>
            <a:r>
              <a:rPr lang="tr-TR" sz="4200" dirty="0" smtClean="0"/>
              <a:t>Yeni Turist</a:t>
            </a:r>
          </a:p>
          <a:p>
            <a:pPr marL="420624" indent="-384048" eaLnBrk="1" fontAlgn="auto" hangingPunct="1">
              <a:spcAft>
                <a:spcPts val="0"/>
              </a:spcAft>
              <a:buFont typeface="Arial" pitchFamily="34" charset="0"/>
              <a:buNone/>
              <a:defRPr/>
            </a:pPr>
            <a:endParaRPr lang="tr-TR" sz="4200" dirty="0" smtClean="0"/>
          </a:p>
          <a:p>
            <a:pPr marL="420624" indent="-384048" eaLnBrk="1" fontAlgn="auto" hangingPunct="1">
              <a:spcAft>
                <a:spcPts val="0"/>
              </a:spcAft>
              <a:buFont typeface="Wingdings 2"/>
              <a:buChar char=""/>
              <a:defRPr/>
            </a:pPr>
            <a:r>
              <a:rPr lang="tr-TR" dirty="0" smtClean="0"/>
              <a:t> daha sık ve kısa süreli tatile çıkıyor,</a:t>
            </a:r>
          </a:p>
          <a:p>
            <a:pPr marL="420624" indent="-384048" eaLnBrk="1" fontAlgn="auto" hangingPunct="1">
              <a:spcAft>
                <a:spcPts val="0"/>
              </a:spcAft>
              <a:buFont typeface="Wingdings 2"/>
              <a:buChar char=""/>
              <a:defRPr/>
            </a:pPr>
            <a:r>
              <a:rPr lang="tr-TR" dirty="0" smtClean="0"/>
              <a:t> tatil kararını daha geç veriyor, lead time (tüketiciyi satın almaya tesvik</a:t>
            </a:r>
          </a:p>
          <a:p>
            <a:pPr marL="420624" indent="-384048" eaLnBrk="1" fontAlgn="auto" hangingPunct="1">
              <a:spcAft>
                <a:spcPts val="0"/>
              </a:spcAft>
              <a:buFont typeface="Wingdings 2"/>
              <a:buChar char=""/>
              <a:defRPr/>
            </a:pPr>
            <a:r>
              <a:rPr lang="tr-TR" dirty="0" smtClean="0"/>
              <a:t>için gerekli zaman) kısalıyor,</a:t>
            </a:r>
          </a:p>
          <a:p>
            <a:pPr marL="420624" indent="-384048" eaLnBrk="1" fontAlgn="auto" hangingPunct="1">
              <a:spcAft>
                <a:spcPts val="0"/>
              </a:spcAft>
              <a:buFont typeface="Wingdings 2"/>
              <a:buChar char=""/>
              <a:defRPr/>
            </a:pPr>
            <a:r>
              <a:rPr lang="tr-TR" dirty="0" smtClean="0"/>
              <a:t> marka bilinci daha yüksek ancak markaya sadakati daha az,</a:t>
            </a:r>
          </a:p>
          <a:p>
            <a:pPr marL="420624" indent="-384048" eaLnBrk="1" fontAlgn="auto" hangingPunct="1">
              <a:spcAft>
                <a:spcPts val="0"/>
              </a:spcAft>
              <a:buFont typeface="Wingdings 2"/>
              <a:buChar char=""/>
              <a:defRPr/>
            </a:pPr>
            <a:r>
              <a:rPr lang="tr-TR" dirty="0" smtClean="0"/>
              <a:t> en iyi tercihi yapmak için çevresi ile sürekli etkilesim halinde buluyor,</a:t>
            </a:r>
          </a:p>
          <a:p>
            <a:pPr marL="420624" indent="-384048" eaLnBrk="1" fontAlgn="auto" hangingPunct="1">
              <a:spcAft>
                <a:spcPts val="0"/>
              </a:spcAft>
              <a:buFont typeface="Wingdings 2"/>
              <a:buChar char=""/>
              <a:defRPr/>
            </a:pPr>
            <a:r>
              <a:rPr lang="tr-TR" dirty="0" smtClean="0"/>
              <a:t> teknoloji kullanımında daha bilgili,</a:t>
            </a:r>
          </a:p>
          <a:p>
            <a:pPr marL="420624" indent="-384048" eaLnBrk="1" fontAlgn="auto" hangingPunct="1">
              <a:spcAft>
                <a:spcPts val="0"/>
              </a:spcAft>
              <a:buFont typeface="Wingdings 2"/>
              <a:buChar char=""/>
              <a:defRPr/>
            </a:pPr>
            <a:r>
              <a:rPr lang="tr-TR" dirty="0" smtClean="0"/>
              <a:t> paket tatil turlarını tercih etmiyor, daha esnek, kendi segmentine uygun,</a:t>
            </a:r>
          </a:p>
          <a:p>
            <a:pPr marL="420624" indent="-384048" eaLnBrk="1" fontAlgn="auto" hangingPunct="1">
              <a:spcAft>
                <a:spcPts val="0"/>
              </a:spcAft>
              <a:buFont typeface="Wingdings 2"/>
              <a:buChar char=""/>
              <a:defRPr/>
            </a:pPr>
            <a:r>
              <a:rPr lang="tr-TR" dirty="0" smtClean="0"/>
              <a:t>kisisellestirilmis teklifler arıyor,</a:t>
            </a:r>
          </a:p>
          <a:p>
            <a:pPr marL="420624" indent="-384048" eaLnBrk="1" fontAlgn="auto" hangingPunct="1">
              <a:spcAft>
                <a:spcPts val="0"/>
              </a:spcAft>
              <a:buFont typeface="Wingdings 2"/>
              <a:buChar char=""/>
              <a:defRPr/>
            </a:pPr>
            <a:r>
              <a:rPr lang="tr-TR" dirty="0" smtClean="0"/>
              <a:t> tatili artık egitim ve profesyonel gelisimin bir parçası olarak algılıyor,</a:t>
            </a:r>
          </a:p>
          <a:p>
            <a:pPr marL="420624" indent="-384048" eaLnBrk="1" fontAlgn="auto" hangingPunct="1">
              <a:spcAft>
                <a:spcPts val="0"/>
              </a:spcAft>
              <a:buFont typeface="Wingdings 2"/>
              <a:buChar char=""/>
              <a:defRPr/>
            </a:pPr>
            <a:r>
              <a:rPr lang="tr-TR" dirty="0" smtClean="0"/>
              <a:t> uluslararası seyahatler konusunda daha bilgili,</a:t>
            </a:r>
          </a:p>
          <a:p>
            <a:pPr marL="420624" indent="-384048" eaLnBrk="1" fontAlgn="auto" hangingPunct="1">
              <a:spcAft>
                <a:spcPts val="0"/>
              </a:spcAft>
              <a:buFont typeface="Wingdings 2"/>
              <a:buChar char=""/>
              <a:defRPr/>
            </a:pPr>
            <a:r>
              <a:rPr lang="tr-TR" dirty="0" smtClean="0"/>
              <a:t> çevreye daha duyarlı,</a:t>
            </a:r>
          </a:p>
          <a:p>
            <a:pPr marL="420624" indent="-384048" eaLnBrk="1" fontAlgn="auto" hangingPunct="1">
              <a:spcAft>
                <a:spcPts val="0"/>
              </a:spcAft>
              <a:buFont typeface="Wingdings 2"/>
              <a:buChar char=""/>
              <a:defRPr/>
            </a:pPr>
            <a:r>
              <a:rPr lang="tr-TR" dirty="0" smtClean="0"/>
              <a:t> tatil kararı öncesi bilgi alma ve rezervasyon için interneti öncelikli</a:t>
            </a:r>
          </a:p>
          <a:p>
            <a:pPr marL="420624" indent="-384048" eaLnBrk="1" fontAlgn="auto" hangingPunct="1">
              <a:spcAft>
                <a:spcPts val="0"/>
              </a:spcAft>
              <a:buFont typeface="Wingdings 2"/>
              <a:buChar char=""/>
              <a:defRPr/>
            </a:pPr>
            <a:r>
              <a:rPr lang="tr-TR" dirty="0" smtClean="0"/>
              <a:t>kaynak olarak görüyor,</a:t>
            </a:r>
          </a:p>
          <a:p>
            <a:pPr marL="420624" indent="-384048" eaLnBrk="1" fontAlgn="auto" hangingPunct="1">
              <a:spcAft>
                <a:spcPts val="0"/>
              </a:spcAft>
              <a:buFont typeface="Wingdings 2"/>
              <a:buChar char=""/>
              <a:defRPr/>
            </a:pPr>
            <a:r>
              <a:rPr lang="tr-TR" dirty="0" smtClean="0"/>
              <a:t> düsük maliyetli havayolu sirketlerini tercih ediyor.</a:t>
            </a:r>
          </a:p>
          <a:p>
            <a:pPr marL="420624" indent="-384048" eaLnBrk="1" fontAlgn="auto" hangingPunct="1">
              <a:spcAft>
                <a:spcPts val="0"/>
              </a:spcAft>
              <a:buFont typeface="Arial" pitchFamily="34" charset="0"/>
              <a:buNone/>
              <a:defRPr/>
            </a:pPr>
            <a:endParaRPr lang="tr-TR" dirty="0" smtClean="0"/>
          </a:p>
          <a:p>
            <a:pPr marL="420624" indent="-384048" eaLnBrk="1" fontAlgn="auto" hangingPunct="1">
              <a:spcAft>
                <a:spcPts val="0"/>
              </a:spcAft>
              <a:buFont typeface="Wingdings 2"/>
              <a:buChar char=""/>
              <a:defRPr/>
            </a:pPr>
            <a:endParaRPr lang="tr-TR" dirty="0" smtClean="0"/>
          </a:p>
        </p:txBody>
      </p:sp>
    </p:spTree>
    <p:extLst>
      <p:ext uri="{BB962C8B-B14F-4D97-AF65-F5344CB8AC3E}">
        <p14:creationId xmlns:p14="http://schemas.microsoft.com/office/powerpoint/2010/main" val="2159958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420624" indent="-384048">
              <a:buNone/>
              <a:defRPr/>
            </a:pPr>
            <a:r>
              <a:rPr lang="tr-TR" dirty="0"/>
              <a:t>Yeni turistin bu özellikleri bütün bir </a:t>
            </a:r>
            <a:r>
              <a:rPr lang="tr-TR" dirty="0" err="1"/>
              <a:t>sekilde</a:t>
            </a:r>
            <a:r>
              <a:rPr lang="tr-TR" dirty="0"/>
              <a:t> </a:t>
            </a:r>
            <a:r>
              <a:rPr lang="tr-TR" dirty="0" err="1"/>
              <a:t>incelendiginde</a:t>
            </a:r>
            <a:r>
              <a:rPr lang="tr-TR" dirty="0"/>
              <a:t>, günümüzde</a:t>
            </a:r>
          </a:p>
          <a:p>
            <a:pPr marL="420624" indent="-384048">
              <a:buNone/>
              <a:defRPr/>
            </a:pPr>
            <a:r>
              <a:rPr lang="tr-TR" dirty="0"/>
              <a:t>seyahat eden </a:t>
            </a:r>
            <a:r>
              <a:rPr lang="tr-TR" dirty="0" err="1"/>
              <a:t>kisilerin</a:t>
            </a:r>
            <a:r>
              <a:rPr lang="tr-TR" dirty="0"/>
              <a:t> internet ve bilgi </a:t>
            </a:r>
            <a:r>
              <a:rPr lang="tr-TR" dirty="0" err="1"/>
              <a:t>iletisim</a:t>
            </a:r>
            <a:r>
              <a:rPr lang="tr-TR" dirty="0"/>
              <a:t> teknolojilerini her geçen gün</a:t>
            </a:r>
          </a:p>
          <a:p>
            <a:pPr marL="420624" indent="-384048">
              <a:buNone/>
              <a:defRPr/>
            </a:pPr>
            <a:r>
              <a:rPr lang="tr-TR" dirty="0"/>
              <a:t>daha fazla kullandıkları görülmektedir. Bu sayede seyahat ve turizm</a:t>
            </a:r>
          </a:p>
          <a:p>
            <a:pPr marL="420624" indent="-384048">
              <a:buNone/>
              <a:defRPr/>
            </a:pPr>
            <a:r>
              <a:rPr lang="tr-TR" dirty="0"/>
              <a:t>sektöründe bilgiye daha kolay </a:t>
            </a:r>
            <a:r>
              <a:rPr lang="tr-TR" dirty="0" err="1"/>
              <a:t>ulasıldıgı</a:t>
            </a:r>
            <a:r>
              <a:rPr lang="tr-TR" dirty="0"/>
              <a:t>, kalite ve fiyat rekabetinin </a:t>
            </a:r>
            <a:r>
              <a:rPr lang="tr-TR" dirty="0" err="1"/>
              <a:t>arttıgı</a:t>
            </a:r>
            <a:endParaRPr lang="tr-TR" dirty="0"/>
          </a:p>
          <a:p>
            <a:pPr marL="420624" indent="-384048">
              <a:buNone/>
              <a:defRPr/>
            </a:pPr>
            <a:r>
              <a:rPr lang="tr-TR" dirty="0"/>
              <a:t>söylenebilir.</a:t>
            </a:r>
          </a:p>
          <a:p>
            <a:endParaRPr lang="en-US" dirty="0"/>
          </a:p>
        </p:txBody>
      </p:sp>
    </p:spTree>
    <p:extLst>
      <p:ext uri="{BB962C8B-B14F-4D97-AF65-F5344CB8AC3E}">
        <p14:creationId xmlns:p14="http://schemas.microsoft.com/office/powerpoint/2010/main" val="1999922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88"/>
            <a:ext cx="8229600" cy="6215062"/>
          </a:xfrm>
        </p:spPr>
        <p:txBody>
          <a:bodyPr rtlCol="0">
            <a:normAutofit fontScale="70000" lnSpcReduction="20000"/>
          </a:bodyPr>
          <a:lstStyle/>
          <a:p>
            <a:pPr marL="420624" indent="-384048" eaLnBrk="1" fontAlgn="auto" hangingPunct="1">
              <a:spcAft>
                <a:spcPts val="0"/>
              </a:spcAft>
              <a:buFont typeface="Arial" pitchFamily="34" charset="0"/>
              <a:buNone/>
              <a:defRPr/>
            </a:pPr>
            <a:r>
              <a:rPr lang="tr-TR" dirty="0" smtClean="0"/>
              <a:t>AVRUPA ONLINE SEYAHAT PAZARI</a:t>
            </a:r>
          </a:p>
          <a:p>
            <a:pPr marL="420624" indent="-384048" eaLnBrk="1" fontAlgn="auto" hangingPunct="1">
              <a:spcAft>
                <a:spcPts val="0"/>
              </a:spcAft>
              <a:buFont typeface="Arial" pitchFamily="34" charset="0"/>
              <a:buNone/>
              <a:defRPr/>
            </a:pPr>
            <a:endParaRPr lang="tr-TR" dirty="0" smtClean="0"/>
          </a:p>
          <a:p>
            <a:pPr marL="420624" indent="-384048" eaLnBrk="1" fontAlgn="auto" hangingPunct="1">
              <a:spcAft>
                <a:spcPts val="0"/>
              </a:spcAft>
              <a:buFont typeface="Arial" pitchFamily="34" charset="0"/>
              <a:buNone/>
              <a:defRPr/>
            </a:pPr>
            <a:r>
              <a:rPr lang="tr-TR" dirty="0" smtClean="0"/>
              <a:t>UNWTO 2006 Edition ve European Online Travel, Forrester Research</a:t>
            </a:r>
          </a:p>
          <a:p>
            <a:pPr marL="420624" indent="-384048" eaLnBrk="1" fontAlgn="auto" hangingPunct="1">
              <a:spcAft>
                <a:spcPts val="0"/>
              </a:spcAft>
              <a:buFont typeface="Arial" pitchFamily="34" charset="0"/>
              <a:buNone/>
              <a:defRPr/>
            </a:pPr>
            <a:r>
              <a:rPr lang="tr-TR" dirty="0" smtClean="0"/>
              <a:t>Raporuna göre;</a:t>
            </a:r>
          </a:p>
          <a:p>
            <a:pPr marL="420624" indent="-384048" eaLnBrk="1" fontAlgn="auto" hangingPunct="1">
              <a:spcAft>
                <a:spcPts val="0"/>
              </a:spcAft>
              <a:buFont typeface="Arial" pitchFamily="34" charset="0"/>
              <a:buNone/>
              <a:defRPr/>
            </a:pPr>
            <a:endParaRPr lang="tr-TR" dirty="0" smtClean="0"/>
          </a:p>
          <a:p>
            <a:pPr marL="420624" indent="-384048" eaLnBrk="1" fontAlgn="auto" hangingPunct="1">
              <a:spcAft>
                <a:spcPts val="0"/>
              </a:spcAft>
              <a:buFont typeface="Wingdings 2"/>
              <a:buChar char=""/>
              <a:defRPr/>
            </a:pPr>
            <a:r>
              <a:rPr lang="tr-TR" dirty="0" smtClean="0"/>
              <a:t> Avrupa’da “outgoing” turist sayısı 462,5 milyon,</a:t>
            </a:r>
          </a:p>
          <a:p>
            <a:pPr marL="420624" indent="-384048" eaLnBrk="1" fontAlgn="auto" hangingPunct="1">
              <a:spcAft>
                <a:spcPts val="0"/>
              </a:spcAft>
              <a:buFont typeface="Wingdings 2"/>
              <a:buChar char=""/>
              <a:defRPr/>
            </a:pPr>
            <a:r>
              <a:rPr lang="tr-TR" dirty="0" smtClean="0"/>
              <a:t> Seyahat edenler arasında internet erisimi olanlar 308 milyon,</a:t>
            </a:r>
          </a:p>
          <a:p>
            <a:pPr marL="420624" indent="-384048" eaLnBrk="1" fontAlgn="auto" hangingPunct="1">
              <a:spcAft>
                <a:spcPts val="0"/>
              </a:spcAft>
              <a:buFont typeface="Wingdings 2"/>
              <a:buChar char=""/>
              <a:defRPr/>
            </a:pPr>
            <a:r>
              <a:rPr lang="tr-TR" dirty="0" smtClean="0"/>
              <a:t> İnternette seyahat kararı veren ve satın alanlar 123 milyon (%41),</a:t>
            </a:r>
          </a:p>
          <a:p>
            <a:pPr marL="420624" indent="-384048" eaLnBrk="1" fontAlgn="auto" hangingPunct="1">
              <a:spcAft>
                <a:spcPts val="0"/>
              </a:spcAft>
              <a:buFont typeface="Wingdings 2"/>
              <a:buChar char=""/>
              <a:defRPr/>
            </a:pPr>
            <a:r>
              <a:rPr lang="tr-TR" dirty="0" smtClean="0"/>
              <a:t> İnternette seyahat kararı veren fakat baska kanallardan satın</a:t>
            </a:r>
          </a:p>
          <a:p>
            <a:pPr marL="420624" indent="-384048" eaLnBrk="1" fontAlgn="auto" hangingPunct="1">
              <a:spcAft>
                <a:spcPts val="0"/>
              </a:spcAft>
              <a:buFont typeface="Arial" pitchFamily="34" charset="0"/>
              <a:buNone/>
              <a:defRPr/>
            </a:pPr>
            <a:r>
              <a:rPr lang="tr-TR" dirty="0" smtClean="0"/>
              <a:t>alanlar 81 milyon (%27),</a:t>
            </a:r>
          </a:p>
          <a:p>
            <a:pPr marL="420624" indent="-384048" eaLnBrk="1" fontAlgn="auto" hangingPunct="1">
              <a:spcAft>
                <a:spcPts val="0"/>
              </a:spcAft>
              <a:buFont typeface="Wingdings 2"/>
              <a:buChar char=""/>
              <a:defRPr/>
            </a:pPr>
            <a:r>
              <a:rPr lang="tr-TR" dirty="0" smtClean="0"/>
              <a:t> Avrupa’da internette seyahate kararı veren insan sayısı 204 milyondur.</a:t>
            </a:r>
          </a:p>
          <a:p>
            <a:pPr marL="420624" indent="-384048" eaLnBrk="1" fontAlgn="auto" hangingPunct="1">
              <a:spcAft>
                <a:spcPts val="0"/>
              </a:spcAft>
              <a:buFont typeface="Wingdings 2"/>
              <a:buChar char=""/>
              <a:defRPr/>
            </a:pPr>
            <a:endParaRPr lang="tr-TR" dirty="0" smtClean="0"/>
          </a:p>
          <a:p>
            <a:pPr marL="420624" indent="-384048" eaLnBrk="1" fontAlgn="auto" hangingPunct="1">
              <a:spcAft>
                <a:spcPts val="0"/>
              </a:spcAft>
              <a:buFont typeface="Arial" pitchFamily="34" charset="0"/>
              <a:buNone/>
              <a:defRPr/>
            </a:pPr>
            <a:endParaRPr lang="tr-TR" dirty="0" smtClean="0"/>
          </a:p>
          <a:p>
            <a:pPr marL="420624" indent="-384048" eaLnBrk="1" fontAlgn="auto" hangingPunct="1">
              <a:spcAft>
                <a:spcPts val="0"/>
              </a:spcAft>
              <a:buFont typeface="Arial" pitchFamily="34" charset="0"/>
              <a:buNone/>
              <a:defRPr/>
            </a:pPr>
            <a:r>
              <a:rPr lang="tr-TR" dirty="0" smtClean="0"/>
              <a:t>Avrupa online seyahat pazarı 2000 yılından sonra olaganüstü bir</a:t>
            </a:r>
          </a:p>
          <a:p>
            <a:pPr marL="420624" indent="-384048" eaLnBrk="1" fontAlgn="auto" hangingPunct="1">
              <a:spcAft>
                <a:spcPts val="0"/>
              </a:spcAft>
              <a:buFont typeface="Arial" pitchFamily="34" charset="0"/>
              <a:buNone/>
              <a:defRPr/>
            </a:pPr>
            <a:r>
              <a:rPr lang="tr-TR" dirty="0" smtClean="0"/>
              <a:t>gelisim kaydetmis ve yalnızca Batı Avrupa’da 1998 yılında 225</a:t>
            </a:r>
          </a:p>
          <a:p>
            <a:pPr marL="420624" indent="-384048" eaLnBrk="1" fontAlgn="auto" hangingPunct="1">
              <a:spcAft>
                <a:spcPts val="0"/>
              </a:spcAft>
              <a:buFont typeface="Arial" pitchFamily="34" charset="0"/>
              <a:buNone/>
              <a:defRPr/>
            </a:pPr>
            <a:r>
              <a:rPr lang="tr-TR" dirty="0" smtClean="0"/>
              <a:t>Milyon Avro olan pazar hacmi, 2006 yılında 26,9 milyar Avro’ ya</a:t>
            </a:r>
          </a:p>
          <a:p>
            <a:pPr marL="420624" indent="-384048" eaLnBrk="1" fontAlgn="auto" hangingPunct="1">
              <a:spcAft>
                <a:spcPts val="0"/>
              </a:spcAft>
              <a:buFont typeface="Arial" pitchFamily="34" charset="0"/>
              <a:buNone/>
              <a:defRPr/>
            </a:pPr>
            <a:r>
              <a:rPr lang="tr-TR" dirty="0" smtClean="0"/>
              <a:t>ulasmıstır.</a:t>
            </a:r>
          </a:p>
          <a:p>
            <a:pPr marL="420624" indent="-384048" eaLnBrk="1" fontAlgn="auto" hangingPunct="1">
              <a:spcAft>
                <a:spcPts val="0"/>
              </a:spcAft>
              <a:buFont typeface="Wingdings 2"/>
              <a:buChar char=""/>
              <a:defRPr/>
            </a:pPr>
            <a:endParaRPr lang="tr-TR" dirty="0" smtClean="0"/>
          </a:p>
        </p:txBody>
      </p:sp>
    </p:spTree>
    <p:extLst>
      <p:ext uri="{BB962C8B-B14F-4D97-AF65-F5344CB8AC3E}">
        <p14:creationId xmlns:p14="http://schemas.microsoft.com/office/powerpoint/2010/main" val="2332649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214313" y="571500"/>
            <a:ext cx="8572500" cy="5554663"/>
          </a:xfrm>
        </p:spPr>
        <p:txBody>
          <a:bodyPr/>
          <a:lstStyle/>
          <a:p>
            <a:pPr eaLnBrk="1" hangingPunct="1"/>
            <a:r>
              <a:rPr lang="tr-TR" altLang="tr-TR" sz="2000" smtClean="0"/>
              <a:t>Gözler  Çin’de</a:t>
            </a:r>
          </a:p>
          <a:p>
            <a:pPr eaLnBrk="1" hangingPunct="1"/>
            <a:endParaRPr lang="tr-TR" altLang="tr-TR" sz="2000" smtClean="0"/>
          </a:p>
          <a:p>
            <a:pPr eaLnBrk="1" hangingPunct="1">
              <a:buFont typeface="Wingdings 2" pitchFamily="18" charset="2"/>
              <a:buNone/>
            </a:pPr>
            <a:r>
              <a:rPr lang="tr-TR" altLang="tr-TR" sz="2000" smtClean="0"/>
              <a:t>	Asya'nın online seyahatte daha çok öne çıkacağı görülürken, burada Çin'e de özellikle dikkat etmek gerekiyor. Yapılan tahminlere göre, Çin'de online rezervasyonlar 5 yıl öncesinin 20 katına çıkacak. Çin, aynı zamanda uluslararası konaklama yatırımların merkezi konumundaki avantajını da kullanarak yeni teknolojilerin de odağı konumunda.</a:t>
            </a:r>
          </a:p>
          <a:p>
            <a:pPr eaLnBrk="1" hangingPunct="1">
              <a:buFont typeface="Wingdings 2" pitchFamily="18" charset="2"/>
              <a:buNone/>
            </a:pPr>
            <a:r>
              <a:rPr lang="tr-TR" altLang="tr-TR" sz="2000" smtClean="0"/>
              <a:t>	</a:t>
            </a:r>
          </a:p>
          <a:p>
            <a:pPr eaLnBrk="1" hangingPunct="1">
              <a:buFont typeface="Wingdings 2" pitchFamily="18" charset="2"/>
              <a:buNone/>
            </a:pPr>
            <a:r>
              <a:rPr lang="tr-TR" altLang="tr-TR" sz="2000" smtClean="0"/>
              <a:t>	Asya'da online seyahat pazarı yüzde 90 büyüyecek Asya bölgesinde Faaliyette olan şirketlerin yönetici ve uzmanlarına göre, online seyahat pazarı gelecek 10 yıl içinde yüzde 90 büyüyecek. Büyümede; Çin, Hindistan, Endonezya, Hong Kong ve Vietnam'ın başı çekeceği belirtiliyor.</a:t>
            </a:r>
          </a:p>
          <a:p>
            <a:pPr eaLnBrk="1" hangingPunct="1"/>
            <a:endParaRPr lang="tr-TR" altLang="tr-TR" sz="2000" smtClean="0"/>
          </a:p>
        </p:txBody>
      </p:sp>
    </p:spTree>
    <p:extLst>
      <p:ext uri="{BB962C8B-B14F-4D97-AF65-F5344CB8AC3E}">
        <p14:creationId xmlns:p14="http://schemas.microsoft.com/office/powerpoint/2010/main" val="1889682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normAutofit fontScale="90000"/>
          </a:bodyPr>
          <a:lstStyle/>
          <a:p>
            <a:pPr eaLnBrk="1" hangingPunct="1"/>
            <a:r>
              <a:rPr lang="tr-TR" altLang="tr-TR" sz="2400" smtClean="0"/>
              <a:t>ABD'de online sistemle satılan paket tur miktarı artıyor</a:t>
            </a:r>
            <a:r>
              <a:rPr lang="tr-TR" altLang="tr-TR" smtClean="0"/>
              <a:t/>
            </a:r>
            <a:br>
              <a:rPr lang="tr-TR" altLang="tr-TR" smtClean="0"/>
            </a:br>
            <a:endParaRPr lang="tr-TR" altLang="tr-TR" dirty="0" smtClean="0"/>
          </a:p>
        </p:txBody>
      </p:sp>
      <p:sp>
        <p:nvSpPr>
          <p:cNvPr id="16387" name="Content Placeholder 2"/>
          <p:cNvSpPr>
            <a:spLocks noGrp="1"/>
          </p:cNvSpPr>
          <p:nvPr>
            <p:ph idx="1"/>
          </p:nvPr>
        </p:nvSpPr>
        <p:spPr>
          <a:xfrm>
            <a:off x="214313" y="1357313"/>
            <a:ext cx="8643937" cy="4768850"/>
          </a:xfrm>
        </p:spPr>
        <p:txBody>
          <a:bodyPr/>
          <a:lstStyle/>
          <a:p>
            <a:pPr eaLnBrk="1" hangingPunct="1"/>
            <a:r>
              <a:rPr lang="tr-TR" altLang="tr-TR" smtClean="0"/>
              <a:t>ABD'de online satışlar tatil paketlerine ve daha kompleks seyahat türlerine yöneliyor. Yapılan araştırmalara göre, online tatil alıcılarının yüzde 40'1 kombinasyon oluştururken, yüzde 26'sı paket tur alıyor. Portallarda yapılan kampanyalarda "birlikte rezervasyon yapın ve kazanın" gibi sloganların etkili olduğu da belirtiliyor.</a:t>
            </a:r>
          </a:p>
          <a:p>
            <a:pPr eaLnBrk="1" hangingPunct="1">
              <a:buFont typeface="Wingdings 2" pitchFamily="18" charset="2"/>
              <a:buNone/>
            </a:pPr>
            <a:r>
              <a:rPr lang="tr-TR" altLang="tr-TR" smtClean="0"/>
              <a:t> </a:t>
            </a:r>
          </a:p>
          <a:p>
            <a:pPr eaLnBrk="1" hangingPunct="1"/>
            <a:endParaRPr lang="tr-TR" altLang="tr-TR" smtClean="0"/>
          </a:p>
        </p:txBody>
      </p:sp>
    </p:spTree>
    <p:extLst>
      <p:ext uri="{BB962C8B-B14F-4D97-AF65-F5344CB8AC3E}">
        <p14:creationId xmlns:p14="http://schemas.microsoft.com/office/powerpoint/2010/main" val="3496649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normAutofit/>
          </a:bodyPr>
          <a:lstStyle/>
          <a:p>
            <a:pPr eaLnBrk="1" hangingPunct="1"/>
            <a:r>
              <a:rPr lang="tr-TR" altLang="tr-TR" sz="2400" smtClean="0"/>
              <a:t>Rusya da online seyahat pazarında yerini alıyor</a:t>
            </a:r>
            <a:r>
              <a:rPr lang="tr-TR" altLang="tr-TR" sz="4800" smtClean="0"/>
              <a:t/>
            </a:r>
            <a:br>
              <a:rPr lang="tr-TR" altLang="tr-TR" sz="4800" smtClean="0"/>
            </a:br>
            <a:endParaRPr lang="tr-TR" altLang="tr-TR" smtClean="0"/>
          </a:p>
        </p:txBody>
      </p:sp>
      <p:sp>
        <p:nvSpPr>
          <p:cNvPr id="17411" name="Content Placeholder 2"/>
          <p:cNvSpPr>
            <a:spLocks noGrp="1"/>
          </p:cNvSpPr>
          <p:nvPr>
            <p:ph idx="1"/>
          </p:nvPr>
        </p:nvSpPr>
        <p:spPr>
          <a:xfrm>
            <a:off x="285750" y="1071563"/>
            <a:ext cx="8501063" cy="5572125"/>
          </a:xfrm>
        </p:spPr>
        <p:txBody>
          <a:bodyPr/>
          <a:lstStyle/>
          <a:p>
            <a:pPr eaLnBrk="1" hangingPunct="1"/>
            <a:r>
              <a:rPr lang="tr-TR" altLang="tr-TR" sz="2000" smtClean="0"/>
              <a:t>Güçlenen ekonomi ve sosyal refah ile turizmin daha fazla içine giren Rusya'da online seyahat pazarı da büyüyor. Online pazarın yüzde 3- 5 dolayında payaldığı Rusya'da, başta havayolu şirketleri olmak üzere acenta ve operatörler hızlı biçimde kendi satış sistemlerini sitelerine adapte etmeye başladı. Online seyahat satışlarında hızlanan bir diger alan da konaklama kesimi. Yapılan tahminlere göre, Rusya gelecek 5 yıl içinde online pazarın en hızlı büyüyen ve hacim olarak da en çok paranın döndüğü ilk 5 ülke içine girecek. Bu süreçte konaklamada online satışların yüzde 2'lerden yüzde 15'lere, uçak bileti satışlarının da yüzde 3'lerden yüzde 20'Iere çıkacağı öngörülüyor. Pazardaki hesaplamalar, Rusya'daki online satış pazarının 1,5- 2 milyar dolar seviyesinde olduğunu ortaya koyuyor. Bu satışlardan seyahat kesiminin aldıgı pay ise yüzde 2-3 aralığında.</a:t>
            </a:r>
          </a:p>
          <a:p>
            <a:pPr eaLnBrk="1" hangingPunct="1"/>
            <a:endParaRPr lang="tr-TR" altLang="tr-TR" sz="2000" smtClean="0"/>
          </a:p>
        </p:txBody>
      </p:sp>
    </p:spTree>
    <p:extLst>
      <p:ext uri="{BB962C8B-B14F-4D97-AF65-F5344CB8AC3E}">
        <p14:creationId xmlns:p14="http://schemas.microsoft.com/office/powerpoint/2010/main" val="790992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KAYNAK</a:t>
            </a:r>
            <a:endParaRPr lang="en-US" dirty="0"/>
          </a:p>
        </p:txBody>
      </p:sp>
      <p:sp>
        <p:nvSpPr>
          <p:cNvPr id="3" name="Content Placeholder 2"/>
          <p:cNvSpPr>
            <a:spLocks noGrp="1"/>
          </p:cNvSpPr>
          <p:nvPr>
            <p:ph idx="1"/>
          </p:nvPr>
        </p:nvSpPr>
        <p:spPr/>
        <p:txBody>
          <a:bodyPr/>
          <a:lstStyle/>
          <a:p>
            <a:r>
              <a:rPr lang="en-US" dirty="0"/>
              <a:t>http://</a:t>
            </a:r>
            <a:r>
              <a:rPr lang="en-US" dirty="0" err="1"/>
              <a:t>www.turizmdebusabah.com</a:t>
            </a:r>
            <a:r>
              <a:rPr lang="en-US" dirty="0"/>
              <a:t>/images/0242008_ONLiNE_SEYAHAT_PAZARi.pdf</a:t>
            </a:r>
          </a:p>
        </p:txBody>
      </p:sp>
    </p:spTree>
    <p:extLst>
      <p:ext uri="{BB962C8B-B14F-4D97-AF65-F5344CB8AC3E}">
        <p14:creationId xmlns:p14="http://schemas.microsoft.com/office/powerpoint/2010/main" val="24598697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TotalTime>
  <Words>503</Words>
  <Application>Microsoft Macintosh PowerPoint</Application>
  <PresentationFormat>On-screen Show (4:3)</PresentationFormat>
  <Paragraphs>50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ABD'de online sistemle satılan paket tur miktarı artıyor </vt:lpstr>
      <vt:lpstr>Rusya da online seyahat pazarında yerini alıyor </vt:lpstr>
      <vt:lpstr>KAYNAK</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azade</dc:creator>
  <cp:lastModifiedBy>azade</cp:lastModifiedBy>
  <cp:revision>2</cp:revision>
  <dcterms:created xsi:type="dcterms:W3CDTF">2017-10-31T19:59:32Z</dcterms:created>
  <dcterms:modified xsi:type="dcterms:W3CDTF">2017-10-31T20:05:50Z</dcterms:modified>
</cp:coreProperties>
</file>