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492" r:id="rId2"/>
    <p:sldId id="925" r:id="rId3"/>
    <p:sldId id="964" r:id="rId4"/>
    <p:sldId id="988" r:id="rId5"/>
    <p:sldId id="1004" r:id="rId6"/>
    <p:sldId id="986" r:id="rId7"/>
    <p:sldId id="1003" r:id="rId8"/>
    <p:sldId id="1006" r:id="rId9"/>
    <p:sldId id="1007" r:id="rId10"/>
    <p:sldId id="1013" r:id="rId11"/>
    <p:sldId id="1008" r:id="rId12"/>
    <p:sldId id="1009" r:id="rId13"/>
    <p:sldId id="990" r:id="rId14"/>
    <p:sldId id="927" r:id="rId15"/>
    <p:sldId id="970" r:id="rId16"/>
    <p:sldId id="985" r:id="rId17"/>
    <p:sldId id="971" r:id="rId18"/>
    <p:sldId id="991" r:id="rId19"/>
    <p:sldId id="972" r:id="rId20"/>
    <p:sldId id="1016" r:id="rId21"/>
    <p:sldId id="1022" r:id="rId22"/>
    <p:sldId id="973" r:id="rId23"/>
    <p:sldId id="1019" r:id="rId24"/>
    <p:sldId id="1020" r:id="rId25"/>
    <p:sldId id="1021" r:id="rId26"/>
    <p:sldId id="996" r:id="rId27"/>
    <p:sldId id="1024" r:id="rId28"/>
    <p:sldId id="1023" r:id="rId29"/>
    <p:sldId id="1026" r:id="rId30"/>
    <p:sldId id="1025" r:id="rId31"/>
    <p:sldId id="997" r:id="rId32"/>
  </p:sldIdLst>
  <p:sldSz cx="9144000" cy="6858000" type="screen4x3"/>
  <p:notesSz cx="9926638" cy="67818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37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90287"/>
    <a:srgbClr val="FFFFCC"/>
    <a:srgbClr val="FF0000"/>
    <a:srgbClr val="FFFF99"/>
    <a:srgbClr val="FFFF66"/>
    <a:srgbClr val="003300"/>
    <a:srgbClr val="0000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7ACE8D-6B32-C54B-8FD0-C6D2C640DD5D}" v="108" dt="2020-04-28T20:08:34.005"/>
  </p1510:revLst>
</p1510:revInfo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717" autoAdjust="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516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>
        <p:scale>
          <a:sx n="150" d="100"/>
          <a:sy n="150" d="100"/>
        </p:scale>
        <p:origin x="2040" y="1698"/>
      </p:cViewPr>
      <p:guideLst>
        <p:guide orient="horz" pos="2137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tr-TR"/>
              <a:t>Farmakoloji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42075"/>
            <a:ext cx="43005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Arial" pitchFamily="34" charset="0"/>
              </a:defRPr>
            </a:lvl1pPr>
          </a:lstStyle>
          <a:p>
            <a:r>
              <a:rPr lang="tr-TR"/>
              <a:t>Prof. Dr. Ç. Hakan KARADAĞ</a:t>
            </a: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42075"/>
            <a:ext cx="430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Arial" pitchFamily="34" charset="0"/>
              </a:defRPr>
            </a:lvl1pPr>
          </a:lstStyle>
          <a:p>
            <a:r>
              <a:rPr lang="tr-TR"/>
              <a:t>Antihipertansifler </a:t>
            </a:r>
            <a:fld id="{C9067FA8-8CDA-425C-887E-086668DEB596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671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0250" y="508000"/>
            <a:ext cx="3392488" cy="25447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1038"/>
            <a:ext cx="7942262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42075"/>
            <a:ext cx="43005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42075"/>
            <a:ext cx="430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Arial" pitchFamily="34" charset="0"/>
              </a:defRPr>
            </a:lvl1pPr>
          </a:lstStyle>
          <a:p>
            <a:fld id="{A755136E-9207-44DE-905E-BD6F73D76220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115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F51AE-318A-43C8-A934-799E631ACD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6A62B-C6B3-4A27-A31D-53B65C8CD16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B4F2C3-7E3B-4F56-853C-12FE6B9FDE5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4F5A4-B694-4EA3-9C5C-BCB088DEC28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+mn-lt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82C6C-5D3E-4B35-B99D-207A414CBB4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105E9-CD93-4E75-9EC4-984C2BE3E30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F5C41-E8F0-4F61-87D7-1BC164D9652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3B29C-91CD-451F-8030-3343A626FFA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5A5EC-D02E-4D06-B911-9A965A32D3E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63735-763A-42FD-84F4-6090804852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FEFDE-ECB2-4111-B21B-E6D72A2339D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090287"/>
                </a:solidFill>
                <a:latin typeface="American Typewriter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090287"/>
                </a:solidFill>
                <a:latin typeface="American Typewriter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90287"/>
                </a:solidFill>
                <a:latin typeface="American Typewriter" charset="0"/>
              </a:defRPr>
            </a:lvl1pPr>
          </a:lstStyle>
          <a:p>
            <a:fld id="{98CA150E-094B-4F46-A08D-BE0F4903B676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6" r:id="rId8"/>
    <p:sldLayoutId id="2147483931" r:id="rId9"/>
    <p:sldLayoutId id="2147483932" r:id="rId10"/>
    <p:sldLayoutId id="214748393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American Typewriter"/>
          <a:cs typeface="American Typewriter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American Typewriter"/>
          <a:cs typeface="American Typewriter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American Typewriter"/>
          <a:cs typeface="American Typewriter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American Typewriter"/>
          <a:cs typeface="American Typewriter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090287"/>
          </a:solidFill>
          <a:latin typeface="American Typewriter"/>
          <a:ea typeface="American Typewriter"/>
          <a:cs typeface="American Typewriter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090287"/>
          </a:solidFill>
          <a:latin typeface="American Typewriter"/>
          <a:ea typeface="American Typewriter"/>
          <a:cs typeface="American Typewriter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90287"/>
          </a:solidFill>
          <a:latin typeface="American Typewriter"/>
          <a:ea typeface="American Typewriter"/>
          <a:cs typeface="American Typewriter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090287"/>
          </a:solidFill>
          <a:latin typeface="American Typewriter"/>
          <a:ea typeface="American Typewriter"/>
          <a:cs typeface="American Typewrite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2" name="Rectangle 1"/>
          <p:cNvSpPr/>
          <p:nvPr/>
        </p:nvSpPr>
        <p:spPr>
          <a:xfrm>
            <a:off x="4479664" y="2967335"/>
            <a:ext cx="1846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tr-T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467544" y="3501008"/>
            <a:ext cx="71287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ANTIVIRAL  DRUGS</a:t>
            </a:r>
          </a:p>
          <a:p>
            <a:pPr algn="ctr"/>
            <a:endParaRPr lang="tr-TR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Prof.Dr.A.Tanju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ÖZÇELİKAY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49" y="187707"/>
            <a:ext cx="8347020" cy="626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907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4AEEE055-D3C3-734B-B903-2048291A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D2E7E6D9-097F-3F48-B447-B32DD7F4B002}"/>
              </a:ext>
            </a:extLst>
          </p:cNvPr>
          <p:cNvSpPr/>
          <p:nvPr/>
        </p:nvSpPr>
        <p:spPr>
          <a:xfrm>
            <a:off x="107504" y="136525"/>
            <a:ext cx="8928992" cy="4821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5270" algn="l"/>
                <a:tab pos="342900" algn="l"/>
              </a:tabLst>
            </a:pPr>
            <a:r>
              <a:rPr lang="en-IN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AGENTS TO TREAT HERPES SIMPLEX VIRUS </a:t>
            </a:r>
            <a:r>
              <a:rPr lang="tr-TR" sz="2800" b="1" dirty="0" smtClean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IN" sz="2800" b="1" dirty="0" smtClean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HSV</a:t>
            </a:r>
            <a:r>
              <a:rPr lang="tr-TR" sz="2800" b="1" dirty="0" smtClean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 AND VARICELLA-ZOSTER VIRUS (VZV)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tr-TR" sz="2800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Three 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oral nucleoside </a:t>
            </a:r>
            <a:r>
              <a:rPr lang="en-IN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analogs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used for the treatment : </a:t>
            </a:r>
            <a:r>
              <a:rPr lang="en-IN" sz="2800" b="1" dirty="0">
                <a:solidFill>
                  <a:srgbClr val="0066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acyclovir, </a:t>
            </a:r>
            <a:r>
              <a:rPr lang="en-IN" sz="2800" b="1" dirty="0" err="1">
                <a:solidFill>
                  <a:srgbClr val="0066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valacyclovir</a:t>
            </a:r>
            <a:r>
              <a:rPr lang="en-IN" sz="2800" b="1" dirty="0">
                <a:solidFill>
                  <a:srgbClr val="0066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prodrug form of acyclovir,</a:t>
            </a:r>
            <a:r>
              <a:rPr lang="en-IN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IN" sz="2800" b="1" dirty="0" err="1">
                <a:solidFill>
                  <a:srgbClr val="0066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famciclovir</a:t>
            </a:r>
            <a:r>
              <a:rPr lang="en-IN" sz="2800" b="1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prodrug form of 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penciclovir</a:t>
            </a:r>
            <a:r>
              <a:rPr lang="en-IN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They 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IN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similar mechanism 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action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934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4AEEE055-D3C3-734B-B903-2048291A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D2E7E6D9-097F-3F48-B447-B32DD7F4B002}"/>
              </a:ext>
            </a:extLst>
          </p:cNvPr>
          <p:cNvSpPr/>
          <p:nvPr/>
        </p:nvSpPr>
        <p:spPr>
          <a:xfrm>
            <a:off x="107504" y="136525"/>
            <a:ext cx="8928992" cy="6442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5270" algn="l"/>
                <a:tab pos="342900" algn="l"/>
              </a:tabLst>
            </a:pPr>
            <a:r>
              <a:rPr lang="en-IN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AGENTS TO TREAT HERPES SIMPLEX VIRUS </a:t>
            </a:r>
            <a:r>
              <a:rPr lang="tr-TR" sz="2800" b="1" dirty="0" smtClean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IN" sz="2800" b="1" dirty="0" smtClean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HSV</a:t>
            </a:r>
            <a:r>
              <a:rPr lang="tr-TR" sz="2800" b="1" dirty="0" smtClean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 AND VARICELLA-ZOSTER VIRUS (VZV)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800" b="1" dirty="0" err="1" smtClean="0">
                <a:solidFill>
                  <a:srgbClr val="006600"/>
                </a:solidFill>
                <a:latin typeface="Frutiger-Bold"/>
              </a:rPr>
              <a:t>Acyclovir</a:t>
            </a:r>
            <a:endParaRPr lang="tr-TR" sz="2800" b="1" dirty="0">
              <a:solidFill>
                <a:srgbClr val="006600"/>
              </a:solidFill>
              <a:latin typeface="Frutiger-Bold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solidFill>
                  <a:srgbClr val="000000"/>
                </a:solidFill>
                <a:latin typeface="TimesNewRomanPSMT"/>
              </a:rPr>
              <a:t>Acyclovir </a:t>
            </a:r>
            <a:r>
              <a:rPr lang="en-US" sz="28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is the agent of first choice for most </a:t>
            </a:r>
            <a:r>
              <a:rPr lang="en-US" sz="2800" dirty="0" smtClean="0">
                <a:solidFill>
                  <a:srgbClr val="000000"/>
                </a:solidFill>
                <a:latin typeface="TimesNewRomanPSMT"/>
              </a:rPr>
              <a:t>infections</a:t>
            </a:r>
            <a:r>
              <a:rPr lang="tr-TR" sz="28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NewRomanPSMT"/>
              </a:rPr>
              <a:t>caused 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by HSV and VZV. </a:t>
            </a:r>
            <a:endParaRPr lang="tr-TR" sz="2800" dirty="0" smtClean="0">
              <a:solidFill>
                <a:srgbClr val="000000"/>
              </a:solidFill>
              <a:latin typeface="TimesNewRomanPSMT"/>
            </a:endParaRPr>
          </a:p>
          <a:p>
            <a:pPr>
              <a:buClr>
                <a:srgbClr val="C00000"/>
              </a:buClr>
            </a:pPr>
            <a:endParaRPr lang="tr-TR" sz="2800" dirty="0" smtClean="0">
              <a:solidFill>
                <a:srgbClr val="000000"/>
              </a:solidFill>
              <a:latin typeface="TimesNewRomanPSMT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NewRomanPSMT"/>
              </a:rPr>
              <a:t>The 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drug can be </a:t>
            </a:r>
            <a:r>
              <a:rPr lang="en-US" sz="2800" dirty="0" smtClean="0">
                <a:solidFill>
                  <a:srgbClr val="000000"/>
                </a:solidFill>
                <a:latin typeface="TimesNewRomanPSMT"/>
              </a:rPr>
              <a:t>administered</a:t>
            </a:r>
            <a:r>
              <a:rPr lang="tr-TR" sz="28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NewRomanPSMT"/>
              </a:rPr>
              <a:t>topically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, orally, and intravenously. </a:t>
            </a:r>
            <a:endParaRPr lang="tr-TR" sz="2800" dirty="0" smtClean="0">
              <a:solidFill>
                <a:srgbClr val="000000"/>
              </a:solidFill>
              <a:latin typeface="TimesNewRomanPSMT"/>
            </a:endParaRPr>
          </a:p>
          <a:p>
            <a:pPr>
              <a:buClr>
                <a:srgbClr val="C00000"/>
              </a:buClr>
            </a:pPr>
            <a:endParaRPr lang="tr-TR" sz="2800" dirty="0" smtClean="0">
              <a:solidFill>
                <a:srgbClr val="000000"/>
              </a:solidFill>
              <a:latin typeface="TimesNewRomanPSMT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smtClean="0">
                <a:latin typeface="TimesNewRomanPSMT"/>
              </a:rPr>
              <a:t>Acyclovir </a:t>
            </a:r>
            <a:r>
              <a:rPr lang="en-US" sz="2800" dirty="0">
                <a:latin typeface="TimesNewRomanPSMT"/>
              </a:rPr>
              <a:t>inhibits viral replication by suppressing </a:t>
            </a:r>
            <a:r>
              <a:rPr lang="en-US" sz="2800" dirty="0" smtClean="0">
                <a:latin typeface="TimesNewRomanPSMT"/>
              </a:rPr>
              <a:t>synthesis</a:t>
            </a:r>
            <a:r>
              <a:rPr lang="tr-TR" sz="2800" dirty="0" smtClean="0">
                <a:latin typeface="TimesNewRomanPSMT"/>
              </a:rPr>
              <a:t> of </a:t>
            </a:r>
            <a:r>
              <a:rPr lang="tr-TR" sz="2800" dirty="0" err="1">
                <a:latin typeface="TimesNewRomanPSMT"/>
              </a:rPr>
              <a:t>viral</a:t>
            </a:r>
            <a:r>
              <a:rPr lang="tr-TR" sz="2800" dirty="0">
                <a:latin typeface="TimesNewRomanPSMT"/>
              </a:rPr>
              <a:t> DNA.</a:t>
            </a:r>
            <a:endParaRPr lang="tr-TR" sz="2800" dirty="0" smtClean="0">
              <a:solidFill>
                <a:srgbClr val="000000"/>
              </a:solidFill>
              <a:latin typeface="TimesNewRomanPSMT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 smtClean="0">
              <a:solidFill>
                <a:srgbClr val="000000"/>
              </a:solidFill>
              <a:latin typeface="TimesNewRomanPSMT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tr-TR" sz="2800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966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>
            <a:extLst>
              <a:ext uri="{FF2B5EF4-FFF2-40B4-BE49-F238E27FC236}">
                <a16:creationId xmlns="" xmlns:a16="http://schemas.microsoft.com/office/drawing/2014/main" id="{1707FC24-6981-43D9-B525-C7832BA22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252663" y="311449"/>
            <a:ext cx="3249230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52533067-347F-AA44-A5AD-CCFA979636AB}"/>
              </a:ext>
            </a:extLst>
          </p:cNvPr>
          <p:cNvSpPr/>
          <p:nvPr/>
        </p:nvSpPr>
        <p:spPr>
          <a:xfrm>
            <a:off x="557212" y="742951"/>
            <a:ext cx="2607469" cy="4962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  <a:tabLst>
                <a:tab pos="342900" algn="l"/>
              </a:tabLst>
            </a:pP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Acyclovir inhibits viral DNA synthesis by two mechanisms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AF5A8DAE-BC28-0349-9753-D7D5C40CC49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33872" y="492573"/>
            <a:ext cx="4778146" cy="5880796"/>
          </a:xfrm>
          <a:prstGeom prst="rect">
            <a:avLst/>
          </a:prstGeom>
          <a:noFill/>
        </p:spPr>
      </p:pic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3DBC5545-6157-734A-9C5A-6EA0B1543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4737" y="6423025"/>
            <a:ext cx="57864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2A5A5EC-D02E-4D06-B911-9A965A32D3EC}" type="slidenum">
              <a:rPr lang="en-US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>
                <a:spcAft>
                  <a:spcPts val="600"/>
                </a:spcAft>
              </a:pPr>
              <a:t>13</a:t>
            </a:fld>
            <a:endParaRPr lang="en-US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87182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7504" y="71720"/>
            <a:ext cx="8784976" cy="5581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r>
              <a:rPr lang="tr-TR" sz="2800" b="1" dirty="0" err="1"/>
              <a:t>Adverse</a:t>
            </a:r>
            <a:r>
              <a:rPr lang="tr-TR" sz="2800" b="1" dirty="0"/>
              <a:t> </a:t>
            </a:r>
            <a:r>
              <a:rPr lang="tr-TR" sz="2800" b="1" dirty="0" err="1" smtClean="0"/>
              <a:t>Effects</a:t>
            </a:r>
            <a:endParaRPr lang="en-IN" sz="2600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Nausea,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diarrhea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headache have occasionally been reported when used orally </a:t>
            </a: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Intravenous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infusion may be associated with reversible renal toxicity or neurologic effects (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tremors, delirium, seizures). </a:t>
            </a:r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Acyclovir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eliminated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unchanged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kidneys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Accordingly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dosage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impairment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Concurrent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of nephrotoxic agents may enhance the potential for nephrotoxicity. </a:t>
            </a:r>
            <a:endParaRPr lang="tr-TR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95536" y="2492896"/>
            <a:ext cx="8748464" cy="1225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tabLst>
                <a:tab pos="342900" algn="l"/>
              </a:tabLst>
            </a:pPr>
            <a:endParaRPr lang="tr-TR" sz="2400" b="1" dirty="0">
              <a:solidFill>
                <a:srgbClr val="C0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tabLst>
                <a:tab pos="342900" algn="l"/>
              </a:tabLst>
            </a:pPr>
            <a:endParaRPr lang="tr-TR" sz="2400" b="1" dirty="0">
              <a:solidFill>
                <a:srgbClr val="2E74B5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947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7504" y="108290"/>
            <a:ext cx="9036496" cy="8247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7175" algn="l"/>
                <a:tab pos="342900" algn="l"/>
              </a:tabLst>
            </a:pPr>
            <a:r>
              <a:rPr lang="en-IN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AGENTS TO TREAT CYTOMEGALOVIRUS </a:t>
            </a:r>
            <a:r>
              <a:rPr lang="tr-TR" sz="2400" b="1" dirty="0" smtClean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IN" sz="2400" b="1" dirty="0" smtClean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CMV</a:t>
            </a:r>
            <a:r>
              <a:rPr lang="tr-TR" sz="2400" b="1" dirty="0" smtClean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en-IN" sz="2400" b="1" dirty="0" smtClean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IN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INFECTIONS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Cytomegalovirus is a member of the herpesvirus group </a:t>
            </a:r>
            <a:endParaRPr lang="tr-TR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healthy people,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CMV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of little concern.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contrast, people who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immunocompromised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HIV infection, cancer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chemotherapy,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immunosuppressive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serious morbidity and even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death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Although the incidence in HIV-infected patients has markedly decreased with the advent of potent antiretroviral therapy, clinical reactivation of CMV infection after organ transplantation is still prevalent</a:t>
            </a:r>
            <a:r>
              <a:rPr lang="en-IN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sites for infection are the lungs, eyes, and GI tract.</a:t>
            </a:r>
          </a:p>
          <a:p>
            <a:pPr algn="just"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265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32BC26D8-82FB-445E-AA49-62A77D7C1EE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862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CB44330D-EA18-4254-AA95-EB49948539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194F6C55-D2B2-E54E-A3DB-AE5C8E6A5D4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600" y="1629664"/>
            <a:ext cx="8178799" cy="3598671"/>
          </a:xfrm>
          <a:prstGeom prst="rect">
            <a:avLst/>
          </a:prstGeom>
          <a:noFill/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A5A5EC-D02E-4D06-B911-9A965A32D3EC}" type="slidenum">
              <a:rPr lang="tr-TR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16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79512" y="108290"/>
            <a:ext cx="8604448" cy="1594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879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7504" y="116632"/>
            <a:ext cx="8928992" cy="6966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400" b="1" dirty="0" smtClean="0">
                <a:solidFill>
                  <a:srgbClr val="0066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G</a:t>
            </a:r>
            <a:r>
              <a:rPr lang="tr-TR" sz="2400" b="1" dirty="0" err="1" smtClean="0">
                <a:solidFill>
                  <a:srgbClr val="0066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anciclovir</a:t>
            </a:r>
            <a:endParaRPr lang="tr-TR" sz="2400" b="1" dirty="0">
              <a:solidFill>
                <a:srgbClr val="0066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Ganciclovir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choice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prophylaxis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CMV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Oral, IV, intraocular, topical to the eye.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AIDS patients with CMV retinitis must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ganciclovir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life.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acyclovir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Ganciclovir 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inhibits the viral DNA polymerase.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acyclovir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ganciclovir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excreted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unchanged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urine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dosage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impairment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adverse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ganciclovir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granulocytopenia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thrombocytopenia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patients taking zidovudine or nephrotoxic</a:t>
            </a: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amphotericin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cyclosporine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623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A3740F08-BEDB-0840-8B54-6E14E13D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024FDE2F-90D9-D341-9718-DA2D84D4B75E}"/>
              </a:ext>
            </a:extLst>
          </p:cNvPr>
          <p:cNvSpPr/>
          <p:nvPr/>
        </p:nvSpPr>
        <p:spPr>
          <a:xfrm>
            <a:off x="323528" y="334243"/>
            <a:ext cx="8820472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tabLst>
                <a:tab pos="342900" algn="l"/>
              </a:tabLst>
            </a:pPr>
            <a:r>
              <a:rPr lang="en-IN" sz="24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</a:t>
            </a:r>
            <a:r>
              <a:rPr lang="tr-TR" sz="2400" b="1" dirty="0" err="1" smtClean="0">
                <a:solidFill>
                  <a:srgbClr val="0066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alganciclovir</a:t>
            </a:r>
            <a:endParaRPr lang="tr-TR" sz="2400" b="1" dirty="0">
              <a:solidFill>
                <a:srgbClr val="006600"/>
              </a:solidFill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Valganciclovir</a:t>
            </a:r>
            <a:r>
              <a:rPr lang="en-IN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prodrug of ganciclovir</a:t>
            </a: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oral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valganciclovir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just</a:t>
            </a: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effective as intravenous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ganciclovir</a:t>
            </a: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much more convenient.</a:t>
            </a:r>
            <a:endParaRPr lang="tr-TR" sz="24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tabLst>
                <a:tab pos="342900" algn="l"/>
              </a:tabLst>
            </a:pPr>
            <a:r>
              <a:rPr lang="en-IN" sz="24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</a:t>
            </a:r>
            <a:r>
              <a:rPr lang="tr-TR" sz="2400" b="1" dirty="0" err="1" smtClean="0">
                <a:solidFill>
                  <a:srgbClr val="0066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oscarnet</a:t>
            </a:r>
            <a:endParaRPr lang="tr-TR" sz="2400" b="1" dirty="0">
              <a:solidFill>
                <a:srgbClr val="006600"/>
              </a:solidFill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Potential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adverse </a:t>
            </a: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effect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foscarnet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renal </a:t>
            </a: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impairment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US" sz="24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tr-TR" sz="2400" b="1" dirty="0" err="1" smtClean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idofovir</a:t>
            </a:r>
            <a:endParaRPr lang="en-US" sz="2400" b="1" dirty="0">
              <a:solidFill>
                <a:srgbClr val="0066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Cidofovir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has been associated with severe renal impairment.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Dialysis has been required after only one or two doses. 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218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0" y="57820"/>
            <a:ext cx="9144000" cy="7739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</a:pPr>
            <a:r>
              <a:rPr lang="en-US" sz="2400" b="1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ANTIHEPATITIS </a:t>
            </a:r>
            <a:r>
              <a:rPr lang="en-US" sz="2400" b="1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AGENTS</a:t>
            </a:r>
            <a:endParaRPr lang="tr-TR" sz="2400" b="1" dirty="0" smtClean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NewRomanPSMT"/>
              </a:rPr>
              <a:t>Viral </a:t>
            </a:r>
            <a:r>
              <a:rPr lang="en-US" sz="2400" dirty="0">
                <a:latin typeface="TimesNewRomanPSMT"/>
              </a:rPr>
              <a:t>hepatitis is the most common liver </a:t>
            </a:r>
            <a:r>
              <a:rPr lang="en-US" sz="2400" dirty="0" smtClean="0">
                <a:latin typeface="TimesNewRomanPSMT"/>
              </a:rPr>
              <a:t>disorder</a:t>
            </a:r>
            <a:r>
              <a:rPr lang="tr-TR" sz="2400" dirty="0" smtClean="0">
                <a:latin typeface="TimesNewRomanPSMT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</a:pPr>
            <a:endParaRPr lang="tr-TR" sz="2400" dirty="0" smtClean="0">
              <a:latin typeface="TimesNewRomanPSMT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NewRomanPSMT"/>
              </a:rPr>
              <a:t>The disease can be caused by six </a:t>
            </a:r>
            <a:r>
              <a:rPr lang="en-US" sz="2400" dirty="0" smtClean="0">
                <a:latin typeface="TimesNewRomanPSMT"/>
              </a:rPr>
              <a:t>different</a:t>
            </a:r>
            <a:r>
              <a:rPr lang="tr-TR" sz="2400" dirty="0" smtClean="0">
                <a:latin typeface="TimesNewRomanPSMT"/>
              </a:rPr>
              <a:t> </a:t>
            </a:r>
            <a:r>
              <a:rPr lang="en-US" sz="2400" dirty="0" smtClean="0">
                <a:latin typeface="TimesNewRomanPSMT"/>
              </a:rPr>
              <a:t>hepatitis </a:t>
            </a:r>
            <a:r>
              <a:rPr lang="en-US" sz="2400" dirty="0">
                <a:latin typeface="TimesNewRomanPSMT"/>
              </a:rPr>
              <a:t>viruses, </a:t>
            </a:r>
            <a:r>
              <a:rPr lang="tr-TR" sz="2400" dirty="0" smtClean="0">
                <a:latin typeface="TimesNewRomanPSMT"/>
              </a:rPr>
              <a:t>(</a:t>
            </a:r>
            <a:r>
              <a:rPr lang="en-US" sz="2400" dirty="0" smtClean="0">
                <a:latin typeface="TimesNewRomanPSMT"/>
              </a:rPr>
              <a:t>A</a:t>
            </a:r>
            <a:r>
              <a:rPr lang="en-US" sz="2400" dirty="0">
                <a:latin typeface="TimesNewRomanPSMT"/>
              </a:rPr>
              <a:t>, B, C, D, E, and </a:t>
            </a:r>
            <a:r>
              <a:rPr lang="en-US" sz="2400" dirty="0" smtClean="0">
                <a:latin typeface="TimesNewRomanPSMT"/>
              </a:rPr>
              <a:t>G</a:t>
            </a:r>
            <a:r>
              <a:rPr lang="tr-TR" sz="2400" dirty="0" smtClean="0">
                <a:latin typeface="TimesNewRomanPSMT"/>
              </a:rPr>
              <a:t>)</a:t>
            </a:r>
            <a:r>
              <a:rPr lang="en-US" sz="2400" dirty="0" smtClean="0">
                <a:latin typeface="TimesNewRomanPSMT"/>
              </a:rPr>
              <a:t>. </a:t>
            </a:r>
            <a:endParaRPr lang="tr-TR" sz="2400" dirty="0" smtClean="0">
              <a:latin typeface="TimesNewRomanPSMT"/>
            </a:endParaRPr>
          </a:p>
          <a:p>
            <a:pPr>
              <a:buClr>
                <a:srgbClr val="C00000"/>
              </a:buClr>
            </a:pPr>
            <a:endParaRPr lang="tr-TR" sz="2400" dirty="0" smtClean="0">
              <a:latin typeface="TimesNewRomanPSMT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NewRomanPSMT"/>
              </a:rPr>
              <a:t>All six</a:t>
            </a:r>
            <a:r>
              <a:rPr lang="tr-TR" sz="2400" dirty="0" smtClean="0">
                <a:latin typeface="TimesNewRomanPSMT"/>
              </a:rPr>
              <a:t> </a:t>
            </a:r>
            <a:r>
              <a:rPr lang="en-US" sz="2400" dirty="0" smtClean="0">
                <a:latin typeface="TimesNewRomanPSMT"/>
              </a:rPr>
              <a:t>can </a:t>
            </a:r>
            <a:r>
              <a:rPr lang="en-US" sz="2400" dirty="0">
                <a:latin typeface="TimesNewRomanPSMT"/>
              </a:rPr>
              <a:t>cause </a:t>
            </a:r>
            <a:r>
              <a:rPr lang="en-US" sz="2400" i="1" dirty="0">
                <a:latin typeface="TimesNewRomanPS-ItalicMT"/>
              </a:rPr>
              <a:t>acute </a:t>
            </a:r>
            <a:r>
              <a:rPr lang="en-US" sz="2400" dirty="0">
                <a:latin typeface="TimesNewRomanPSMT"/>
              </a:rPr>
              <a:t>hepatitis, but only B, C, and D also </a:t>
            </a:r>
            <a:r>
              <a:rPr lang="en-US" sz="2400" dirty="0" smtClean="0">
                <a:latin typeface="TimesNewRomanPSMT"/>
              </a:rPr>
              <a:t>cause</a:t>
            </a:r>
            <a:r>
              <a:rPr lang="tr-TR" sz="2400" dirty="0" smtClean="0">
                <a:latin typeface="TimesNewRomanPSMT"/>
              </a:rPr>
              <a:t> </a:t>
            </a:r>
            <a:r>
              <a:rPr lang="tr-TR" sz="2400" i="1" dirty="0" err="1" smtClean="0">
                <a:latin typeface="TimesNewRomanPS-ItalicMT"/>
              </a:rPr>
              <a:t>chronic</a:t>
            </a:r>
            <a:r>
              <a:rPr lang="tr-TR" sz="2400" i="1" dirty="0" smtClean="0">
                <a:latin typeface="TimesNewRomanPS-ItalicMT"/>
              </a:rPr>
              <a:t> </a:t>
            </a:r>
            <a:r>
              <a:rPr lang="tr-TR" sz="2400" dirty="0" err="1">
                <a:latin typeface="TimesNewRomanPSMT"/>
              </a:rPr>
              <a:t>hepatitis</a:t>
            </a:r>
            <a:r>
              <a:rPr lang="tr-TR" sz="2400" dirty="0" smtClean="0">
                <a:latin typeface="TimesNewRomanPSMT"/>
              </a:rPr>
              <a:t>.</a:t>
            </a:r>
          </a:p>
          <a:p>
            <a:pPr>
              <a:buClr>
                <a:srgbClr val="C00000"/>
              </a:buClr>
            </a:pPr>
            <a:endParaRPr lang="tr-TR" sz="2400" dirty="0" smtClean="0">
              <a:latin typeface="TimesNewRomanPSMT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smtClean="0">
                <a:latin typeface="TimesNewRomanPSMT"/>
              </a:rPr>
              <a:t>A</a:t>
            </a:r>
            <a:r>
              <a:rPr lang="en-US" sz="2400" dirty="0" smtClean="0">
                <a:latin typeface="TimesNewRomanPSMT"/>
              </a:rPr>
              <a:t>cute </a:t>
            </a:r>
            <a:r>
              <a:rPr lang="en-US" sz="2400" dirty="0">
                <a:latin typeface="TimesNewRomanPSMT"/>
              </a:rPr>
              <a:t>hepatitis resolves spontaneously, </a:t>
            </a:r>
            <a:r>
              <a:rPr lang="en-US" sz="2400" dirty="0" smtClean="0">
                <a:latin typeface="TimesNewRomanPSMT"/>
              </a:rPr>
              <a:t>so</a:t>
            </a:r>
            <a:r>
              <a:rPr lang="tr-TR" sz="2400" dirty="0" smtClean="0">
                <a:latin typeface="TimesNewRomanPSMT"/>
              </a:rPr>
              <a:t> </a:t>
            </a:r>
            <a:r>
              <a:rPr lang="en-US" sz="2400" dirty="0" smtClean="0">
                <a:latin typeface="TimesNewRomanPSMT"/>
              </a:rPr>
              <a:t>intervention</a:t>
            </a:r>
            <a:r>
              <a:rPr lang="tr-TR" sz="2400" dirty="0" smtClean="0">
                <a:latin typeface="TimesNewRomanPSMT"/>
              </a:rPr>
              <a:t> </a:t>
            </a:r>
            <a:r>
              <a:rPr lang="en-US" sz="2400" dirty="0" smtClean="0">
                <a:latin typeface="TimesNewRomanPSMT"/>
              </a:rPr>
              <a:t>is </a:t>
            </a:r>
            <a:r>
              <a:rPr lang="en-US" sz="2400" dirty="0">
                <a:latin typeface="TimesNewRomanPSMT"/>
              </a:rPr>
              <a:t>generally unnecessary. </a:t>
            </a:r>
            <a:endParaRPr lang="tr-TR" sz="2400" dirty="0" smtClean="0">
              <a:latin typeface="TimesNewRomanPSMT"/>
            </a:endParaRPr>
          </a:p>
          <a:p>
            <a:pPr>
              <a:buClr>
                <a:srgbClr val="C00000"/>
              </a:buClr>
            </a:pPr>
            <a:endParaRPr lang="tr-TR" sz="2400" dirty="0" smtClean="0">
              <a:latin typeface="TimesNewRomanPSMT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NewRomanPSMT"/>
              </a:rPr>
              <a:t>In </a:t>
            </a:r>
            <a:r>
              <a:rPr lang="en-US" sz="2400" dirty="0">
                <a:latin typeface="TimesNewRomanPSMT"/>
              </a:rPr>
              <a:t>contrast, chronic hepatitis can </a:t>
            </a:r>
            <a:r>
              <a:rPr lang="en-US" sz="2400" dirty="0" smtClean="0">
                <a:latin typeface="TimesNewRomanPSMT"/>
              </a:rPr>
              <a:t>lead</a:t>
            </a:r>
            <a:r>
              <a:rPr lang="tr-TR" sz="2400" dirty="0" smtClean="0">
                <a:latin typeface="TimesNewRomanPSMT"/>
              </a:rPr>
              <a:t> </a:t>
            </a:r>
            <a:r>
              <a:rPr lang="en-US" sz="2400" dirty="0" smtClean="0">
                <a:latin typeface="TimesNewRomanPSMT"/>
              </a:rPr>
              <a:t>to </a:t>
            </a:r>
            <a:r>
              <a:rPr lang="en-US" sz="2400" dirty="0" err="1" smtClean="0">
                <a:latin typeface="TimesNewRomanPSMT"/>
              </a:rPr>
              <a:t>cirrhosis,hepatocellular</a:t>
            </a:r>
            <a:r>
              <a:rPr lang="en-US" sz="2400" dirty="0" smtClean="0">
                <a:latin typeface="TimesNewRomanPSMT"/>
              </a:rPr>
              <a:t> </a:t>
            </a:r>
            <a:r>
              <a:rPr lang="en-US" sz="2400" dirty="0">
                <a:latin typeface="TimesNewRomanPSMT"/>
              </a:rPr>
              <a:t>carcinoma, and life-threatening </a:t>
            </a:r>
            <a:r>
              <a:rPr lang="en-US" sz="2400" dirty="0" smtClean="0">
                <a:latin typeface="TimesNewRomanPSMT"/>
              </a:rPr>
              <a:t>liver</a:t>
            </a:r>
            <a:r>
              <a:rPr lang="tr-TR" sz="2400" dirty="0" smtClean="0">
                <a:latin typeface="TimesNewRomanPSMT"/>
              </a:rPr>
              <a:t> </a:t>
            </a:r>
            <a:r>
              <a:rPr lang="en-US" sz="2400" dirty="0" smtClean="0">
                <a:latin typeface="TimesNewRomanPSMT"/>
              </a:rPr>
              <a:t>failure</a:t>
            </a:r>
            <a:r>
              <a:rPr lang="en-US" sz="2400" dirty="0">
                <a:latin typeface="TimesNewRomanPSMT"/>
              </a:rPr>
              <a:t>, and hence treatment should be considered</a:t>
            </a:r>
            <a:r>
              <a:rPr lang="en-US" sz="2400" dirty="0" smtClean="0">
                <a:latin typeface="TimesNewRomanPSMT"/>
              </a:rPr>
              <a:t>.</a:t>
            </a:r>
            <a:endParaRPr lang="tr-TR" sz="2400" dirty="0" smtClean="0">
              <a:latin typeface="TimesNewRomanPSMT"/>
            </a:endParaRPr>
          </a:p>
          <a:p>
            <a:pPr>
              <a:buClr>
                <a:srgbClr val="C00000"/>
              </a:buClr>
            </a:pPr>
            <a:endParaRPr lang="tr-TR" sz="2400" b="1" dirty="0" smtClean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NewRomanPSMT"/>
              </a:rPr>
              <a:t>Most cases (90%) of chronic hepatitis are caused by either</a:t>
            </a:r>
          </a:p>
          <a:p>
            <a:pPr>
              <a:buClr>
                <a:srgbClr val="C00000"/>
              </a:buClr>
            </a:pPr>
            <a:r>
              <a:rPr lang="tr-TR" sz="2400" dirty="0" err="1">
                <a:latin typeface="TimesNewRomanPSMT"/>
              </a:rPr>
              <a:t>hepatitis</a:t>
            </a:r>
            <a:r>
              <a:rPr lang="tr-TR" sz="2400" dirty="0">
                <a:latin typeface="TimesNewRomanPSMT"/>
              </a:rPr>
              <a:t> B </a:t>
            </a:r>
            <a:r>
              <a:rPr lang="tr-TR" sz="2400" dirty="0" err="1">
                <a:latin typeface="TimesNewRomanPSMT"/>
              </a:rPr>
              <a:t>virus</a:t>
            </a:r>
            <a:r>
              <a:rPr lang="tr-TR" sz="2400" dirty="0">
                <a:latin typeface="TimesNewRomanPSMT"/>
              </a:rPr>
              <a:t> (HBV) </a:t>
            </a:r>
            <a:r>
              <a:rPr lang="tr-TR" sz="2400" dirty="0" err="1">
                <a:latin typeface="TimesNewRomanPSMT"/>
              </a:rPr>
              <a:t>or</a:t>
            </a:r>
            <a:r>
              <a:rPr lang="tr-TR" sz="2400" dirty="0">
                <a:latin typeface="TimesNewRomanPSMT"/>
              </a:rPr>
              <a:t> </a:t>
            </a:r>
            <a:r>
              <a:rPr lang="tr-TR" sz="2400" dirty="0" err="1">
                <a:latin typeface="TimesNewRomanPSMT"/>
              </a:rPr>
              <a:t>hepatitis</a:t>
            </a:r>
            <a:r>
              <a:rPr lang="tr-TR" sz="2400" dirty="0">
                <a:latin typeface="TimesNewRomanPSMT"/>
              </a:rPr>
              <a:t> C </a:t>
            </a:r>
            <a:r>
              <a:rPr lang="tr-TR" sz="2400" dirty="0" err="1">
                <a:latin typeface="TimesNewRomanPSMT"/>
              </a:rPr>
              <a:t>virus</a:t>
            </a:r>
            <a:r>
              <a:rPr lang="tr-TR" sz="2400" dirty="0">
                <a:latin typeface="TimesNewRomanPSMT"/>
              </a:rPr>
              <a:t> (HCV).</a:t>
            </a:r>
            <a:endParaRPr lang="tr-TR" sz="2400" b="1" dirty="0" smtClean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tr-TR" sz="2800" b="1" dirty="0" smtClean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30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7504" y="116632"/>
            <a:ext cx="8928992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Viruses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obligate intracellular parasites; </a:t>
            </a:r>
            <a:endParaRPr lang="tr-TR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biochemical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machinery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reproduce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difficult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suppress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their replication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doing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harm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corollary, non-selective inhibitors of virus replication may interfere with host cell function and result in toxicity.</a:t>
            </a: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drugs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suppressing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biochemical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viral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replication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6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-27531" y="-1883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C00000"/>
              </a:buClr>
            </a:pPr>
            <a:endParaRPr lang="tr-TR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95287" y="116632"/>
            <a:ext cx="89211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goals of chronic HBV therapy are to sustain suppression of HBV replication, resulting in slowing of progression of hepatic disease </a:t>
            </a:r>
            <a:r>
              <a:rPr lang="en-IN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(hepatic 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fibrosis and even reversal of </a:t>
            </a:r>
            <a:r>
              <a:rPr lang="en-IN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cirrhosis</a:t>
            </a:r>
            <a:r>
              <a:rPr lang="tr-T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hepatocellular carcinoma</a:t>
            </a:r>
            <a:r>
              <a:rPr lang="en-IN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84" y="1682656"/>
            <a:ext cx="8718591" cy="439248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88246" y="6078780"/>
            <a:ext cx="90282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NewRomanPSMT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NewRomanPSMT"/>
              </a:rPr>
              <a:t>Nucleoside</a:t>
            </a:r>
            <a:r>
              <a:rPr lang="tr-TR" b="1" dirty="0" smtClean="0">
                <a:solidFill>
                  <a:srgbClr val="C00000"/>
                </a:solidFill>
                <a:latin typeface="TimesNewRomanPSMT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NewRomanPSMT"/>
              </a:rPr>
              <a:t>analogs</a:t>
            </a:r>
            <a:r>
              <a:rPr lang="tr-TR" b="1" dirty="0" smtClean="0">
                <a:solidFill>
                  <a:srgbClr val="C00000"/>
                </a:solidFill>
                <a:latin typeface="TimesNewRomanPSMT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NewRomanPSMT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NewRomanPSMT"/>
              </a:rPr>
              <a:t>suppresses </a:t>
            </a:r>
            <a:r>
              <a:rPr lang="en-US" b="1" dirty="0" smtClean="0">
                <a:solidFill>
                  <a:srgbClr val="C00000"/>
                </a:solidFill>
                <a:latin typeface="TimesNewRomanPSMT"/>
              </a:rPr>
              <a:t>HBV</a:t>
            </a:r>
            <a:r>
              <a:rPr lang="tr-TR" b="1" dirty="0" smtClean="0">
                <a:solidFill>
                  <a:srgbClr val="C00000"/>
                </a:solidFill>
                <a:latin typeface="TimesNewRomanPSMT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NewRomanPSMT"/>
              </a:rPr>
              <a:t>replication </a:t>
            </a:r>
            <a:r>
              <a:rPr lang="en-US" b="1" dirty="0">
                <a:solidFill>
                  <a:srgbClr val="C00000"/>
                </a:solidFill>
                <a:latin typeface="TimesNewRomanPSMT"/>
              </a:rPr>
              <a:t>by inhibiting </a:t>
            </a:r>
            <a:r>
              <a:rPr lang="en-US" b="1" dirty="0" smtClean="0">
                <a:solidFill>
                  <a:srgbClr val="C00000"/>
                </a:solidFill>
                <a:latin typeface="TimesNewRomanPSMT"/>
              </a:rPr>
              <a:t>viral</a:t>
            </a:r>
            <a:r>
              <a:rPr lang="tr-TR" b="1" dirty="0" smtClean="0">
                <a:solidFill>
                  <a:srgbClr val="C00000"/>
                </a:solidFill>
                <a:latin typeface="TimesNewRomanPSMT"/>
              </a:rPr>
              <a:t> DNA </a:t>
            </a:r>
            <a:r>
              <a:rPr lang="tr-TR" b="1" dirty="0" err="1">
                <a:solidFill>
                  <a:srgbClr val="C00000"/>
                </a:solidFill>
                <a:latin typeface="TimesNewRomanPSMT"/>
              </a:rPr>
              <a:t>synthesis</a:t>
            </a:r>
            <a:r>
              <a:rPr lang="tr-TR" b="1" dirty="0">
                <a:solidFill>
                  <a:srgbClr val="C00000"/>
                </a:solidFill>
                <a:latin typeface="TimesNewRomanPSMT"/>
              </a:rPr>
              <a:t>.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192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-27531" y="-1883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C00000"/>
              </a:buClr>
            </a:pPr>
            <a:endParaRPr lang="tr-TR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98837" y="1124744"/>
            <a:ext cx="82912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Hepatitis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can be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prevented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vaccination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vaccine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hepatitis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tr-T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contrast to the treatment of patients with chronic HBV infection, the primary goal of treatment in patients with HCV infection is viral eradication</a:t>
            </a: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Hepatitis C is treated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interferon alfa, ribavirin, and HCV protease inhibitors</a:t>
            </a:r>
          </a:p>
        </p:txBody>
      </p:sp>
    </p:spTree>
    <p:extLst>
      <p:ext uri="{BB962C8B-B14F-4D97-AF65-F5344CB8AC3E}">
        <p14:creationId xmlns:p14="http://schemas.microsoft.com/office/powerpoint/2010/main" val="2855870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241176" y="980728"/>
            <a:ext cx="8902824" cy="4575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tr-TR" sz="2400" b="1" dirty="0" err="1" smtClean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nterferon</a:t>
            </a:r>
            <a:r>
              <a:rPr lang="tr-TR" sz="24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Alfa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tr-TR" sz="2400" b="1" dirty="0" smtClean="0">
              <a:solidFill>
                <a:srgbClr val="0066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is by recombinant DNA technology.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used orally,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Injectable preparations of interferon alfa are available for treatment of both HBV and HCV infections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Interferon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alfa has multiple effects on the viral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replication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cycle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After binding to receptors on host cell membranes,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blocks viral entry into cells, synthesis of viral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Messenger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RNA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viral proteins, and viral assembly and release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177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23</a:t>
            </a:fld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8" y="872836"/>
            <a:ext cx="9154858" cy="3132228"/>
          </a:xfrm>
          <a:prstGeom prst="rect">
            <a:avLst/>
          </a:prstGeom>
        </p:spPr>
      </p:pic>
      <p:sp>
        <p:nvSpPr>
          <p:cNvPr id="4" name="Dikdörtgen 3"/>
          <p:cNvSpPr/>
          <p:nvPr/>
        </p:nvSpPr>
        <p:spPr>
          <a:xfrm>
            <a:off x="179512" y="4365104"/>
            <a:ext cx="8507288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adverse effects of interferon alfa include a flu-like syndrome (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headache, fevers, chills,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myalgias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malaise)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severe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depression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9043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323528" y="674400"/>
            <a:ext cx="85689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>
                <a:solidFill>
                  <a:srgbClr val="006600"/>
                </a:solidFill>
                <a:latin typeface="Frutiger-Bold"/>
              </a:rPr>
              <a:t>Ribavirin</a:t>
            </a:r>
            <a:r>
              <a:rPr lang="tr-TR" sz="2800" b="1" dirty="0">
                <a:solidFill>
                  <a:srgbClr val="006600"/>
                </a:solidFill>
                <a:latin typeface="Frutiger-Bold"/>
              </a:rPr>
              <a:t> (Oral</a:t>
            </a:r>
            <a:r>
              <a:rPr lang="tr-TR" sz="2800" b="1" dirty="0" smtClean="0">
                <a:solidFill>
                  <a:srgbClr val="006600"/>
                </a:solidFill>
                <a:latin typeface="Frutiger-Bold"/>
              </a:rPr>
              <a:t>)</a:t>
            </a:r>
          </a:p>
          <a:p>
            <a:endParaRPr lang="tr-TR" sz="2800" b="1" dirty="0">
              <a:solidFill>
                <a:srgbClr val="006600"/>
              </a:solidFill>
              <a:latin typeface="Frutiger-Bold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alone against HCV, ribavirin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tr-T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effective </a:t>
            </a:r>
            <a:endParaRPr lang="tr-TR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Ribavirin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nucleoside analog with a broad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spectrum</a:t>
            </a:r>
            <a:r>
              <a:rPr lang="tr-T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antiviral activity, but its mechanism of action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remains</a:t>
            </a:r>
            <a:r>
              <a:rPr lang="tr-T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unclear</a:t>
            </a:r>
            <a:r>
              <a:rPr lang="tr-T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400" dirty="0">
              <a:solidFill>
                <a:srgbClr val="000000"/>
              </a:solidFill>
              <a:latin typeface="TimesNewRomanPSMT"/>
            </a:endParaRPr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adverse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ribavirin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hemolytic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anemia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fetal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death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malformation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Owing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fetus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ribavirin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contraindicated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pregnancy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471258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251520" y="764704"/>
            <a:ext cx="85706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Protease</a:t>
            </a:r>
            <a:r>
              <a:rPr lang="tr-TR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endParaRPr lang="tr-TR" sz="2800" b="1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Boceprevir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telaprevir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grazoprevir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paritaprevir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</a:t>
            </a:r>
          </a:p>
          <a:p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simeprevir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 inhibit viral protease, an enzyme required for HCV</a:t>
            </a:r>
          </a:p>
          <a:p>
            <a:pPr>
              <a:buClr>
                <a:srgbClr val="C00000"/>
              </a:buClr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replication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HCV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protease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interactions</a:t>
            </a: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13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9A631E1E-84AD-FA45-A662-05FA37F59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26</a:t>
            </a:fld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CA50EC2B-C0A1-1943-BB9D-8F61271D4CD6}"/>
              </a:ext>
            </a:extLst>
          </p:cNvPr>
          <p:cNvSpPr/>
          <p:nvPr/>
        </p:nvSpPr>
        <p:spPr>
          <a:xfrm>
            <a:off x="88713" y="34381"/>
            <a:ext cx="9036496" cy="4934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7810" algn="l"/>
                <a:tab pos="342900" algn="l"/>
                <a:tab pos="3890645" algn="l"/>
              </a:tabLst>
            </a:pPr>
            <a:r>
              <a:rPr lang="en-IN" sz="32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ANTI INFLUENZA AGENTS	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characterized by fever, cough,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chills,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throat, headache, and myalgia (muscle pain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Influenza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virus strains are classified by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core proteins (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A, B, or C), 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Tx/>
              <a:buChar char="-"/>
              <a:tabLst>
                <a:tab pos="342900" algn="l"/>
              </a:tabLst>
            </a:pP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species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origin (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avian, swine), and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Tx/>
              <a:buChar char="-"/>
              <a:tabLst>
                <a:tab pos="342900" algn="l"/>
              </a:tabLst>
            </a:pP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geographic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site of isolation. 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709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9A631E1E-84AD-FA45-A662-05FA37F59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27</a:t>
            </a:fld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CA50EC2B-C0A1-1943-BB9D-8F61271D4CD6}"/>
              </a:ext>
            </a:extLst>
          </p:cNvPr>
          <p:cNvSpPr/>
          <p:nvPr/>
        </p:nvSpPr>
        <p:spPr>
          <a:xfrm>
            <a:off x="88713" y="34381"/>
            <a:ext cx="9036496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7810" algn="l"/>
                <a:tab pos="342900" algn="l"/>
                <a:tab pos="3890645" algn="l"/>
              </a:tabLst>
            </a:pPr>
            <a:r>
              <a:rPr lang="en-IN" sz="32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ANTI INFLUENZA AGENTS	</a:t>
            </a:r>
            <a:endParaRPr lang="tr-TR" sz="3200" b="1" dirty="0" smtClean="0">
              <a:solidFill>
                <a:srgbClr val="B0053A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7810" algn="l"/>
                <a:tab pos="342900" algn="l"/>
                <a:tab pos="3890645" algn="l"/>
              </a:tabLst>
            </a:pP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Influenza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A, the only strain that causes pandemics, </a:t>
            </a:r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Although influenza B viruses usually infect only people, influenza A viruses can infect a variety of animal hosts. </a:t>
            </a:r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smtClean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Current 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influenza A subtypes that are circulating among worldwide populations include H1N1 (swine-flu), H1N2, and H3N2.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8516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CCEDEAD0-BD06-E945-956B-9944AB345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E5123D13-3B50-264F-83D4-8F384E19F14B}"/>
              </a:ext>
            </a:extLst>
          </p:cNvPr>
          <p:cNvSpPr/>
          <p:nvPr/>
        </p:nvSpPr>
        <p:spPr>
          <a:xfrm>
            <a:off x="107504" y="476673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 is managed by vaccination and with drugs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Vaccination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primary management strategy; drug therapy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vaccination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reformulated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recommended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everyone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months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older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administering a vaccination, it is important to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or family member about allergies, previous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reactions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vaccines, and current health status.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83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29</a:t>
            </a:fld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30444"/>
            <a:ext cx="6408712" cy="674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434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23528" y="764704"/>
            <a:ext cx="8640960" cy="6422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N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ome</a:t>
            </a: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infections require monotherapy for brief periods of time (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acyclovir for herpes simplex virus</a:t>
            </a: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r>
              <a:rPr lang="tr-TR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infections</a:t>
            </a: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 dual therapy for prolonged periods of time (interferon alfa/ribavirin for HCV), </a:t>
            </a:r>
            <a:endParaRPr lang="tr-TR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HIV</a:t>
            </a: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require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multiple drug therapy for indefinite </a:t>
            </a: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periods</a:t>
            </a: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997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CCEDEAD0-BD06-E945-956B-9944AB345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30</a:t>
            </a:fld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E5123D13-3B50-264F-83D4-8F384E19F14B}"/>
              </a:ext>
            </a:extLst>
          </p:cNvPr>
          <p:cNvSpPr/>
          <p:nvPr/>
        </p:nvSpPr>
        <p:spPr>
          <a:xfrm>
            <a:off x="0" y="0"/>
            <a:ext cx="903649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antiviral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influenza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neuraminidase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adamantanes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Neuraminidase</a:t>
            </a:r>
            <a:r>
              <a:rPr lang="tr-TR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tr-TR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oseltamivir</a:t>
            </a:r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zanamivir</a:t>
            </a:r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tr-TR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peramivir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highly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strains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influenza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and B. </a:t>
            </a:r>
          </a:p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Dosing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early—preferably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later than 2 days after symptom onset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ideally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much sooner. Why? Because benefits decline greatly</a:t>
            </a: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delayed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Antiviral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derive from inhibiting neuraminidase, a viral enzyme</a:t>
            </a: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replication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neuraminidase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uncommon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0633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2715978A-F9D2-8841-A032-CDE7F45E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F277FA0D-6A91-D849-BA4A-331253D74F9A}"/>
              </a:ext>
            </a:extLst>
          </p:cNvPr>
          <p:cNvSpPr/>
          <p:nvPr/>
        </p:nvSpPr>
        <p:spPr>
          <a:xfrm>
            <a:off x="395536" y="1124744"/>
            <a:ext cx="85324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adamantanes</a:t>
            </a:r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tr-TR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amantadine</a:t>
            </a:r>
            <a:r>
              <a:rPr lang="tr-T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tr-TR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rimantadine</a:t>
            </a:r>
            <a:r>
              <a:rPr lang="tr-T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influenza drugs available.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ecause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current strains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are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resistant,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 is not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recommend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59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251520" y="476672"/>
            <a:ext cx="864096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Viral replication requires several </a:t>
            </a:r>
            <a:r>
              <a:rPr lang="en-I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steps</a:t>
            </a:r>
            <a:r>
              <a:rPr lang="tr-TR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(1)</a:t>
            </a:r>
            <a:r>
              <a:rPr lang="en-I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en-IN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attachment of the virus to receptors on the host cell </a:t>
            </a: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surface </a:t>
            </a:r>
            <a:endParaRPr lang="en-IN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entry of the virus through the host cell membrane; </a:t>
            </a: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uncoating of viral nucleic acid; </a:t>
            </a: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synthesis of early regulatory proteins,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nucleic acid polymerases;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329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23528" y="620688"/>
            <a:ext cx="864096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Viral replication requires several steps </a:t>
            </a:r>
            <a:r>
              <a:rPr lang="tr-TR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I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en-IN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synthesis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new viral RNA or DNA;  </a:t>
            </a: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synthesis of late, structural proteins;  </a:t>
            </a: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assembly (maturation) of viral particles;  </a:t>
            </a: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release from the cell.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982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32BC26D8-82FB-445E-AA49-62A77D7C1EE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C57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="" xmlns:a16="http://schemas.microsoft.com/office/drawing/2014/main" id="{CB44330D-EA18-4254-AA95-EB49948539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3A6A9097-EA1F-454B-BD6F-7027F76DC28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723" y="764704"/>
            <a:ext cx="8303641" cy="5472608"/>
          </a:xfrm>
          <a:prstGeom prst="rect">
            <a:avLst/>
          </a:prstGeom>
          <a:noFill/>
        </p:spPr>
      </p:pic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A8B16C7B-4A16-254F-B00C-8C3E864B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A5A5EC-D02E-4D06-B911-9A965A32D3EC}" type="slidenum">
              <a:rPr lang="tr-TR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644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23528" y="4005064"/>
            <a:ext cx="8208912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r>
              <a:rPr lang="en-IN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0" y="1"/>
            <a:ext cx="853244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r>
              <a:rPr lang="en-IN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 agents can potentially target any of these steps.</a:t>
            </a:r>
            <a:r>
              <a:rPr lang="tr-TR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 agents must either block viral entry into the host cell.</a:t>
            </a:r>
          </a:p>
          <a:p>
            <a:pPr marL="285750" lvl="0" indent="-285750" algn="just"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exit from the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cell or 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active inside the host cell</a:t>
            </a:r>
            <a:r>
              <a:rPr lang="en-IN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Resim 6">
            <a:extLst>
              <a:ext uri="{FF2B5EF4-FFF2-40B4-BE49-F238E27FC236}">
                <a16:creationId xmlns="" xmlns:a16="http://schemas.microsoft.com/office/drawing/2014/main" id="{3A6A9097-EA1F-454B-BD6F-7027F76DC28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2060848"/>
            <a:ext cx="8424936" cy="4741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1017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41543" y="0"/>
            <a:ext cx="8568952" cy="855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 drugs share the common property of being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virustatic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they are active only against replicating viruses and do not affect latent virus. </a:t>
            </a:r>
            <a:endParaRPr lang="tr-TR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 therapy is now available for herpesviruses, hepatitis C virus (HCV), hepatitis B virus (HBV), papillomavirus, influenza, and human immunodeficiency virus (HIV). 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95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="" xmlns:a16="http://schemas.microsoft.com/office/drawing/2014/main" id="{4AEEE055-D3C3-734B-B903-2048291A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D2E7E6D9-097F-3F48-B447-B32DD7F4B002}"/>
              </a:ext>
            </a:extLst>
          </p:cNvPr>
          <p:cNvSpPr/>
          <p:nvPr/>
        </p:nvSpPr>
        <p:spPr>
          <a:xfrm>
            <a:off x="134794" y="980728"/>
            <a:ext cx="8568952" cy="4175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5270" algn="l"/>
                <a:tab pos="342900" algn="l"/>
              </a:tabLst>
            </a:pPr>
            <a:r>
              <a:rPr lang="en-IN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AGENTS TO TREAT HERPES SIMPLEX VIRUS </a:t>
            </a:r>
            <a:r>
              <a:rPr lang="tr-TR" sz="2800" b="1" dirty="0" smtClean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IN" sz="2800" b="1" dirty="0" smtClean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HSV</a:t>
            </a:r>
            <a:r>
              <a:rPr lang="tr-TR" sz="2800" b="1" dirty="0" smtClean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 AND VARICELLA-ZOSTER VIRUS (VZV)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HSV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causes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infection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genitalia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mouth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face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sites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tr-TR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VZV is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cause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2800" i="1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varicella</a:t>
            </a:r>
            <a:r>
              <a:rPr lang="tr-TR" sz="2800" i="1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chickenpox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and </a:t>
            </a:r>
            <a:r>
              <a:rPr lang="tr-TR" sz="2800" i="1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herpes</a:t>
            </a:r>
            <a:r>
              <a:rPr lang="tr-TR" sz="2800" i="1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zoster</a:t>
            </a:r>
            <a:r>
              <a:rPr lang="tr-TR" sz="2800" i="1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tr-TR" sz="2800" dirty="0" err="1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shingles</a:t>
            </a:r>
            <a:r>
              <a:rPr lang="tr-TR" sz="2800" dirty="0" smtClean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tr-TR" sz="2800" i="1" dirty="0" smtClean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207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1449</Words>
  <Application>Microsoft Office PowerPoint</Application>
  <PresentationFormat>Ekran Gösterisi (4:3)</PresentationFormat>
  <Paragraphs>216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45" baseType="lpstr">
      <vt:lpstr>MS Gothic</vt:lpstr>
      <vt:lpstr>ＭＳ Ｐゴシック</vt:lpstr>
      <vt:lpstr>ＭＳ Ｐゴシック</vt:lpstr>
      <vt:lpstr>American Typewriter</vt:lpstr>
      <vt:lpstr>Arial</vt:lpstr>
      <vt:lpstr>Calibri</vt:lpstr>
      <vt:lpstr>Calibri Light</vt:lpstr>
      <vt:lpstr>Frutiger-Bold</vt:lpstr>
      <vt:lpstr>Garamond</vt:lpstr>
      <vt:lpstr>Times New Roman</vt:lpstr>
      <vt:lpstr>TimesNewRomanPS-ItalicMT</vt:lpstr>
      <vt:lpstr>TimesNewRomanPSMT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A.Tanju.Ozcelikay</dc:creator>
  <cp:lastModifiedBy>Reviewer</cp:lastModifiedBy>
  <cp:revision>64</cp:revision>
  <dcterms:created xsi:type="dcterms:W3CDTF">2020-04-28T19:18:34Z</dcterms:created>
  <dcterms:modified xsi:type="dcterms:W3CDTF">2020-04-30T11:48:35Z</dcterms:modified>
</cp:coreProperties>
</file>