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sldIdLst>
    <p:sldId id="284" r:id="rId2"/>
    <p:sldId id="281" r:id="rId3"/>
    <p:sldId id="294" r:id="rId4"/>
    <p:sldId id="282" r:id="rId5"/>
    <p:sldId id="283" r:id="rId6"/>
    <p:sldId id="271" r:id="rId7"/>
    <p:sldId id="272" r:id="rId8"/>
    <p:sldId id="286" r:id="rId9"/>
    <p:sldId id="270" r:id="rId10"/>
    <p:sldId id="300" r:id="rId11"/>
    <p:sldId id="279" r:id="rId12"/>
    <p:sldId id="278" r:id="rId13"/>
    <p:sldId id="280" r:id="rId14"/>
    <p:sldId id="266" r:id="rId15"/>
    <p:sldId id="256" r:id="rId16"/>
    <p:sldId id="287" r:id="rId17"/>
    <p:sldId id="257" r:id="rId18"/>
    <p:sldId id="265" r:id="rId19"/>
    <p:sldId id="262" r:id="rId20"/>
    <p:sldId id="263" r:id="rId21"/>
    <p:sldId id="267" r:id="rId22"/>
    <p:sldId id="289" r:id="rId23"/>
    <p:sldId id="315" r:id="rId24"/>
    <p:sldId id="264" r:id="rId25"/>
    <p:sldId id="261" r:id="rId26"/>
    <p:sldId id="288" r:id="rId27"/>
    <p:sldId id="285" r:id="rId28"/>
    <p:sldId id="269" r:id="rId29"/>
    <p:sldId id="298" r:id="rId30"/>
    <p:sldId id="316" r:id="rId31"/>
    <p:sldId id="268" r:id="rId32"/>
    <p:sldId id="295" r:id="rId33"/>
    <p:sldId id="290" r:id="rId34"/>
    <p:sldId id="291" r:id="rId35"/>
    <p:sldId id="292" r:id="rId36"/>
    <p:sldId id="293" r:id="rId37"/>
    <p:sldId id="299" r:id="rId38"/>
    <p:sldId id="305" r:id="rId39"/>
    <p:sldId id="312" r:id="rId40"/>
    <p:sldId id="302" r:id="rId41"/>
    <p:sldId id="313" r:id="rId42"/>
    <p:sldId id="306" r:id="rId43"/>
    <p:sldId id="308" r:id="rId44"/>
    <p:sldId id="309" r:id="rId45"/>
    <p:sldId id="303" r:id="rId46"/>
    <p:sldId id="314" r:id="rId47"/>
    <p:sldId id="310" r:id="rId48"/>
    <p:sldId id="301" r:id="rId49"/>
    <p:sldId id="307" r:id="rId50"/>
    <p:sldId id="311" r:id="rId51"/>
    <p:sldId id="317" r:id="rId52"/>
    <p:sldId id="29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6" autoAdjust="0"/>
    <p:restoredTop sz="94660"/>
  </p:normalViewPr>
  <p:slideViewPr>
    <p:cSldViewPr>
      <p:cViewPr varScale="1">
        <p:scale>
          <a:sx n="87" d="100"/>
          <a:sy n="87"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246BD-843C-4D0D-B786-441A53F872EE}" type="datetimeFigureOut">
              <a:rPr lang="tr-TR" smtClean="0"/>
              <a:pPr/>
              <a:t>7.03.2018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C3FDE-A774-4DC3-B043-5DB916A9EC23}" type="slidenum">
              <a:rPr lang="tr-TR" smtClean="0"/>
              <a:pPr/>
              <a:t>‹#›</a:t>
            </a:fld>
            <a:endParaRPr lang="tr-TR"/>
          </a:p>
        </p:txBody>
      </p:sp>
    </p:spTree>
    <p:extLst>
      <p:ext uri="{BB962C8B-B14F-4D97-AF65-F5344CB8AC3E}">
        <p14:creationId xmlns:p14="http://schemas.microsoft.com/office/powerpoint/2010/main" val="169443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FC3FDE-A774-4DC3-B043-5DB916A9EC23}" type="slidenum">
              <a:rPr lang="tr-TR" smtClean="0"/>
              <a:pPr/>
              <a:t>50</a:t>
            </a:fld>
            <a:endParaRPr lang="tr-TR"/>
          </a:p>
        </p:txBody>
      </p:sp>
    </p:spTree>
    <p:extLst>
      <p:ext uri="{BB962C8B-B14F-4D97-AF65-F5344CB8AC3E}">
        <p14:creationId xmlns:p14="http://schemas.microsoft.com/office/powerpoint/2010/main" val="1951906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3/7/2018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3/7/2018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3/7/2018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3/7/2018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3/7/2018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3/7/2018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Creole_peoples" TargetMode="External"/><Relationship Id="rId2" Type="http://schemas.openxmlformats.org/officeDocument/2006/relationships/hyperlink" Target="https://en.wikipedia.org/wiki/Roseau"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Jean_Rhy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hyperlink" Target="http://www.worldatlas.com/webimage/countrys/namerica/caribb/curacao.htm" TargetMode="External"/><Relationship Id="rId18" Type="http://schemas.openxmlformats.org/officeDocument/2006/relationships/hyperlink" Target="http://www.worldatlas.com/webimage/countrys/namerica/caribb/ht.htm" TargetMode="External"/><Relationship Id="rId26" Type="http://schemas.openxmlformats.org/officeDocument/2006/relationships/hyperlink" Target="http://www.worldatlas.com/webimage/countrys/namerica/caribb/pr.htm" TargetMode="External"/><Relationship Id="rId39" Type="http://schemas.openxmlformats.org/officeDocument/2006/relationships/hyperlink" Target="http://www.worldatlas.com/webimage/countrys/namerica/caribb/tc.htm" TargetMode="External"/><Relationship Id="rId21" Type="http://schemas.openxmlformats.org/officeDocument/2006/relationships/hyperlink" Target="http://www.worldatlas.com/webimage/countrys/namerica/caribb/jm.htm" TargetMode="External"/><Relationship Id="rId34" Type="http://schemas.openxmlformats.org/officeDocument/2006/relationships/hyperlink" Target="http://www.worldatlas.com/webimage/countrys/namerica/caribb/stmartin.htm" TargetMode="External"/><Relationship Id="rId7" Type="http://schemas.openxmlformats.org/officeDocument/2006/relationships/hyperlink" Target="http://www.worldatlas.com/webimage/countrys/namerica/caribb/bb.htm" TargetMode="External"/><Relationship Id="rId12" Type="http://schemas.openxmlformats.org/officeDocument/2006/relationships/hyperlink" Target="http://www.worldatlas.com/webimage/countrys/namerica/caribb/cu.htm" TargetMode="External"/><Relationship Id="rId17" Type="http://schemas.openxmlformats.org/officeDocument/2006/relationships/hyperlink" Target="http://www.worldatlas.com/webimage/countrys/namerica/caribb/gp.htm" TargetMode="External"/><Relationship Id="rId25" Type="http://schemas.openxmlformats.org/officeDocument/2006/relationships/hyperlink" Target="http://www.worldatlas.com/webimage/countrys/namerica/caribb/an.htm" TargetMode="External"/><Relationship Id="rId33" Type="http://schemas.openxmlformats.org/officeDocument/2006/relationships/hyperlink" Target="http://www.worldatlas.com/webimage/countrys/namerica/caribb/lc.htm" TargetMode="External"/><Relationship Id="rId38" Type="http://schemas.openxmlformats.org/officeDocument/2006/relationships/hyperlink" Target="http://www.worldatlas.com/webimage/countrys/namerica/caribb/tt.htm" TargetMode="External"/><Relationship Id="rId2" Type="http://schemas.openxmlformats.org/officeDocument/2006/relationships/hyperlink" Target="http://www.worldatlas.com/webimage/countrys/namerica/caribb/vg.htm" TargetMode="External"/><Relationship Id="rId16" Type="http://schemas.openxmlformats.org/officeDocument/2006/relationships/hyperlink" Target="http://www.worldatlas.com/webimage/countrys/namerica/caribb/gd.htm" TargetMode="External"/><Relationship Id="rId20" Type="http://schemas.openxmlformats.org/officeDocument/2006/relationships/hyperlink" Target="http://www.worldatlas.com/webimage/countrys/namerica/caribb/standres.htm" TargetMode="External"/><Relationship Id="rId29" Type="http://schemas.openxmlformats.org/officeDocument/2006/relationships/hyperlink" Target="http://www.worldatlas.com/webimage/countrys/namerica/caribb/stcroix.htm" TargetMode="External"/><Relationship Id="rId1" Type="http://schemas.openxmlformats.org/officeDocument/2006/relationships/slideLayout" Target="../slideLayouts/slideLayout2.xml"/><Relationship Id="rId6" Type="http://schemas.openxmlformats.org/officeDocument/2006/relationships/hyperlink" Target="http://www.worldatlas.com/webimage/countrys/namerica/caribb/bs.htm" TargetMode="External"/><Relationship Id="rId11" Type="http://schemas.openxmlformats.org/officeDocument/2006/relationships/hyperlink" Target="http://www.worldatlas.com/webimage/countrys/namerica/caribb/cozumel.htm" TargetMode="External"/><Relationship Id="rId24" Type="http://schemas.openxmlformats.org/officeDocument/2006/relationships/hyperlink" Target="http://www.worldatlas.com/webimage/countrys/namerica/caribb/ms.htm" TargetMode="External"/><Relationship Id="rId32" Type="http://schemas.openxmlformats.org/officeDocument/2006/relationships/hyperlink" Target="http://www.worldatlas.com/webimage/countrys/namerica/caribb/kn.htm" TargetMode="External"/><Relationship Id="rId37" Type="http://schemas.openxmlformats.org/officeDocument/2006/relationships/hyperlink" Target="http://www.worldatlas.com/webimage/countrys/namerica/caribb/tortola.htm" TargetMode="External"/><Relationship Id="rId40" Type="http://schemas.openxmlformats.org/officeDocument/2006/relationships/hyperlink" Target="http://www.worldatlas.com/webimage/countrys/namerica/caribb/vi.htm" TargetMode="External"/><Relationship Id="rId5" Type="http://schemas.openxmlformats.org/officeDocument/2006/relationships/hyperlink" Target="http://www.worldatlas.com/webimage/countrys/namerica/caribb/aw.htm" TargetMode="External"/><Relationship Id="rId15" Type="http://schemas.openxmlformats.org/officeDocument/2006/relationships/hyperlink" Target="http://www.worldatlas.com/webimage/countrys/namerica/caribb/do.htm" TargetMode="External"/><Relationship Id="rId23" Type="http://schemas.openxmlformats.org/officeDocument/2006/relationships/hyperlink" Target="http://www.worldatlas.com/webimage/countrys/namerica/caribb/martnque.htm" TargetMode="External"/><Relationship Id="rId28" Type="http://schemas.openxmlformats.org/officeDocument/2006/relationships/hyperlink" Target="http://www.worldatlas.com/webimage/countrys/namerica/caribb/stbarts.htm" TargetMode="External"/><Relationship Id="rId36" Type="http://schemas.openxmlformats.org/officeDocument/2006/relationships/hyperlink" Target="http://www.worldatlas.com/webimage/countrys/namerica/caribb/vc.htm" TargetMode="External"/><Relationship Id="rId10" Type="http://schemas.openxmlformats.org/officeDocument/2006/relationships/hyperlink" Target="http://www.worldatlas.com/webimage/countrys/namerica/caribb/ky.htm" TargetMode="External"/><Relationship Id="rId19" Type="http://schemas.openxmlformats.org/officeDocument/2006/relationships/hyperlink" Target="http://www.worldatlas.com/webimage/countrys/namerica/caribb/islamujeres.htm" TargetMode="External"/><Relationship Id="rId31" Type="http://schemas.openxmlformats.org/officeDocument/2006/relationships/hyperlink" Target="http://www.worldatlas.com/webimage/countrys/namerica/caribb/stjohn.htm" TargetMode="External"/><Relationship Id="rId4" Type="http://schemas.openxmlformats.org/officeDocument/2006/relationships/hyperlink" Target="http://www.worldatlas.com/webimage/countrys/namerica/caribb/ag.htm" TargetMode="External"/><Relationship Id="rId9" Type="http://schemas.openxmlformats.org/officeDocument/2006/relationships/hyperlink" Target="http://www.worldatlas.com/webimage/countrys/namerica/caribb/cancun.htm" TargetMode="External"/><Relationship Id="rId14" Type="http://schemas.openxmlformats.org/officeDocument/2006/relationships/hyperlink" Target="http://www.worldatlas.com/webimage/countrys/namerica/caribb/dm.htm" TargetMode="External"/><Relationship Id="rId22" Type="http://schemas.openxmlformats.org/officeDocument/2006/relationships/hyperlink" Target="http://www.worldatlas.com/webimage/countrys/namerica/caribb/jostvandyke.htm" TargetMode="External"/><Relationship Id="rId27" Type="http://schemas.openxmlformats.org/officeDocument/2006/relationships/hyperlink" Target="http://www.worldatlas.com/webimage/countrys/namerica/caribb/saba.htm" TargetMode="External"/><Relationship Id="rId30" Type="http://schemas.openxmlformats.org/officeDocument/2006/relationships/hyperlink" Target="http://www.worldatlas.com/webimage/countrys/namerica/caribb/steustus.htm" TargetMode="External"/><Relationship Id="rId35" Type="http://schemas.openxmlformats.org/officeDocument/2006/relationships/hyperlink" Target="http://www.worldatlas.com/webimage/countrys/namerica/caribb/stthomas.htm" TargetMode="External"/><Relationship Id="rId8" Type="http://schemas.openxmlformats.org/officeDocument/2006/relationships/hyperlink" Target="http://www.worldatlas.com/webimage/countrys/namerica/caribb/bonaire.htm" TargetMode="External"/><Relationship Id="rId3" Type="http://schemas.openxmlformats.org/officeDocument/2006/relationships/hyperlink" Target="http://www.worldatlas.com/webimage/countrys/namerica/caribb/ai.ht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09" y="2590800"/>
            <a:ext cx="8305800" cy="1089025"/>
          </a:xfrm>
        </p:spPr>
        <p:txBody>
          <a:bodyPr>
            <a:normAutofit fontScale="90000"/>
          </a:bodyPr>
          <a:lstStyle/>
          <a:p>
            <a:r>
              <a:rPr lang="tr-TR" dirty="0" smtClean="0"/>
              <a:t/>
            </a:r>
            <a:br>
              <a:rPr lang="tr-TR" dirty="0" smtClean="0"/>
            </a:br>
            <a:r>
              <a:rPr lang="tr-TR" dirty="0" smtClean="0"/>
              <a:t/>
            </a:r>
            <a:br>
              <a:rPr lang="tr-TR" dirty="0" smtClean="0"/>
            </a:br>
            <a:r>
              <a:rPr lang="tr-TR" dirty="0" smtClean="0">
                <a:latin typeface="Goudy Stout" pitchFamily="18" charset="0"/>
              </a:rPr>
              <a:t>ANGLOPHONE LITERATURE</a:t>
            </a:r>
            <a:r>
              <a:rPr lang="tr-TR" dirty="0" smtClean="0"/>
              <a:t/>
            </a:r>
            <a:br>
              <a:rPr lang="tr-TR" dirty="0" smtClean="0"/>
            </a:br>
            <a:endParaRPr lang="tr-TR" dirty="0"/>
          </a:p>
        </p:txBody>
      </p:sp>
      <p:sp>
        <p:nvSpPr>
          <p:cNvPr id="3" name="Subtitle 2"/>
          <p:cNvSpPr>
            <a:spLocks noGrp="1"/>
          </p:cNvSpPr>
          <p:nvPr>
            <p:ph type="subTitle" idx="1"/>
          </p:nvPr>
        </p:nvSpPr>
        <p:spPr>
          <a:xfrm>
            <a:off x="685800" y="1143000"/>
            <a:ext cx="6553200" cy="4267200"/>
          </a:xfrm>
        </p:spPr>
        <p:txBody>
          <a:bodyPr>
            <a:normAutofit/>
          </a:bodyPr>
          <a:lstStyle/>
          <a:p>
            <a:pPr marL="514350" indent="-514350" algn="l">
              <a:buAutoNum type="arabicPeriod"/>
            </a:pPr>
            <a:endParaRPr lang="tr-TR" b="1" dirty="0" smtClean="0">
              <a:solidFill>
                <a:schemeClr val="tx1"/>
              </a:solidFill>
            </a:endParaRPr>
          </a:p>
          <a:p>
            <a:pPr marL="514350" indent="-514350" algn="l">
              <a:buFont typeface="Wingdings" pitchFamily="2" charset="2"/>
              <a:buChar char="Ø"/>
            </a:pPr>
            <a:endParaRPr lang="tr-TR" b="1" dirty="0" smtClean="0">
              <a:solidFill>
                <a:schemeClr val="tx1"/>
              </a:solidFill>
            </a:endParaRPr>
          </a:p>
          <a:p>
            <a:pPr marL="514350" indent="-514350" algn="l">
              <a:buFont typeface="Wingdings" pitchFamily="2" charset="2"/>
              <a:buChar char="Ø"/>
            </a:pPr>
            <a:endParaRPr lang="tr-TR" dirty="0" smtClean="0">
              <a:solidFill>
                <a:schemeClr val="tx1"/>
              </a:solidFill>
            </a:endParaRPr>
          </a:p>
          <a:p>
            <a:pPr marL="514350" indent="-514350" algn="l">
              <a:buFont typeface="Wingdings" pitchFamily="2" charset="2"/>
              <a:buChar char="Ø"/>
            </a:pPr>
            <a:endParaRPr lang="tr-TR"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92500"/>
          </a:bodyPr>
          <a:lstStyle/>
          <a:p>
            <a:pPr>
              <a:buNone/>
            </a:pPr>
            <a:r>
              <a:rPr lang="tr-TR" b="1" dirty="0" smtClean="0">
                <a:solidFill>
                  <a:srgbClr val="FF0000"/>
                </a:solidFill>
              </a:rPr>
              <a:t>1. </a:t>
            </a:r>
            <a:r>
              <a:rPr lang="tr-TR" dirty="0" smtClean="0"/>
              <a:t>Establishment of the plantation system in the early 17th century which was marked by increased capital investment, the gradual replacement of free labour by slave labour and the evergrowing commitment to the export of sugar as the defining purpose of the territories.</a:t>
            </a:r>
          </a:p>
          <a:p>
            <a:pPr>
              <a:buNone/>
            </a:pPr>
            <a:r>
              <a:rPr lang="tr-TR" b="1" dirty="0" smtClean="0">
                <a:solidFill>
                  <a:srgbClr val="FF0000"/>
                </a:solidFill>
              </a:rPr>
              <a:t>2. </a:t>
            </a:r>
            <a:r>
              <a:rPr lang="tr-TR" dirty="0" smtClean="0"/>
              <a:t>The rise of abolutionist sentiment in Britain in the late 19th century and the decision of the British Parliament to abolish trade slaves in 1807.</a:t>
            </a:r>
          </a:p>
          <a:p>
            <a:pPr>
              <a:buNone/>
            </a:pPr>
            <a:r>
              <a:rPr lang="tr-TR" b="1" dirty="0" smtClean="0">
                <a:solidFill>
                  <a:srgbClr val="FF0000"/>
                </a:solidFill>
              </a:rPr>
              <a:t>3. </a:t>
            </a:r>
            <a:r>
              <a:rPr lang="tr-TR" dirty="0" smtClean="0"/>
              <a:t>Nascent trade unions and political parties demanded democratic reform and the allevation of working conditions</a:t>
            </a:r>
            <a:endParaRPr lang="tr-TR" dirty="0"/>
          </a:p>
        </p:txBody>
      </p:sp>
      <p:sp>
        <p:nvSpPr>
          <p:cNvPr id="3" name="Title 2"/>
          <p:cNvSpPr>
            <a:spLocks noGrp="1"/>
          </p:cNvSpPr>
          <p:nvPr>
            <p:ph type="title"/>
          </p:nvPr>
        </p:nvSpPr>
        <p:spPr/>
        <p:txBody>
          <a:bodyPr>
            <a:normAutofit fontScale="90000"/>
          </a:bodyPr>
          <a:lstStyle/>
          <a:p>
            <a:r>
              <a:rPr lang="tr-TR" dirty="0" smtClean="0"/>
              <a:t>3 particular phases in Caribbean history:</a:t>
            </a:r>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tr-TR" dirty="0"/>
          </a:p>
        </p:txBody>
      </p:sp>
      <p:sp>
        <p:nvSpPr>
          <p:cNvPr id="2" name="Title 1"/>
          <p:cNvSpPr>
            <a:spLocks noGrp="1"/>
          </p:cNvSpPr>
          <p:nvPr>
            <p:ph type="title"/>
          </p:nvPr>
        </p:nvSpPr>
        <p:spPr/>
        <p:txBody>
          <a:bodyPr/>
          <a:lstStyle/>
          <a:p>
            <a:endParaRPr lang="tr-TR"/>
          </a:p>
        </p:txBody>
      </p:sp>
      <p:pic>
        <p:nvPicPr>
          <p:cNvPr id="1026" name="Picture 2" descr="C:\Users\seçil\Desktop\pastedgraphic-1.png"/>
          <p:cNvPicPr>
            <a:picLocks noChangeAspect="1" noChangeArrowheads="1"/>
          </p:cNvPicPr>
          <p:nvPr/>
        </p:nvPicPr>
        <p:blipFill>
          <a:blip r:embed="rId2" cstate="print"/>
          <a:srcRect/>
          <a:stretch>
            <a:fillRect/>
          </a:stretch>
        </p:blipFill>
        <p:spPr bwMode="auto">
          <a:xfrm>
            <a:off x="0" y="0"/>
            <a:ext cx="9144000" cy="678374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382000" cy="5092891"/>
          </a:xfrm>
        </p:spPr>
        <p:txBody>
          <a:bodyPr>
            <a:normAutofit lnSpcReduction="10000"/>
          </a:bodyPr>
          <a:lstStyle/>
          <a:p>
            <a:r>
              <a:rPr lang="tr-TR" dirty="0" smtClean="0"/>
              <a:t>As a result of this slave trade </a:t>
            </a:r>
            <a:r>
              <a:rPr lang="tr-TR" dirty="0" err="1" smtClean="0"/>
              <a:t>and</a:t>
            </a:r>
            <a:r>
              <a:rPr lang="tr-TR" dirty="0" smtClean="0"/>
              <a:t> </a:t>
            </a:r>
            <a:r>
              <a:rPr lang="tr-TR" dirty="0" err="1" smtClean="0"/>
              <a:t>colonialism</a:t>
            </a:r>
            <a:r>
              <a:rPr lang="tr-TR" dirty="0" smtClean="0"/>
              <a:t>, </a:t>
            </a:r>
          </a:p>
          <a:p>
            <a:pPr marL="109728" indent="0">
              <a:buNone/>
            </a:pPr>
            <a:r>
              <a:rPr lang="en-US" dirty="0" smtClean="0"/>
              <a:t> physical mixing of races, a </a:t>
            </a:r>
            <a:r>
              <a:rPr lang="en-US" dirty="0" err="1" smtClean="0"/>
              <a:t>combi</a:t>
            </a:r>
            <a:r>
              <a:rPr lang="tr-TR" dirty="0" err="1" smtClean="0"/>
              <a:t>nation</a:t>
            </a:r>
            <a:r>
              <a:rPr lang="en-US" dirty="0" smtClean="0"/>
              <a:t> of different</a:t>
            </a:r>
            <a:r>
              <a:rPr lang="tr-TR" dirty="0" smtClean="0"/>
              <a:t> </a:t>
            </a:r>
            <a:r>
              <a:rPr lang="en-US" dirty="0" smtClean="0"/>
              <a:t>cultural traditions took place in the Caribbean and this has had</a:t>
            </a:r>
            <a:r>
              <a:rPr lang="tr-TR" dirty="0" smtClean="0"/>
              <a:t> </a:t>
            </a:r>
            <a:r>
              <a:rPr lang="en-US" dirty="0" smtClean="0"/>
              <a:t>an astonishing global impact.</a:t>
            </a:r>
            <a:endParaRPr lang="tr-TR" dirty="0" smtClean="0"/>
          </a:p>
          <a:p>
            <a:pPr marL="109728" indent="0">
              <a:buNone/>
            </a:pPr>
            <a:endParaRPr lang="tr-TR" dirty="0" smtClean="0"/>
          </a:p>
          <a:p>
            <a:pPr marL="109728" indent="0">
              <a:buNone/>
            </a:pPr>
            <a:r>
              <a:rPr lang="en-US" dirty="0" smtClean="0"/>
              <a:t> The end of the</a:t>
            </a:r>
            <a:r>
              <a:rPr lang="tr-TR" dirty="0" smtClean="0"/>
              <a:t> </a:t>
            </a:r>
            <a:r>
              <a:rPr lang="tr-TR" dirty="0" err="1" smtClean="0"/>
              <a:t>hegamony</a:t>
            </a:r>
            <a:r>
              <a:rPr lang="tr-TR" dirty="0" smtClean="0"/>
              <a:t> of </a:t>
            </a:r>
            <a:r>
              <a:rPr lang="en-GB" dirty="0" smtClean="0"/>
              <a:t>the</a:t>
            </a:r>
            <a:r>
              <a:rPr lang="en-US" dirty="0" smtClean="0"/>
              <a:t> European empires</a:t>
            </a:r>
            <a:r>
              <a:rPr lang="tr-TR" dirty="0" smtClean="0"/>
              <a:t> </a:t>
            </a:r>
            <a:r>
              <a:rPr lang="tr-TR" dirty="0" err="1" smtClean="0"/>
              <a:t>over</a:t>
            </a:r>
            <a:r>
              <a:rPr lang="tr-TR" dirty="0" smtClean="0"/>
              <a:t> </a:t>
            </a:r>
            <a:r>
              <a:rPr lang="tr-TR" dirty="0" err="1" smtClean="0"/>
              <a:t>the</a:t>
            </a:r>
            <a:r>
              <a:rPr lang="tr-TR" dirty="0" smtClean="0"/>
              <a:t> Caribbean</a:t>
            </a:r>
            <a:r>
              <a:rPr lang="en-US" dirty="0" smtClean="0"/>
              <a:t> was</a:t>
            </a:r>
            <a:r>
              <a:rPr lang="tr-TR" dirty="0" smtClean="0"/>
              <a:t> </a:t>
            </a:r>
            <a:r>
              <a:rPr lang="en-US" dirty="0" smtClean="0"/>
              <a:t>accompanied almost everywhere by cultural renaissance</a:t>
            </a:r>
            <a:r>
              <a:rPr lang="tr-TR" dirty="0" smtClean="0"/>
              <a:t>.</a:t>
            </a:r>
            <a:r>
              <a:rPr lang="en-US" dirty="0" smtClean="0"/>
              <a:t> </a:t>
            </a:r>
            <a:r>
              <a:rPr lang="tr-TR" dirty="0" smtClean="0"/>
              <a:t>During the </a:t>
            </a:r>
            <a:r>
              <a:rPr lang="tr-TR" dirty="0" err="1" smtClean="0"/>
              <a:t>second</a:t>
            </a:r>
            <a:r>
              <a:rPr lang="tr-TR" dirty="0" smtClean="0"/>
              <a:t> </a:t>
            </a:r>
            <a:r>
              <a:rPr lang="en-US" dirty="0" smtClean="0"/>
              <a:t>trimester* of the twentieth century the region became</a:t>
            </a:r>
            <a:r>
              <a:rPr lang="tr-TR" dirty="0" smtClean="0"/>
              <a:t> a </a:t>
            </a:r>
            <a:r>
              <a:rPr lang="en-US" dirty="0" smtClean="0"/>
              <a:t>literary superpower by adapting European cultural practices for</a:t>
            </a:r>
            <a:r>
              <a:rPr lang="tr-TR" dirty="0" smtClean="0"/>
              <a:t> their own purposes.</a:t>
            </a:r>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tr-TR" dirty="0" smtClean="0"/>
              <a:t>Caribbean writers have </a:t>
            </a:r>
            <a:r>
              <a:rPr lang="en-US" dirty="0" smtClean="0"/>
              <a:t>posed an intellectual challenge to imperial </a:t>
            </a:r>
            <a:r>
              <a:rPr lang="tr-TR" dirty="0" smtClean="0"/>
              <a:t>pride</a:t>
            </a:r>
            <a:r>
              <a:rPr lang="en-US" dirty="0" smtClean="0"/>
              <a:t>. A short list</a:t>
            </a:r>
            <a:r>
              <a:rPr lang="tr-TR" dirty="0" smtClean="0"/>
              <a:t> of notable figures includes authors as diverse as Jean Rhys, Roger Mais, E. R. Braithwaite, Sam Selvon, George Lamming, Sylvia Wynter, Derek Walcott, Kamau Brathwaite, V. S. Naipaul and Jamaica Kincaid.</a:t>
            </a:r>
            <a:endParaRPr lang="tr-TR" dirty="0"/>
          </a:p>
        </p:txBody>
      </p:sp>
      <p:sp>
        <p:nvSpPr>
          <p:cNvPr id="2" name="Title 1"/>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 the mid-twentieth century Anglophone Caribbean literature became</a:t>
            </a:r>
            <a:r>
              <a:rPr lang="tr-TR" dirty="0" smtClean="0"/>
              <a:t> </a:t>
            </a:r>
            <a:r>
              <a:rPr lang="en-US" dirty="0" smtClean="0"/>
              <a:t>a significant new canon. Major texts appearing in the 1950s included</a:t>
            </a:r>
            <a:r>
              <a:rPr lang="tr-TR" dirty="0" smtClean="0"/>
              <a:t> </a:t>
            </a:r>
            <a:r>
              <a:rPr lang="en-US" dirty="0" smtClean="0"/>
              <a:t>Samuel </a:t>
            </a:r>
            <a:r>
              <a:rPr lang="en-US" dirty="0" err="1" smtClean="0"/>
              <a:t>Selvon’s</a:t>
            </a:r>
            <a:r>
              <a:rPr lang="en-US" dirty="0" smtClean="0"/>
              <a:t> novel </a:t>
            </a:r>
            <a:r>
              <a:rPr lang="en-US" i="1" dirty="0" smtClean="0"/>
              <a:t>A Brighter Sun </a:t>
            </a:r>
            <a:r>
              <a:rPr lang="en-US" dirty="0" smtClean="0"/>
              <a:t>(1952), George Lamming’s novel </a:t>
            </a:r>
            <a:r>
              <a:rPr lang="en-US" i="1" dirty="0" smtClean="0"/>
              <a:t>In the</a:t>
            </a:r>
            <a:r>
              <a:rPr lang="tr-TR" i="1" dirty="0" smtClean="0"/>
              <a:t> </a:t>
            </a:r>
            <a:r>
              <a:rPr lang="en-US" i="1" dirty="0" smtClean="0"/>
              <a:t>Castle of My Skin </a:t>
            </a:r>
            <a:r>
              <a:rPr lang="en-US" dirty="0" smtClean="0"/>
              <a:t>(1953) and V. S. Naipaul’s collection of stories, </a:t>
            </a:r>
            <a:r>
              <a:rPr lang="en-US" i="1" dirty="0" smtClean="0"/>
              <a:t>Miguel</a:t>
            </a:r>
            <a:r>
              <a:rPr lang="tr-TR" i="1" dirty="0" smtClean="0"/>
              <a:t> Street </a:t>
            </a:r>
            <a:r>
              <a:rPr lang="tr-TR" dirty="0" smtClean="0"/>
              <a:t>(1959).</a:t>
            </a:r>
            <a:endParaRPr lang="tr-TR" dirty="0"/>
          </a:p>
        </p:txBody>
      </p:sp>
      <p:sp>
        <p:nvSpPr>
          <p:cNvPr id="2" name="Title 1"/>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077200" cy="1828800"/>
          </a:xfrm>
        </p:spPr>
        <p:txBody>
          <a:bodyPr>
            <a:normAutofit/>
          </a:bodyPr>
          <a:lstStyle/>
          <a:p>
            <a:r>
              <a:rPr lang="tr-TR" sz="5400" dirty="0" smtClean="0">
                <a:solidFill>
                  <a:schemeClr val="tx1"/>
                </a:solidFill>
              </a:rPr>
              <a:t>JEAN RHYS</a:t>
            </a:r>
            <a:br>
              <a:rPr lang="tr-TR" sz="5400" dirty="0" smtClean="0">
                <a:solidFill>
                  <a:schemeClr val="tx1"/>
                </a:solidFill>
              </a:rPr>
            </a:br>
            <a:r>
              <a:rPr lang="tr-TR" sz="5400" dirty="0" smtClean="0">
                <a:solidFill>
                  <a:schemeClr val="tx1"/>
                </a:solidFill>
              </a:rPr>
              <a:t> (1890-1979)</a:t>
            </a:r>
            <a:endParaRPr lang="tr-TR" sz="5400" dirty="0">
              <a:solidFill>
                <a:schemeClr val="tx1"/>
              </a:solidFill>
            </a:endParaRPr>
          </a:p>
        </p:txBody>
      </p:sp>
      <p:sp>
        <p:nvSpPr>
          <p:cNvPr id="3" name="Subtitle 2"/>
          <p:cNvSpPr>
            <a:spLocks noGrp="1"/>
          </p:cNvSpPr>
          <p:nvPr>
            <p:ph type="subTitle" idx="1"/>
          </p:nvPr>
        </p:nvSpPr>
        <p:spPr/>
        <p:txBody>
          <a:bodyPr/>
          <a:lstStyle/>
          <a:p>
            <a:endParaRPr lang="tr-TR" dirty="0"/>
          </a:p>
        </p:txBody>
      </p:sp>
      <p:pic>
        <p:nvPicPr>
          <p:cNvPr id="4098" name="Picture 2" descr="C:\Users\seçil\Desktop\jean rhys.jpg"/>
          <p:cNvPicPr>
            <a:picLocks noChangeAspect="1" noChangeArrowheads="1"/>
          </p:cNvPicPr>
          <p:nvPr/>
        </p:nvPicPr>
        <p:blipFill>
          <a:blip r:embed="rId2" cstate="print"/>
          <a:srcRect/>
          <a:stretch>
            <a:fillRect/>
          </a:stretch>
        </p:blipFill>
        <p:spPr bwMode="auto">
          <a:xfrm>
            <a:off x="2286000" y="0"/>
            <a:ext cx="1905000" cy="2465294"/>
          </a:xfrm>
          <a:prstGeom prst="rect">
            <a:avLst/>
          </a:prstGeom>
          <a:noFill/>
        </p:spPr>
      </p:pic>
      <p:pic>
        <p:nvPicPr>
          <p:cNvPr id="4099" name="Picture 3" descr="C:\Users\seçil\Desktop\jean-rhyss-quotes-8.jpg"/>
          <p:cNvPicPr>
            <a:picLocks noChangeAspect="1" noChangeArrowheads="1"/>
          </p:cNvPicPr>
          <p:nvPr/>
        </p:nvPicPr>
        <p:blipFill>
          <a:blip r:embed="rId3" cstate="print"/>
          <a:srcRect/>
          <a:stretch>
            <a:fillRect/>
          </a:stretch>
        </p:blipFill>
        <p:spPr bwMode="auto">
          <a:xfrm>
            <a:off x="3048000" y="3048000"/>
            <a:ext cx="3143250" cy="2571750"/>
          </a:xfrm>
          <a:prstGeom prst="rect">
            <a:avLst/>
          </a:prstGeom>
          <a:noFill/>
        </p:spPr>
      </p:pic>
      <p:pic>
        <p:nvPicPr>
          <p:cNvPr id="4100" name="Picture 4" descr="C:\Users\seçil\Desktop\jean-rhys-older.jpg"/>
          <p:cNvPicPr>
            <a:picLocks noChangeAspect="1" noChangeArrowheads="1"/>
          </p:cNvPicPr>
          <p:nvPr/>
        </p:nvPicPr>
        <p:blipFill>
          <a:blip r:embed="rId4" cstate="print"/>
          <a:srcRect/>
          <a:stretch>
            <a:fillRect/>
          </a:stretch>
        </p:blipFill>
        <p:spPr bwMode="auto">
          <a:xfrm>
            <a:off x="228600" y="2133600"/>
            <a:ext cx="2687918" cy="41005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
            <a:ext cx="6172200" cy="6324600"/>
          </a:xfrm>
        </p:spPr>
        <p:txBody>
          <a:bodyPr>
            <a:normAutofit fontScale="92500" lnSpcReduction="20000"/>
          </a:bodyPr>
          <a:lstStyle/>
          <a:p>
            <a:r>
              <a:rPr lang="en-US" sz="3600" dirty="0" smtClean="0">
                <a:latin typeface="+mj-lt"/>
                <a:cs typeface="Times New Roman" pitchFamily="18" charset="0"/>
              </a:rPr>
              <a:t>born in </a:t>
            </a:r>
            <a:r>
              <a:rPr lang="en-US" sz="3600" dirty="0" smtClean="0">
                <a:latin typeface="+mj-lt"/>
                <a:cs typeface="Times New Roman" pitchFamily="18" charset="0"/>
                <a:hlinkClick r:id="rId2" tooltip="Roseau"/>
              </a:rPr>
              <a:t>Roseau</a:t>
            </a:r>
            <a:r>
              <a:rPr lang="en-US" sz="3600" dirty="0" smtClean="0">
                <a:latin typeface="+mj-lt"/>
                <a:cs typeface="Times New Roman" pitchFamily="18" charset="0"/>
              </a:rPr>
              <a:t>,</a:t>
            </a:r>
            <a:r>
              <a:rPr lang="tr-TR" sz="3600" dirty="0" smtClean="0">
                <a:latin typeface="+mj-lt"/>
                <a:cs typeface="Times New Roman" pitchFamily="18" charset="0"/>
              </a:rPr>
              <a:t> to a </a:t>
            </a:r>
            <a:r>
              <a:rPr lang="en-US" sz="3600" dirty="0" smtClean="0">
                <a:latin typeface="+mj-lt"/>
                <a:cs typeface="Times New Roman" pitchFamily="18" charset="0"/>
              </a:rPr>
              <a:t>Welsh</a:t>
            </a:r>
            <a:r>
              <a:rPr lang="tr-TR" sz="3600" dirty="0" smtClean="0">
                <a:latin typeface="+mj-lt"/>
                <a:cs typeface="Times New Roman" pitchFamily="18" charset="0"/>
              </a:rPr>
              <a:t> father</a:t>
            </a:r>
            <a:r>
              <a:rPr lang="en-US" sz="3600" dirty="0" smtClean="0">
                <a:latin typeface="+mj-lt"/>
                <a:cs typeface="Times New Roman" pitchFamily="18" charset="0"/>
              </a:rPr>
              <a:t> </a:t>
            </a:r>
            <a:r>
              <a:rPr lang="tr-TR" sz="3600" dirty="0" smtClean="0">
                <a:latin typeface="+mj-lt"/>
                <a:cs typeface="Times New Roman" pitchFamily="18" charset="0"/>
              </a:rPr>
              <a:t>(</a:t>
            </a:r>
            <a:r>
              <a:rPr lang="en-US" sz="3600" dirty="0" smtClean="0">
                <a:latin typeface="+mj-lt"/>
                <a:cs typeface="Times New Roman" pitchFamily="18" charset="0"/>
              </a:rPr>
              <a:t>d</a:t>
            </a:r>
            <a:r>
              <a:rPr lang="tr-TR" sz="3600" dirty="0" smtClean="0">
                <a:latin typeface="+mj-lt"/>
                <a:cs typeface="Times New Roman" pitchFamily="18" charset="0"/>
              </a:rPr>
              <a:t>r.</a:t>
            </a:r>
            <a:r>
              <a:rPr lang="en-US" sz="3600" dirty="0" smtClean="0">
                <a:latin typeface="+mj-lt"/>
                <a:cs typeface="Times New Roman" pitchFamily="18" charset="0"/>
              </a:rPr>
              <a:t>William Rees William</a:t>
            </a:r>
            <a:r>
              <a:rPr lang="tr-TR" sz="3600" dirty="0" smtClean="0">
                <a:latin typeface="+mj-lt"/>
                <a:cs typeface="Times New Roman" pitchFamily="18" charset="0"/>
              </a:rPr>
              <a:t>s) and </a:t>
            </a:r>
            <a:r>
              <a:rPr lang="en-US" sz="3600" dirty="0" smtClean="0">
                <a:latin typeface="+mj-lt"/>
                <a:cs typeface="Times New Roman" pitchFamily="18" charset="0"/>
              </a:rPr>
              <a:t>, </a:t>
            </a:r>
            <a:r>
              <a:rPr lang="tr-TR" sz="3600" dirty="0" smtClean="0">
                <a:latin typeface="+mj-lt"/>
                <a:cs typeface="Times New Roman" pitchFamily="18" charset="0"/>
              </a:rPr>
              <a:t>a </a:t>
            </a:r>
            <a:r>
              <a:rPr lang="en-US" sz="3600" dirty="0" smtClean="0">
                <a:latin typeface="+mj-lt"/>
                <a:cs typeface="Times New Roman" pitchFamily="18" charset="0"/>
                <a:hlinkClick r:id="rId3" tooltip="Creole peoples"/>
              </a:rPr>
              <a:t>Creole</a:t>
            </a:r>
            <a:r>
              <a:rPr lang="en-US" sz="3600" b="1" dirty="0" smtClean="0">
                <a:solidFill>
                  <a:srgbClr val="FF0000"/>
                </a:solidFill>
                <a:latin typeface="+mj-lt"/>
                <a:cs typeface="Times New Roman" pitchFamily="18" charset="0"/>
              </a:rPr>
              <a:t>*</a:t>
            </a:r>
            <a:r>
              <a:rPr lang="en-US" sz="3600" dirty="0" smtClean="0">
                <a:latin typeface="+mj-lt"/>
                <a:cs typeface="Times New Roman" pitchFamily="18" charset="0"/>
              </a:rPr>
              <a:t> mother, </a:t>
            </a:r>
            <a:r>
              <a:rPr lang="tr-TR" sz="3600" dirty="0" smtClean="0">
                <a:latin typeface="+mj-lt"/>
                <a:cs typeface="Times New Roman" pitchFamily="18" charset="0"/>
              </a:rPr>
              <a:t>(</a:t>
            </a:r>
            <a:r>
              <a:rPr lang="en-US" sz="3600" dirty="0" err="1" smtClean="0">
                <a:latin typeface="+mj-lt"/>
                <a:cs typeface="Times New Roman" pitchFamily="18" charset="0"/>
              </a:rPr>
              <a:t>Minna</a:t>
            </a:r>
            <a:r>
              <a:rPr lang="en-US" sz="3600" dirty="0" smtClean="0">
                <a:latin typeface="+mj-lt"/>
                <a:cs typeface="Times New Roman" pitchFamily="18" charset="0"/>
              </a:rPr>
              <a:t> Williams</a:t>
            </a:r>
            <a:r>
              <a:rPr lang="tr-TR" sz="3600" dirty="0" smtClean="0">
                <a:latin typeface="+mj-lt"/>
                <a:cs typeface="Times New Roman" pitchFamily="18" charset="0"/>
              </a:rPr>
              <a:t>).</a:t>
            </a:r>
          </a:p>
          <a:p>
            <a:r>
              <a:rPr lang="en-US" sz="3600" dirty="0" smtClean="0">
                <a:latin typeface="+mj-lt"/>
                <a:cs typeface="Times New Roman" pitchFamily="18" charset="0"/>
              </a:rPr>
              <a:t>christened </a:t>
            </a:r>
            <a:r>
              <a:rPr lang="en-US" sz="3600" b="1" dirty="0" smtClean="0">
                <a:solidFill>
                  <a:srgbClr val="FF0000"/>
                </a:solidFill>
                <a:latin typeface="+mj-lt"/>
                <a:cs typeface="Times New Roman" pitchFamily="18" charset="0"/>
              </a:rPr>
              <a:t>Ella </a:t>
            </a:r>
            <a:r>
              <a:rPr lang="en-US" sz="3600" b="1" dirty="0" err="1" smtClean="0">
                <a:solidFill>
                  <a:srgbClr val="FF0000"/>
                </a:solidFill>
                <a:latin typeface="+mj-lt"/>
                <a:cs typeface="Times New Roman" pitchFamily="18" charset="0"/>
              </a:rPr>
              <a:t>Gwendoline</a:t>
            </a:r>
            <a:r>
              <a:rPr lang="en-US" sz="3600" b="1" dirty="0" smtClean="0">
                <a:solidFill>
                  <a:srgbClr val="FF0000"/>
                </a:solidFill>
                <a:latin typeface="+mj-lt"/>
                <a:cs typeface="Times New Roman" pitchFamily="18" charset="0"/>
              </a:rPr>
              <a:t> Rees Williams</a:t>
            </a:r>
            <a:endParaRPr lang="tr-TR" sz="3600" b="1" dirty="0" smtClean="0">
              <a:solidFill>
                <a:srgbClr val="FF0000"/>
              </a:solidFill>
              <a:latin typeface="+mj-lt"/>
              <a:cs typeface="Times New Roman" pitchFamily="18" charset="0"/>
            </a:endParaRPr>
          </a:p>
          <a:p>
            <a:r>
              <a:rPr lang="en-US" sz="3600" dirty="0" smtClean="0">
                <a:latin typeface="+mj-lt"/>
                <a:cs typeface="Times New Roman" pitchFamily="18" charset="0"/>
              </a:rPr>
              <a:t> later known as </a:t>
            </a:r>
            <a:r>
              <a:rPr lang="en-US" sz="3600" b="1" dirty="0" smtClean="0">
                <a:solidFill>
                  <a:srgbClr val="FF0000"/>
                </a:solidFill>
                <a:latin typeface="+mj-lt"/>
                <a:cs typeface="Times New Roman" pitchFamily="18" charset="0"/>
              </a:rPr>
              <a:t>Ella</a:t>
            </a:r>
            <a:r>
              <a:rPr lang="en-US" sz="3600" dirty="0" smtClean="0">
                <a:latin typeface="+mj-lt"/>
                <a:cs typeface="Times New Roman" pitchFamily="18" charset="0"/>
              </a:rPr>
              <a:t>, </a:t>
            </a:r>
            <a:r>
              <a:rPr lang="en-US" sz="3600" b="1" dirty="0" smtClean="0">
                <a:solidFill>
                  <a:srgbClr val="FF0000"/>
                </a:solidFill>
                <a:latin typeface="+mj-lt"/>
                <a:cs typeface="Times New Roman" pitchFamily="18" charset="0"/>
              </a:rPr>
              <a:t>Vivien</a:t>
            </a:r>
            <a:r>
              <a:rPr lang="en-US" sz="3600" dirty="0" smtClean="0">
                <a:latin typeface="+mj-lt"/>
                <a:cs typeface="Times New Roman" pitchFamily="18" charset="0"/>
              </a:rPr>
              <a:t> or </a:t>
            </a:r>
            <a:r>
              <a:rPr lang="en-US" sz="3600" b="1" dirty="0" smtClean="0">
                <a:solidFill>
                  <a:srgbClr val="FF0000"/>
                </a:solidFill>
                <a:latin typeface="+mj-lt"/>
                <a:cs typeface="Times New Roman" pitchFamily="18" charset="0"/>
              </a:rPr>
              <a:t>Emma Grey</a:t>
            </a:r>
            <a:r>
              <a:rPr lang="en-US" sz="3600" dirty="0" smtClean="0">
                <a:latin typeface="+mj-lt"/>
                <a:cs typeface="Times New Roman" pitchFamily="18" charset="0"/>
              </a:rPr>
              <a:t>, </a:t>
            </a:r>
            <a:r>
              <a:rPr lang="en-US" sz="3600" b="1" dirty="0" smtClean="0">
                <a:solidFill>
                  <a:srgbClr val="FF0000"/>
                </a:solidFill>
                <a:latin typeface="+mj-lt"/>
                <a:cs typeface="Times New Roman" pitchFamily="18" charset="0"/>
              </a:rPr>
              <a:t>Ella</a:t>
            </a:r>
            <a:r>
              <a:rPr lang="tr-TR" sz="3600" b="1" dirty="0" smtClean="0">
                <a:solidFill>
                  <a:srgbClr val="FF0000"/>
                </a:solidFill>
                <a:latin typeface="+mj-lt"/>
                <a:cs typeface="Times New Roman" pitchFamily="18" charset="0"/>
              </a:rPr>
              <a:t> Lenglet </a:t>
            </a:r>
            <a:r>
              <a:rPr lang="tr-TR" sz="3600" dirty="0" smtClean="0">
                <a:latin typeface="+mj-lt"/>
                <a:cs typeface="Times New Roman" pitchFamily="18" charset="0"/>
              </a:rPr>
              <a:t>or </a:t>
            </a:r>
            <a:r>
              <a:rPr lang="tr-TR" sz="3600" b="1" dirty="0" smtClean="0">
                <a:solidFill>
                  <a:srgbClr val="FF0000"/>
                </a:solidFill>
                <a:latin typeface="+mj-lt"/>
                <a:cs typeface="Times New Roman" pitchFamily="18" charset="0"/>
              </a:rPr>
              <a:t>Ella Hamer</a:t>
            </a:r>
            <a:r>
              <a:rPr lang="tr-TR" sz="3600" dirty="0" smtClean="0">
                <a:latin typeface="+mj-lt"/>
                <a:cs typeface="Times New Roman" pitchFamily="18" charset="0"/>
              </a:rPr>
              <a:t>.</a:t>
            </a:r>
          </a:p>
          <a:p>
            <a:r>
              <a:rPr lang="en-US" sz="3600" dirty="0" smtClean="0">
                <a:latin typeface="+mj-lt"/>
                <a:cs typeface="Times New Roman" pitchFamily="18" charset="0"/>
              </a:rPr>
              <a:t>hated the name </a:t>
            </a:r>
            <a:r>
              <a:rPr lang="tr-TR" sz="3600" dirty="0" smtClean="0">
                <a:latin typeface="+mj-lt"/>
                <a:cs typeface="Times New Roman" pitchFamily="18" charset="0"/>
              </a:rPr>
              <a:t>“</a:t>
            </a:r>
            <a:r>
              <a:rPr lang="en-US" sz="3600" dirty="0" err="1" smtClean="0">
                <a:latin typeface="+mj-lt"/>
                <a:cs typeface="Times New Roman" pitchFamily="18" charset="0"/>
              </a:rPr>
              <a:t>Gwendolen</a:t>
            </a:r>
            <a:r>
              <a:rPr lang="tr-TR" sz="3600" dirty="0" smtClean="0">
                <a:latin typeface="+mj-lt"/>
                <a:cs typeface="Times New Roman" pitchFamily="18" charset="0"/>
              </a:rPr>
              <a:t>”</a:t>
            </a:r>
            <a:r>
              <a:rPr lang="en-US" sz="3600" dirty="0" smtClean="0">
                <a:latin typeface="+mj-lt"/>
                <a:cs typeface="Times New Roman" pitchFamily="18" charset="0"/>
              </a:rPr>
              <a:t> (mean</a:t>
            </a:r>
            <a:r>
              <a:rPr lang="tr-TR" sz="3600" dirty="0" smtClean="0">
                <a:latin typeface="+mj-lt"/>
                <a:cs typeface="Times New Roman" pitchFamily="18" charset="0"/>
              </a:rPr>
              <a:t>ing “white” in Welsh)</a:t>
            </a:r>
          </a:p>
          <a:p>
            <a:pPr>
              <a:buNone/>
            </a:pPr>
            <a:r>
              <a:rPr lang="en-US"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pic>
        <p:nvPicPr>
          <p:cNvPr id="2050" name="Picture 2" descr="C:\Users\seçil\Desktop\Cruise-ship-coming-into-a-caribbean-city-Roseau-on-the-island-of-Dominica.jpg"/>
          <p:cNvPicPr>
            <a:picLocks noChangeAspect="1" noChangeArrowheads="1"/>
          </p:cNvPicPr>
          <p:nvPr/>
        </p:nvPicPr>
        <p:blipFill>
          <a:blip r:embed="rId4" cstate="print"/>
          <a:srcRect/>
          <a:stretch>
            <a:fillRect/>
          </a:stretch>
        </p:blipFill>
        <p:spPr bwMode="auto">
          <a:xfrm>
            <a:off x="5900523" y="304800"/>
            <a:ext cx="3243477" cy="2133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5486400" cy="5715000"/>
          </a:xfrm>
        </p:spPr>
        <p:txBody>
          <a:bodyPr>
            <a:normAutofit fontScale="92500" lnSpcReduction="20000"/>
          </a:bodyPr>
          <a:lstStyle/>
          <a:p>
            <a:r>
              <a:rPr lang="tr-TR" sz="3200" dirty="0" smtClean="0"/>
              <a:t>“</a:t>
            </a:r>
            <a:r>
              <a:rPr lang="en-US" sz="3200" b="1" dirty="0" smtClean="0"/>
              <a:t>Rhys</a:t>
            </a:r>
            <a:r>
              <a:rPr lang="tr-TR" sz="3200" dirty="0" smtClean="0"/>
              <a:t>”</a:t>
            </a:r>
            <a:r>
              <a:rPr lang="en-US" sz="3200" dirty="0" smtClean="0"/>
              <a:t> is a different spelling of her father’s family name of</a:t>
            </a:r>
            <a:r>
              <a:rPr lang="tr-TR" sz="3200" dirty="0" smtClean="0"/>
              <a:t> “</a:t>
            </a:r>
            <a:r>
              <a:rPr lang="en-US" sz="3200" b="1" dirty="0" smtClean="0"/>
              <a:t>Rees</a:t>
            </a:r>
            <a:r>
              <a:rPr lang="tr-TR" sz="3200" b="1" dirty="0" smtClean="0"/>
              <a:t>”</a:t>
            </a:r>
            <a:r>
              <a:rPr lang="en-US" sz="3200" dirty="0" smtClean="0"/>
              <a:t>, and </a:t>
            </a:r>
            <a:r>
              <a:rPr lang="tr-TR" sz="3200" dirty="0" smtClean="0"/>
              <a:t>«</a:t>
            </a:r>
            <a:r>
              <a:rPr lang="en-US" sz="3200" dirty="0" smtClean="0"/>
              <a:t>Jean</a:t>
            </a:r>
            <a:r>
              <a:rPr lang="tr-TR" sz="3200" dirty="0" smtClean="0"/>
              <a:t>»</a:t>
            </a:r>
            <a:r>
              <a:rPr lang="en-US" sz="3200" dirty="0" smtClean="0"/>
              <a:t> could have been chosen for her husband, Jean, or her “Cuban”</a:t>
            </a:r>
            <a:r>
              <a:rPr lang="tr-TR" sz="3200" dirty="0" smtClean="0"/>
              <a:t> ancestor Jean, or both. </a:t>
            </a:r>
            <a:r>
              <a:rPr lang="en-US" sz="3200" dirty="0" smtClean="0"/>
              <a:t>Rhys adopted a first name as her writing name which, depending on the</a:t>
            </a:r>
            <a:r>
              <a:rPr lang="tr-TR" sz="3200" dirty="0" smtClean="0"/>
              <a:t> </a:t>
            </a:r>
            <a:r>
              <a:rPr lang="en-US" sz="3200" dirty="0" smtClean="0"/>
              <a:t>context, could signify either gender (Jean as French is a man’s name, and as</a:t>
            </a:r>
            <a:r>
              <a:rPr lang="tr-TR" sz="3200" dirty="0" smtClean="0"/>
              <a:t> English a woman’s).</a:t>
            </a:r>
            <a:endParaRPr lang="tr-TR" sz="3200" dirty="0"/>
          </a:p>
        </p:txBody>
      </p:sp>
      <p:pic>
        <p:nvPicPr>
          <p:cNvPr id="7170" name="Picture 2" descr="C:\Users\seçil\Desktop\jean-rhys.gif"/>
          <p:cNvPicPr>
            <a:picLocks noChangeAspect="1" noChangeArrowheads="1"/>
          </p:cNvPicPr>
          <p:nvPr/>
        </p:nvPicPr>
        <p:blipFill>
          <a:blip r:embed="rId2" cstate="print"/>
          <a:srcRect/>
          <a:stretch>
            <a:fillRect/>
          </a:stretch>
        </p:blipFill>
        <p:spPr bwMode="auto">
          <a:xfrm>
            <a:off x="5410200" y="609600"/>
            <a:ext cx="3292416" cy="5334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Rhys was born into a British colonial society and traveled as an impressionable</a:t>
            </a:r>
            <a:r>
              <a:rPr lang="tr-TR" dirty="0" smtClean="0"/>
              <a:t> </a:t>
            </a:r>
            <a:r>
              <a:rPr lang="en-US" dirty="0" smtClean="0"/>
              <a:t>teenager to the heart of the Empire at a time when it was still in</a:t>
            </a:r>
            <a:r>
              <a:rPr lang="tr-TR" dirty="0" smtClean="0"/>
              <a:t> </a:t>
            </a:r>
            <a:r>
              <a:rPr lang="en-US" dirty="0" smtClean="0"/>
              <a:t>its ascendancy. </a:t>
            </a:r>
            <a:r>
              <a:rPr lang="tr-TR" dirty="0" smtClean="0"/>
              <a:t>S</a:t>
            </a:r>
            <a:r>
              <a:rPr lang="en-US" dirty="0" smtClean="0"/>
              <a:t>he</a:t>
            </a:r>
            <a:r>
              <a:rPr lang="tr-TR" dirty="0" smtClean="0"/>
              <a:t> </a:t>
            </a:r>
            <a:r>
              <a:rPr lang="en-US" dirty="0"/>
              <a:t>did travel as a young woman, leaving the Caribbean, moving from London</a:t>
            </a:r>
            <a:r>
              <a:rPr lang="tr-TR" dirty="0"/>
              <a:t> </a:t>
            </a:r>
            <a:r>
              <a:rPr lang="en-US" dirty="0"/>
              <a:t>to Paris and </a:t>
            </a:r>
            <a:r>
              <a:rPr lang="en-US" dirty="0" smtClean="0"/>
              <a:t>Europe</a:t>
            </a:r>
            <a:r>
              <a:rPr lang="tr-TR" dirty="0" smtClean="0"/>
              <a:t>.</a:t>
            </a:r>
          </a:p>
        </p:txBody>
      </p:sp>
      <p:sp>
        <p:nvSpPr>
          <p:cNvPr id="2" name="Title 1"/>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Rhys was culturally complex. She had a Caribbean upbringing and accepted</a:t>
            </a:r>
            <a:r>
              <a:rPr lang="tr-TR" dirty="0" smtClean="0"/>
              <a:t> </a:t>
            </a:r>
            <a:r>
              <a:rPr lang="en-US" dirty="0" smtClean="0"/>
              <a:t>her Celtic ancestry, but she resisted England (English and Anglo-Saxon were</a:t>
            </a:r>
            <a:r>
              <a:rPr lang="tr-TR" dirty="0" smtClean="0"/>
              <a:t> </a:t>
            </a:r>
            <a:r>
              <a:rPr lang="en-US" dirty="0" smtClean="0"/>
              <a:t>synonymous for her). Early direct experience of “this cold, dark country”</a:t>
            </a:r>
            <a:r>
              <a:rPr lang="tr-TR" dirty="0" smtClean="0"/>
              <a:t> </a:t>
            </a:r>
            <a:r>
              <a:rPr lang="en-US" dirty="0" smtClean="0"/>
              <a:t>was so unsettling that she found “my love and longing for books completely</a:t>
            </a:r>
            <a:r>
              <a:rPr lang="tr-TR" dirty="0" smtClean="0"/>
              <a:t> left me” (SP:90).</a:t>
            </a:r>
            <a:endParaRPr lang="tr-TR" dirty="0"/>
          </a:p>
        </p:txBody>
      </p:sp>
      <p:sp>
        <p:nvSpPr>
          <p:cNvPr id="2" name="Title 1"/>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00200"/>
            <a:ext cx="8610600" cy="1829761"/>
          </a:xfrm>
        </p:spPr>
        <p:txBody>
          <a:bodyPr/>
          <a:lstStyle/>
          <a:p>
            <a:endParaRPr lang="tr-TR" dirty="0"/>
          </a:p>
        </p:txBody>
      </p:sp>
      <p:sp>
        <p:nvSpPr>
          <p:cNvPr id="3" name="Subtitle 2"/>
          <p:cNvSpPr>
            <a:spLocks noGrp="1"/>
          </p:cNvSpPr>
          <p:nvPr>
            <p:ph type="subTitle" idx="1"/>
          </p:nvPr>
        </p:nvSpPr>
        <p:spPr/>
        <p:txBody>
          <a:bodyPr/>
          <a:lstStyle/>
          <a:p>
            <a:endParaRPr lang="tr-TR" dirty="0"/>
          </a:p>
        </p:txBody>
      </p:sp>
      <p:pic>
        <p:nvPicPr>
          <p:cNvPr id="8194" name="Picture 2" descr="C:\Users\seçil\Desktop\caribbean (1).jpg"/>
          <p:cNvPicPr>
            <a:picLocks noChangeAspect="1" noChangeArrowheads="1"/>
          </p:cNvPicPr>
          <p:nvPr/>
        </p:nvPicPr>
        <p:blipFill>
          <a:blip r:embed="rId2" cstate="print"/>
          <a:srcRect/>
          <a:stretch>
            <a:fillRect/>
          </a:stretch>
        </p:blipFill>
        <p:spPr bwMode="auto">
          <a:xfrm>
            <a:off x="0" y="0"/>
            <a:ext cx="9144000" cy="5257800"/>
          </a:xfrm>
          <a:prstGeom prst="rect">
            <a:avLst/>
          </a:prstGeom>
          <a:noFill/>
        </p:spPr>
      </p:pic>
      <p:pic>
        <p:nvPicPr>
          <p:cNvPr id="8197" name="Picture 5" descr="C:\Users\seçil\Desktop\caribbean.jpg"/>
          <p:cNvPicPr>
            <a:picLocks noChangeAspect="1" noChangeArrowheads="1"/>
          </p:cNvPicPr>
          <p:nvPr/>
        </p:nvPicPr>
        <p:blipFill>
          <a:blip r:embed="rId3" cstate="print"/>
          <a:srcRect/>
          <a:stretch>
            <a:fillRect/>
          </a:stretch>
        </p:blipFill>
        <p:spPr bwMode="auto">
          <a:xfrm>
            <a:off x="4495800" y="4109036"/>
            <a:ext cx="4648200" cy="2660819"/>
          </a:xfrm>
          <a:prstGeom prst="rect">
            <a:avLst/>
          </a:prstGeom>
          <a:noFill/>
        </p:spPr>
      </p:pic>
      <p:sp>
        <p:nvSpPr>
          <p:cNvPr id="4" name="Dikdörtgen 3"/>
          <p:cNvSpPr/>
          <p:nvPr/>
        </p:nvSpPr>
        <p:spPr>
          <a:xfrm>
            <a:off x="787021" y="1099795"/>
            <a:ext cx="7687101" cy="4339650"/>
          </a:xfrm>
          <a:prstGeom prst="rect">
            <a:avLst/>
          </a:prstGeom>
        </p:spPr>
        <p:txBody>
          <a:bodyPr wrap="square">
            <a:spAutoFit/>
          </a:bodyPr>
          <a:lstStyle/>
          <a:p>
            <a:pPr marL="571500" indent="-571500">
              <a:buFont typeface="Arial" panose="020B0604020202020204" pitchFamily="34" charset="0"/>
              <a:buChar char="•"/>
            </a:pPr>
            <a:r>
              <a:rPr lang="tr-TR" sz="3600" b="1" dirty="0" err="1">
                <a:solidFill>
                  <a:schemeClr val="bg1"/>
                </a:solidFill>
              </a:rPr>
              <a:t>Outline</a:t>
            </a:r>
            <a:r>
              <a:rPr lang="tr-TR" sz="3600" b="1" dirty="0">
                <a:solidFill>
                  <a:schemeClr val="bg1"/>
                </a:solidFill>
              </a:rPr>
              <a:t> of </a:t>
            </a:r>
            <a:r>
              <a:rPr lang="tr-TR" sz="3600" b="1" dirty="0" err="1">
                <a:solidFill>
                  <a:schemeClr val="bg1"/>
                </a:solidFill>
              </a:rPr>
              <a:t>the</a:t>
            </a:r>
            <a:r>
              <a:rPr lang="tr-TR" sz="3600" b="1" dirty="0">
                <a:solidFill>
                  <a:schemeClr val="bg1"/>
                </a:solidFill>
              </a:rPr>
              <a:t> Course</a:t>
            </a:r>
          </a:p>
          <a:p>
            <a:pPr marL="514350" indent="-514350">
              <a:buFont typeface="Arial" panose="020B0604020202020204" pitchFamily="34" charset="0"/>
              <a:buChar char="•"/>
            </a:pPr>
            <a:endParaRPr lang="tr-TR" sz="2400" b="1" dirty="0" smtClean="0">
              <a:solidFill>
                <a:schemeClr val="accent6">
                  <a:lumMod val="75000"/>
                </a:schemeClr>
              </a:solidFill>
            </a:endParaRPr>
          </a:p>
          <a:p>
            <a:pPr marL="514350" indent="-514350">
              <a:buFont typeface="Arial" panose="020B0604020202020204" pitchFamily="34" charset="0"/>
              <a:buChar char="•"/>
            </a:pPr>
            <a:r>
              <a:rPr lang="tr-TR" sz="2400" b="1" dirty="0" smtClean="0">
                <a:solidFill>
                  <a:schemeClr val="accent6">
                    <a:lumMod val="75000"/>
                  </a:schemeClr>
                </a:solidFill>
              </a:rPr>
              <a:t>Caribbean </a:t>
            </a:r>
            <a:r>
              <a:rPr lang="tr-TR" sz="2400" b="1" dirty="0" err="1">
                <a:solidFill>
                  <a:schemeClr val="accent6">
                    <a:lumMod val="75000"/>
                  </a:schemeClr>
                </a:solidFill>
              </a:rPr>
              <a:t>History</a:t>
            </a:r>
            <a:endParaRPr lang="tr-TR" sz="2400" b="1" dirty="0">
              <a:solidFill>
                <a:schemeClr val="accent6">
                  <a:lumMod val="75000"/>
                </a:schemeClr>
              </a:solidFill>
            </a:endParaRPr>
          </a:p>
          <a:p>
            <a:pPr marL="514350" indent="-514350">
              <a:buFont typeface="Arial" panose="020B0604020202020204" pitchFamily="34" charset="0"/>
              <a:buChar char="•"/>
            </a:pPr>
            <a:r>
              <a:rPr lang="tr-TR" sz="2400" b="1" dirty="0">
                <a:solidFill>
                  <a:schemeClr val="accent6">
                    <a:lumMod val="75000"/>
                  </a:schemeClr>
                </a:solidFill>
              </a:rPr>
              <a:t>Jean </a:t>
            </a:r>
            <a:r>
              <a:rPr lang="tr-TR" sz="2400" b="1" dirty="0" err="1">
                <a:solidFill>
                  <a:schemeClr val="accent6">
                    <a:lumMod val="75000"/>
                  </a:schemeClr>
                </a:solidFill>
              </a:rPr>
              <a:t>Rhys</a:t>
            </a:r>
            <a:endParaRPr lang="tr-TR" sz="2400" b="1" dirty="0">
              <a:solidFill>
                <a:schemeClr val="accent6">
                  <a:lumMod val="75000"/>
                </a:schemeClr>
              </a:solidFill>
            </a:endParaRPr>
          </a:p>
          <a:p>
            <a:pPr marL="514350" indent="-514350">
              <a:buFont typeface="Arial" panose="020B0604020202020204" pitchFamily="34" charset="0"/>
              <a:buChar char="•"/>
            </a:pPr>
            <a:r>
              <a:rPr lang="tr-TR" sz="2400" b="1" dirty="0">
                <a:solidFill>
                  <a:schemeClr val="accent6">
                    <a:lumMod val="75000"/>
                  </a:schemeClr>
                </a:solidFill>
              </a:rPr>
              <a:t>«</a:t>
            </a:r>
            <a:r>
              <a:rPr lang="tr-TR" sz="2400" b="1" dirty="0" err="1">
                <a:solidFill>
                  <a:schemeClr val="accent6">
                    <a:lumMod val="75000"/>
                  </a:schemeClr>
                </a:solidFill>
              </a:rPr>
              <a:t>The</a:t>
            </a:r>
            <a:r>
              <a:rPr lang="tr-TR" sz="2400" b="1" dirty="0">
                <a:solidFill>
                  <a:schemeClr val="accent6">
                    <a:lumMod val="75000"/>
                  </a:schemeClr>
                </a:solidFill>
              </a:rPr>
              <a:t> </a:t>
            </a:r>
            <a:r>
              <a:rPr lang="tr-TR" sz="2400" b="1" dirty="0" err="1">
                <a:solidFill>
                  <a:schemeClr val="accent6">
                    <a:lumMod val="75000"/>
                  </a:schemeClr>
                </a:solidFill>
              </a:rPr>
              <a:t>Day</a:t>
            </a:r>
            <a:r>
              <a:rPr lang="tr-TR" sz="2400" b="1" dirty="0">
                <a:solidFill>
                  <a:schemeClr val="accent6">
                    <a:lumMod val="75000"/>
                  </a:schemeClr>
                </a:solidFill>
              </a:rPr>
              <a:t> </a:t>
            </a:r>
            <a:r>
              <a:rPr lang="tr-TR" sz="2400" b="1" dirty="0" err="1">
                <a:solidFill>
                  <a:schemeClr val="accent6">
                    <a:lumMod val="75000"/>
                  </a:schemeClr>
                </a:solidFill>
              </a:rPr>
              <a:t>They</a:t>
            </a:r>
            <a:r>
              <a:rPr lang="tr-TR" sz="2400" b="1" dirty="0">
                <a:solidFill>
                  <a:schemeClr val="accent6">
                    <a:lumMod val="75000"/>
                  </a:schemeClr>
                </a:solidFill>
              </a:rPr>
              <a:t> </a:t>
            </a:r>
            <a:r>
              <a:rPr lang="tr-TR" sz="2400" b="1" dirty="0" err="1">
                <a:solidFill>
                  <a:schemeClr val="accent6">
                    <a:lumMod val="75000"/>
                  </a:schemeClr>
                </a:solidFill>
              </a:rPr>
              <a:t>Burned</a:t>
            </a:r>
            <a:r>
              <a:rPr lang="tr-TR" sz="2400" b="1" dirty="0">
                <a:solidFill>
                  <a:schemeClr val="accent6">
                    <a:lumMod val="75000"/>
                  </a:schemeClr>
                </a:solidFill>
              </a:rPr>
              <a:t> </a:t>
            </a:r>
            <a:r>
              <a:rPr lang="tr-TR" sz="2400" b="1" dirty="0" err="1">
                <a:solidFill>
                  <a:schemeClr val="accent6">
                    <a:lumMod val="75000"/>
                  </a:schemeClr>
                </a:solidFill>
              </a:rPr>
              <a:t>The</a:t>
            </a:r>
            <a:r>
              <a:rPr lang="tr-TR" sz="2400" b="1" dirty="0">
                <a:solidFill>
                  <a:schemeClr val="accent6">
                    <a:lumMod val="75000"/>
                  </a:schemeClr>
                </a:solidFill>
              </a:rPr>
              <a:t> </a:t>
            </a:r>
            <a:r>
              <a:rPr lang="tr-TR" sz="2400" b="1" dirty="0" err="1">
                <a:solidFill>
                  <a:schemeClr val="accent6">
                    <a:lumMod val="75000"/>
                  </a:schemeClr>
                </a:solidFill>
              </a:rPr>
              <a:t>Books</a:t>
            </a:r>
            <a:r>
              <a:rPr lang="tr-TR" sz="2400" b="1" dirty="0">
                <a:solidFill>
                  <a:schemeClr val="accent6">
                    <a:lumMod val="75000"/>
                  </a:schemeClr>
                </a:solidFill>
              </a:rPr>
              <a:t>»</a:t>
            </a:r>
          </a:p>
          <a:p>
            <a:pPr marL="514350" indent="-514350">
              <a:buFont typeface="Wingdings" pitchFamily="2" charset="2"/>
              <a:buChar char="Ø"/>
            </a:pPr>
            <a:r>
              <a:rPr lang="tr-TR" sz="2400" b="1" dirty="0" err="1">
                <a:solidFill>
                  <a:schemeClr val="accent6">
                    <a:lumMod val="75000"/>
                  </a:schemeClr>
                </a:solidFill>
              </a:rPr>
              <a:t>Setting</a:t>
            </a:r>
            <a:endParaRPr lang="tr-TR" sz="2400" b="1" dirty="0">
              <a:solidFill>
                <a:schemeClr val="accent6">
                  <a:lumMod val="75000"/>
                </a:schemeClr>
              </a:solidFill>
            </a:endParaRPr>
          </a:p>
          <a:p>
            <a:pPr marL="514350" indent="-514350">
              <a:buFont typeface="Wingdings" pitchFamily="2" charset="2"/>
              <a:buChar char="Ø"/>
            </a:pPr>
            <a:r>
              <a:rPr lang="tr-TR" sz="2400" b="1" dirty="0" err="1">
                <a:solidFill>
                  <a:schemeClr val="accent6">
                    <a:lumMod val="75000"/>
                  </a:schemeClr>
                </a:solidFill>
              </a:rPr>
              <a:t>Characterization</a:t>
            </a:r>
            <a:endParaRPr lang="tr-TR" sz="2400" b="1" dirty="0">
              <a:solidFill>
                <a:schemeClr val="accent6">
                  <a:lumMod val="75000"/>
                </a:schemeClr>
              </a:solidFill>
            </a:endParaRPr>
          </a:p>
          <a:p>
            <a:pPr marL="514350" indent="-514350">
              <a:buFont typeface="Wingdings" pitchFamily="2" charset="2"/>
              <a:buChar char="Ø"/>
            </a:pPr>
            <a:r>
              <a:rPr lang="tr-TR" sz="2400" b="1" dirty="0" err="1">
                <a:solidFill>
                  <a:schemeClr val="accent6">
                    <a:lumMod val="75000"/>
                  </a:schemeClr>
                </a:solidFill>
              </a:rPr>
              <a:t>Narrator</a:t>
            </a:r>
            <a:r>
              <a:rPr lang="tr-TR" sz="2400" b="1" dirty="0">
                <a:solidFill>
                  <a:schemeClr val="accent6">
                    <a:lumMod val="75000"/>
                  </a:schemeClr>
                </a:solidFill>
              </a:rPr>
              <a:t> </a:t>
            </a:r>
            <a:r>
              <a:rPr lang="tr-TR" sz="2400" b="1" dirty="0" err="1">
                <a:solidFill>
                  <a:schemeClr val="accent6">
                    <a:lumMod val="75000"/>
                  </a:schemeClr>
                </a:solidFill>
              </a:rPr>
              <a:t>and</a:t>
            </a:r>
            <a:r>
              <a:rPr lang="tr-TR" sz="2400" b="1" dirty="0">
                <a:solidFill>
                  <a:schemeClr val="accent6">
                    <a:lumMod val="75000"/>
                  </a:schemeClr>
                </a:solidFill>
              </a:rPr>
              <a:t> Point of </a:t>
            </a:r>
            <a:r>
              <a:rPr lang="tr-TR" sz="2400" b="1" dirty="0" err="1">
                <a:solidFill>
                  <a:schemeClr val="accent6">
                    <a:lumMod val="75000"/>
                  </a:schemeClr>
                </a:solidFill>
              </a:rPr>
              <a:t>view</a:t>
            </a:r>
            <a:endParaRPr lang="tr-TR" sz="2400" b="1" dirty="0">
              <a:solidFill>
                <a:schemeClr val="accent6">
                  <a:lumMod val="75000"/>
                </a:schemeClr>
              </a:solidFill>
            </a:endParaRPr>
          </a:p>
          <a:p>
            <a:pPr marL="514350" indent="-514350">
              <a:buFont typeface="Wingdings" pitchFamily="2" charset="2"/>
              <a:buChar char="Ø"/>
            </a:pPr>
            <a:r>
              <a:rPr lang="tr-TR" sz="2400" b="1" dirty="0" err="1">
                <a:solidFill>
                  <a:schemeClr val="accent6">
                    <a:lumMod val="75000"/>
                  </a:schemeClr>
                </a:solidFill>
              </a:rPr>
              <a:t>Conflict</a:t>
            </a:r>
            <a:endParaRPr lang="tr-TR" sz="2400" b="1" dirty="0">
              <a:solidFill>
                <a:schemeClr val="accent6">
                  <a:lumMod val="75000"/>
                </a:schemeClr>
              </a:solidFill>
            </a:endParaRPr>
          </a:p>
          <a:p>
            <a:pPr marL="514350" indent="-514350">
              <a:buFont typeface="Wingdings" pitchFamily="2" charset="2"/>
              <a:buChar char="Ø"/>
            </a:pPr>
            <a:r>
              <a:rPr lang="tr-TR" sz="2400" b="1" dirty="0" err="1">
                <a:solidFill>
                  <a:schemeClr val="accent6">
                    <a:lumMod val="75000"/>
                  </a:schemeClr>
                </a:solidFill>
              </a:rPr>
              <a:t>Turning</a:t>
            </a:r>
            <a:r>
              <a:rPr lang="tr-TR" sz="2400" b="1" dirty="0">
                <a:solidFill>
                  <a:schemeClr val="accent6">
                    <a:lumMod val="75000"/>
                  </a:schemeClr>
                </a:solidFill>
              </a:rPr>
              <a:t> Point</a:t>
            </a:r>
          </a:p>
          <a:p>
            <a:pPr marL="514350" indent="-514350">
              <a:buFont typeface="Wingdings" pitchFamily="2" charset="2"/>
              <a:buChar char="Ø"/>
            </a:pPr>
            <a:r>
              <a:rPr lang="tr-TR" sz="2400" b="1" dirty="0" err="1">
                <a:solidFill>
                  <a:schemeClr val="accent6">
                    <a:lumMod val="75000"/>
                  </a:schemeClr>
                </a:solidFill>
              </a:rPr>
              <a:t>Concluding</a:t>
            </a:r>
            <a:r>
              <a:rPr lang="tr-TR" sz="2400" b="1" dirty="0">
                <a:solidFill>
                  <a:schemeClr val="accent6">
                    <a:lumMod val="75000"/>
                  </a:schemeClr>
                </a:solidFill>
              </a:rPr>
              <a:t> </a:t>
            </a:r>
            <a:r>
              <a:rPr lang="tr-TR" sz="2400" b="1" dirty="0" err="1">
                <a:solidFill>
                  <a:schemeClr val="accent6">
                    <a:lumMod val="75000"/>
                  </a:schemeClr>
                </a:solidFill>
              </a:rPr>
              <a:t>Part</a:t>
            </a:r>
            <a:endParaRPr lang="tr-TR" sz="2400"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382000" cy="5897563"/>
          </a:xfrm>
        </p:spPr>
        <p:txBody>
          <a:bodyPr>
            <a:normAutofit/>
          </a:bodyPr>
          <a:lstStyle/>
          <a:p>
            <a:r>
              <a:rPr lang="en-US" dirty="0" smtClean="0"/>
              <a:t>She was also complicated in terms of her sense of race, religious education</a:t>
            </a:r>
            <a:r>
              <a:rPr lang="tr-TR" dirty="0" smtClean="0"/>
              <a:t> </a:t>
            </a:r>
            <a:r>
              <a:rPr lang="en-US" dirty="0" smtClean="0"/>
              <a:t>and class. </a:t>
            </a:r>
            <a:endParaRPr lang="tr-TR" dirty="0" smtClean="0"/>
          </a:p>
          <a:p>
            <a:r>
              <a:rPr lang="en-US" dirty="0" smtClean="0"/>
              <a:t>Partly educated at a Catholic school, she was Anglican in church</a:t>
            </a:r>
            <a:r>
              <a:rPr lang="tr-TR" dirty="0" smtClean="0"/>
              <a:t> </a:t>
            </a:r>
            <a:r>
              <a:rPr lang="en-US" dirty="0" smtClean="0"/>
              <a:t>attendance along with her family. </a:t>
            </a:r>
            <a:endParaRPr lang="tr-TR" dirty="0" smtClean="0"/>
          </a:p>
          <a:p>
            <a:r>
              <a:rPr lang="en-US" dirty="0" smtClean="0"/>
              <a:t>In the colonial Caribbean, she belonged to the elite, but in</a:t>
            </a:r>
            <a:r>
              <a:rPr lang="tr-TR" dirty="0" smtClean="0"/>
              <a:t> </a:t>
            </a:r>
            <a:r>
              <a:rPr lang="en-US" dirty="0" smtClean="0"/>
              <a:t>England she was working-class as a chorus girl and an outsider as a Creole. She</a:t>
            </a:r>
            <a:r>
              <a:rPr lang="tr-TR" dirty="0" smtClean="0"/>
              <a:t> </a:t>
            </a:r>
            <a:r>
              <a:rPr lang="en-US" dirty="0" smtClean="0"/>
              <a:t>invented herself several times and longed to break out of the categories to</a:t>
            </a:r>
            <a:r>
              <a:rPr lang="tr-TR" dirty="0" smtClean="0"/>
              <a:t> </a:t>
            </a:r>
            <a:r>
              <a:rPr lang="en-US" dirty="0" smtClean="0"/>
              <a:t>which others consigned her.</a:t>
            </a:r>
            <a:endParaRPr lang="tr-TR" dirty="0" smtClean="0"/>
          </a:p>
          <a:p>
            <a:r>
              <a:rPr lang="en-US" dirty="0" smtClean="0"/>
              <a:t> In her fiction, she explored these tensions and</a:t>
            </a:r>
            <a:r>
              <a:rPr lang="tr-TR" dirty="0" smtClean="0"/>
              <a:t> contradictions.</a:t>
            </a:r>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Rhys’s</a:t>
            </a:r>
            <a:r>
              <a:rPr lang="en-US" dirty="0" smtClean="0"/>
              <a:t> complex identity and experience informed her sense of the world</a:t>
            </a:r>
            <a:r>
              <a:rPr lang="tr-TR" dirty="0" smtClean="0"/>
              <a:t> </a:t>
            </a:r>
            <a:r>
              <a:rPr lang="en-US" dirty="0" smtClean="0"/>
              <a:t>so strongly that she resisted writing only one side of any story. She is both</a:t>
            </a:r>
            <a:r>
              <a:rPr lang="tr-TR" dirty="0" smtClean="0"/>
              <a:t> </a:t>
            </a:r>
            <a:r>
              <a:rPr lang="en-US" dirty="0" smtClean="0"/>
              <a:t>colonial and postcolonial, white but Creole, and she expressed views and</a:t>
            </a:r>
            <a:r>
              <a:rPr lang="tr-TR" dirty="0" smtClean="0"/>
              <a:t> </a:t>
            </a:r>
            <a:r>
              <a:rPr lang="en-US" dirty="0" smtClean="0"/>
              <a:t>made remarks that demonstrate these contradictions.</a:t>
            </a:r>
            <a:endParaRPr lang="tr-TR" dirty="0"/>
          </a:p>
        </p:txBody>
      </p:sp>
      <p:sp>
        <p:nvSpPr>
          <p:cNvPr id="2" name="Title 1"/>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tr-TR"/>
          </a:p>
        </p:txBody>
      </p:sp>
      <p:sp>
        <p:nvSpPr>
          <p:cNvPr id="3" name="Title 2"/>
          <p:cNvSpPr>
            <a:spLocks noGrp="1"/>
          </p:cNvSpPr>
          <p:nvPr>
            <p:ph type="title"/>
          </p:nvPr>
        </p:nvSpPr>
        <p:spPr/>
        <p:txBody>
          <a:bodyPr/>
          <a:lstStyle/>
          <a:p>
            <a:endParaRPr lang="tr-TR"/>
          </a:p>
        </p:txBody>
      </p:sp>
      <p:pic>
        <p:nvPicPr>
          <p:cNvPr id="6146" name="Picture 2" descr="C:\Users\seçil\Desktop\quote-i-would-never-be-part-of-anything-i-would-never-really-belong-anywhere-and-i-knew-it-jean-rhys-39-41-58.jpg"/>
          <p:cNvPicPr>
            <a:picLocks noChangeAspect="1" noChangeArrowheads="1"/>
          </p:cNvPicPr>
          <p:nvPr/>
        </p:nvPicPr>
        <p:blipFill>
          <a:blip r:embed="rId2" cstate="print"/>
          <a:srcRect/>
          <a:stretch>
            <a:fillRect/>
          </a:stretch>
        </p:blipFill>
        <p:spPr bwMode="auto">
          <a:xfrm>
            <a:off x="-7144" y="0"/>
            <a:ext cx="9151144"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2367294"/>
            <a:ext cx="8229600" cy="4525963"/>
          </a:xfrm>
        </p:spPr>
        <p:txBody>
          <a:bodyPr/>
          <a:lstStyle/>
          <a:p>
            <a:r>
              <a:rPr lang="en-US" dirty="0"/>
              <a:t>She lived long enough to witness the ending</a:t>
            </a:r>
            <a:r>
              <a:rPr lang="tr-TR" dirty="0"/>
              <a:t> </a:t>
            </a:r>
            <a:r>
              <a:rPr lang="en-US" dirty="0"/>
              <a:t>of the British Empire and the flow of immigrants from former colonies</a:t>
            </a:r>
            <a:r>
              <a:rPr lang="tr-TR" dirty="0"/>
              <a:t> </a:t>
            </a:r>
            <a:r>
              <a:rPr lang="en-US" dirty="0"/>
              <a:t>into Britain during the fifties and sixties.</a:t>
            </a:r>
            <a:endParaRPr lang="tr-TR" dirty="0"/>
          </a:p>
          <a:p>
            <a:endParaRPr lang="tr-TR" dirty="0"/>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3265409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Rhys represented Anglophone expatriates</a:t>
            </a:r>
            <a:r>
              <a:rPr lang="en-US" b="1" dirty="0" smtClean="0">
                <a:solidFill>
                  <a:srgbClr val="FF0000"/>
                </a:solidFill>
              </a:rPr>
              <a:t>*</a:t>
            </a:r>
            <a:r>
              <a:rPr lang="en-US" dirty="0" smtClean="0"/>
              <a:t> and migrants (for example from</a:t>
            </a:r>
            <a:r>
              <a:rPr lang="tr-TR" dirty="0" smtClean="0"/>
              <a:t> </a:t>
            </a:r>
            <a:r>
              <a:rPr lang="en-US" dirty="0" smtClean="0"/>
              <a:t>the Antilles and Morocco). But she </a:t>
            </a:r>
            <a:r>
              <a:rPr lang="en-US" dirty="0" err="1" smtClean="0"/>
              <a:t>problematized</a:t>
            </a:r>
            <a:r>
              <a:rPr lang="en-US" dirty="0" smtClean="0"/>
              <a:t> the expatriates (mainly</a:t>
            </a:r>
            <a:r>
              <a:rPr lang="tr-TR" dirty="0" smtClean="0"/>
              <a:t> </a:t>
            </a:r>
            <a:r>
              <a:rPr lang="en-US" dirty="0" smtClean="0"/>
              <a:t>because of their implicitly colonizing, exploitative tendencies), and made</a:t>
            </a:r>
            <a:r>
              <a:rPr lang="tr-TR" dirty="0" smtClean="0"/>
              <a:t> </a:t>
            </a:r>
            <a:r>
              <a:rPr lang="en-US" dirty="0" smtClean="0"/>
              <a:t>clear that her migrants were marginalized within their new culture.</a:t>
            </a:r>
            <a:r>
              <a:rPr lang="tr-TR" dirty="0" smtClean="0"/>
              <a:t> </a:t>
            </a:r>
          </a:p>
          <a:p>
            <a:r>
              <a:rPr lang="tr-TR" dirty="0" smtClean="0"/>
              <a:t>Her </a:t>
            </a:r>
            <a:r>
              <a:rPr lang="en-US" dirty="0" smtClean="0"/>
              <a:t>protagonists are isolated and numbed by their emotional traumas so that</a:t>
            </a:r>
            <a:r>
              <a:rPr lang="tr-TR" dirty="0" smtClean="0"/>
              <a:t> </a:t>
            </a:r>
            <a:r>
              <a:rPr lang="en-US" dirty="0" smtClean="0"/>
              <a:t>they often can scarcely register the immediate world around them, let alone</a:t>
            </a:r>
            <a:r>
              <a:rPr lang="tr-TR" dirty="0" smtClean="0"/>
              <a:t> go any further afield.</a:t>
            </a:r>
            <a:endParaRPr lang="tr-TR" dirty="0"/>
          </a:p>
        </p:txBody>
      </p:sp>
      <p:sp>
        <p:nvSpPr>
          <p:cNvPr id="2" name="Title 1"/>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Rhys was unquestionably a Caribbean writer, but she was also a cosmopolitan,</a:t>
            </a:r>
            <a:r>
              <a:rPr lang="tr-TR" dirty="0" smtClean="0"/>
              <a:t> </a:t>
            </a:r>
            <a:r>
              <a:rPr lang="en-US" dirty="0" smtClean="0"/>
              <a:t>and her work often protests borders and separations. </a:t>
            </a:r>
            <a:endParaRPr lang="tr-TR" dirty="0"/>
          </a:p>
        </p:txBody>
      </p:sp>
      <p:sp>
        <p:nvSpPr>
          <p:cNvPr id="2" name="Title 1"/>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
            <a:ext cx="8915400" cy="5715000"/>
          </a:xfrm>
        </p:spPr>
        <p:txBody>
          <a:bodyPr>
            <a:normAutofit/>
          </a:bodyPr>
          <a:lstStyle/>
          <a:p>
            <a:r>
              <a:rPr lang="en-US" b="1" u="sng" dirty="0" smtClean="0">
                <a:hlinkClick r:id="rId2"/>
              </a:rPr>
              <a:t>Jean Rhys</a:t>
            </a:r>
            <a:r>
              <a:rPr lang="en-US" dirty="0" smtClean="0"/>
              <a:t> is the author of five novels</a:t>
            </a:r>
            <a:endParaRPr lang="tr-TR" dirty="0" smtClean="0"/>
          </a:p>
          <a:p>
            <a:r>
              <a:rPr lang="en-US" b="1" i="1" dirty="0" smtClean="0"/>
              <a:t>Quartet</a:t>
            </a:r>
            <a:r>
              <a:rPr lang="en-US" dirty="0" smtClean="0"/>
              <a:t>(1929),</a:t>
            </a:r>
            <a:r>
              <a:rPr lang="tr-TR" dirty="0" smtClean="0"/>
              <a:t> </a:t>
            </a:r>
            <a:r>
              <a:rPr lang="en-US" dirty="0" smtClean="0"/>
              <a:t> </a:t>
            </a:r>
            <a:endParaRPr lang="tr-TR" dirty="0" smtClean="0"/>
          </a:p>
          <a:p>
            <a:r>
              <a:rPr lang="en-US" b="1" i="1" dirty="0" smtClean="0"/>
              <a:t>After Leaving Mr. Mackenzie</a:t>
            </a:r>
            <a:r>
              <a:rPr lang="en-US" dirty="0" smtClean="0"/>
              <a:t> (1931), </a:t>
            </a:r>
            <a:endParaRPr lang="tr-TR" dirty="0" smtClean="0"/>
          </a:p>
          <a:p>
            <a:r>
              <a:rPr lang="en-US" b="1" i="1" dirty="0" smtClean="0"/>
              <a:t>Voyage in the Dark</a:t>
            </a:r>
            <a:r>
              <a:rPr lang="en-US" i="1" dirty="0" smtClean="0"/>
              <a:t>(1934),</a:t>
            </a:r>
            <a:r>
              <a:rPr lang="en-US" dirty="0" smtClean="0"/>
              <a:t> </a:t>
            </a:r>
            <a:r>
              <a:rPr lang="en-US" b="1" i="1" dirty="0" smtClean="0"/>
              <a:t>Good Morning, Midnight</a:t>
            </a:r>
            <a:r>
              <a:rPr lang="en-US" dirty="0" smtClean="0"/>
              <a:t> (1939), </a:t>
            </a:r>
            <a:endParaRPr lang="tr-TR" dirty="0" smtClean="0"/>
          </a:p>
          <a:p>
            <a:r>
              <a:rPr lang="en-US" b="1" i="1" dirty="0" smtClean="0"/>
              <a:t>Wide Sargasso Sea</a:t>
            </a:r>
            <a:r>
              <a:rPr lang="en-US" dirty="0" smtClean="0"/>
              <a:t> (1966)</a:t>
            </a:r>
            <a:endParaRPr lang="tr-TR" dirty="0" smtClean="0"/>
          </a:p>
          <a:p>
            <a:endParaRPr lang="tr-TR" dirty="0" smtClean="0"/>
          </a:p>
          <a:p>
            <a:r>
              <a:rPr lang="en-US" dirty="0" smtClean="0"/>
              <a:t>—three story-collections and the posthumous </a:t>
            </a:r>
            <a:r>
              <a:rPr lang="en-US" b="1" i="1" dirty="0" smtClean="0"/>
              <a:t>Smile Please: An Unfinished Autobiography. </a:t>
            </a:r>
            <a:endParaRPr lang="tr-TR" b="1" i="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r-TR"/>
          </a:p>
        </p:txBody>
      </p:sp>
      <p:sp>
        <p:nvSpPr>
          <p:cNvPr id="2" name="Title 1"/>
          <p:cNvSpPr>
            <a:spLocks noGrp="1"/>
          </p:cNvSpPr>
          <p:nvPr>
            <p:ph type="title"/>
          </p:nvPr>
        </p:nvSpPr>
        <p:spPr>
          <a:xfrm>
            <a:off x="457200" y="685800"/>
            <a:ext cx="8229600" cy="1143000"/>
          </a:xfrm>
        </p:spPr>
        <p:txBody>
          <a:bodyPr>
            <a:normAutofit fontScale="90000"/>
          </a:bodyPr>
          <a:lstStyle/>
          <a:p>
            <a:r>
              <a:rPr lang="tr-TR" dirty="0" smtClean="0"/>
              <a:t>The Day They Burned The Books</a:t>
            </a:r>
            <a:endParaRPr lang="tr-TR" dirty="0"/>
          </a:p>
        </p:txBody>
      </p:sp>
      <p:pic>
        <p:nvPicPr>
          <p:cNvPr id="2050" name="Picture 2" descr="C:\Users\seçil\Desktop\1184573.jpg"/>
          <p:cNvPicPr>
            <a:picLocks noChangeAspect="1" noChangeArrowheads="1"/>
          </p:cNvPicPr>
          <p:nvPr/>
        </p:nvPicPr>
        <p:blipFill>
          <a:blip r:embed="rId2" cstate="print"/>
          <a:srcRect/>
          <a:stretch>
            <a:fillRect/>
          </a:stretch>
        </p:blipFill>
        <p:spPr bwMode="auto">
          <a:xfrm>
            <a:off x="533400" y="1981200"/>
            <a:ext cx="7406355" cy="3962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Day They Burned the Books” </a:t>
            </a:r>
            <a:r>
              <a:rPr lang="tr-TR" dirty="0" smtClean="0"/>
              <a:t>is a short story published in Rhys’s collection </a:t>
            </a:r>
            <a:r>
              <a:rPr lang="tr-TR" i="1" dirty="0" smtClean="0"/>
              <a:t>Tigers Are Better Looking </a:t>
            </a:r>
            <a:r>
              <a:rPr lang="tr-TR" dirty="0" smtClean="0"/>
              <a:t>in 1968.</a:t>
            </a:r>
          </a:p>
          <a:p>
            <a:r>
              <a:rPr lang="tr-TR" dirty="0" smtClean="0"/>
              <a:t>The story </a:t>
            </a:r>
            <a:r>
              <a:rPr lang="en-US" dirty="0" smtClean="0"/>
              <a:t>is a dramatic</a:t>
            </a:r>
            <a:r>
              <a:rPr lang="tr-TR" dirty="0" smtClean="0"/>
              <a:t> </a:t>
            </a:r>
            <a:r>
              <a:rPr lang="en-US" dirty="0" smtClean="0"/>
              <a:t>representation of the widow of an Englishman (“a decent, respectable, nicely</a:t>
            </a:r>
            <a:r>
              <a:rPr lang="tr-TR" dirty="0" smtClean="0"/>
              <a:t> </a:t>
            </a:r>
            <a:r>
              <a:rPr lang="en-US" dirty="0" smtClean="0"/>
              <a:t>educated </a:t>
            </a:r>
            <a:r>
              <a:rPr lang="en-US" dirty="0" err="1" smtClean="0"/>
              <a:t>coloured</a:t>
            </a:r>
            <a:r>
              <a:rPr lang="en-US" dirty="0" smtClean="0"/>
              <a:t> woman,” getting rid of the library beloved by her</a:t>
            </a:r>
            <a:r>
              <a:rPr lang="tr-TR" dirty="0" smtClean="0"/>
              <a:t> </a:t>
            </a:r>
            <a:r>
              <a:rPr lang="en-US" dirty="0" smtClean="0"/>
              <a:t>husband by selling some books and burning the rest. </a:t>
            </a:r>
            <a:endParaRPr lang="tr-TR" dirty="0"/>
          </a:p>
        </p:txBody>
      </p:sp>
      <p:sp>
        <p:nvSpPr>
          <p:cNvPr id="2" name="Title 1"/>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Rhys’ cultural background </a:t>
            </a:r>
            <a:r>
              <a:rPr lang="tr-TR" dirty="0" smtClean="0"/>
              <a:t>penetrates into </a:t>
            </a:r>
            <a:r>
              <a:rPr lang="en-US" dirty="0" smtClean="0"/>
              <a:t>her stories and </a:t>
            </a:r>
            <a:r>
              <a:rPr lang="tr-TR" dirty="0" smtClean="0"/>
              <a:t>points out the </a:t>
            </a:r>
            <a:r>
              <a:rPr lang="en-US" dirty="0" smtClean="0"/>
              <a:t>depictions of her early childhood cultural values, methods of creating identity or autonomy, and unique social constructs of otherness. </a:t>
            </a:r>
            <a:endParaRPr lang="tr-TR" dirty="0" smtClean="0"/>
          </a:p>
          <a:p>
            <a:r>
              <a:rPr lang="en-US" dirty="0" smtClean="0"/>
              <a:t>In Rhys’ short story “The Day They Burned the Books” a cultural tension arises between western and Caribbean values, identity, and otherness that were personally relevant to Rhys’ early life growing up as a ‘colonial,’ or half-white half-colored person.</a:t>
            </a:r>
            <a:endParaRPr lang="tr-TR" dirty="0"/>
          </a:p>
        </p:txBody>
      </p:sp>
      <p:sp>
        <p:nvSpPr>
          <p:cNvPr id="3" name="Title 2"/>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tr-TR" dirty="0"/>
          </a:p>
        </p:txBody>
      </p:sp>
      <p:sp>
        <p:nvSpPr>
          <p:cNvPr id="3" name="Title 2"/>
          <p:cNvSpPr>
            <a:spLocks noGrp="1"/>
          </p:cNvSpPr>
          <p:nvPr>
            <p:ph type="title"/>
          </p:nvPr>
        </p:nvSpPr>
        <p:spPr/>
        <p:txBody>
          <a:bodyPr/>
          <a:lstStyle/>
          <a:p>
            <a:endParaRPr lang="tr-TR" dirty="0"/>
          </a:p>
        </p:txBody>
      </p:sp>
      <p:pic>
        <p:nvPicPr>
          <p:cNvPr id="1026" name="Picture 2" descr="C:\Users\seçil\Desktop\stgeorges.jpg"/>
          <p:cNvPicPr>
            <a:picLocks noChangeAspect="1" noChangeArrowheads="1"/>
          </p:cNvPicPr>
          <p:nvPr/>
        </p:nvPicPr>
        <p:blipFill>
          <a:blip r:embed="rId2" cstate="print"/>
          <a:srcRect/>
          <a:stretch>
            <a:fillRect/>
          </a:stretch>
        </p:blipFill>
        <p:spPr bwMode="auto">
          <a:xfrm>
            <a:off x="0" y="609600"/>
            <a:ext cx="3048000" cy="4067175"/>
          </a:xfrm>
          <a:prstGeom prst="rect">
            <a:avLst/>
          </a:prstGeom>
          <a:noFill/>
        </p:spPr>
      </p:pic>
      <p:pic>
        <p:nvPicPr>
          <p:cNvPr id="1027" name="Picture 3" descr="C:\Users\seçil\Desktop\grenadagirls.jpg"/>
          <p:cNvPicPr>
            <a:picLocks noChangeAspect="1" noChangeArrowheads="1"/>
          </p:cNvPicPr>
          <p:nvPr/>
        </p:nvPicPr>
        <p:blipFill>
          <a:blip r:embed="rId3" cstate="print"/>
          <a:srcRect/>
          <a:stretch>
            <a:fillRect/>
          </a:stretch>
        </p:blipFill>
        <p:spPr bwMode="auto">
          <a:xfrm>
            <a:off x="2895600" y="0"/>
            <a:ext cx="3048000" cy="4067176"/>
          </a:xfrm>
          <a:prstGeom prst="rect">
            <a:avLst/>
          </a:prstGeom>
          <a:noFill/>
        </p:spPr>
      </p:pic>
      <p:pic>
        <p:nvPicPr>
          <p:cNvPr id="1028" name="Picture 4" descr="C:\Users\seçil\Desktop\USASsugarP.jpg"/>
          <p:cNvPicPr>
            <a:picLocks noChangeAspect="1" noChangeArrowheads="1"/>
          </p:cNvPicPr>
          <p:nvPr/>
        </p:nvPicPr>
        <p:blipFill>
          <a:blip r:embed="rId4" cstate="print"/>
          <a:srcRect/>
          <a:stretch>
            <a:fillRect/>
          </a:stretch>
        </p:blipFill>
        <p:spPr bwMode="auto">
          <a:xfrm>
            <a:off x="685800" y="4782650"/>
            <a:ext cx="3629025" cy="2075350"/>
          </a:xfrm>
          <a:prstGeom prst="rect">
            <a:avLst/>
          </a:prstGeom>
          <a:noFill/>
        </p:spPr>
      </p:pic>
      <p:pic>
        <p:nvPicPr>
          <p:cNvPr id="1029" name="Picture 5" descr="C:\Users\seçil\Desktop\caribbean-islands.jpg"/>
          <p:cNvPicPr>
            <a:picLocks noChangeAspect="1" noChangeArrowheads="1"/>
          </p:cNvPicPr>
          <p:nvPr/>
        </p:nvPicPr>
        <p:blipFill>
          <a:blip r:embed="rId5" cstate="print"/>
          <a:srcRect/>
          <a:stretch>
            <a:fillRect/>
          </a:stretch>
        </p:blipFill>
        <p:spPr bwMode="auto">
          <a:xfrm>
            <a:off x="4572000" y="4114800"/>
            <a:ext cx="3544166" cy="2362200"/>
          </a:xfrm>
          <a:prstGeom prst="rect">
            <a:avLst/>
          </a:prstGeom>
          <a:noFill/>
        </p:spPr>
      </p:pic>
      <p:pic>
        <p:nvPicPr>
          <p:cNvPr id="1030" name="Picture 6" descr="C:\Users\seçil\Desktop\1_jamaica.jpg"/>
          <p:cNvPicPr>
            <a:picLocks noChangeAspect="1" noChangeArrowheads="1"/>
          </p:cNvPicPr>
          <p:nvPr/>
        </p:nvPicPr>
        <p:blipFill>
          <a:blip r:embed="rId6" cstate="print"/>
          <a:srcRect/>
          <a:stretch>
            <a:fillRect/>
          </a:stretch>
        </p:blipFill>
        <p:spPr bwMode="auto">
          <a:xfrm>
            <a:off x="5849638" y="685800"/>
            <a:ext cx="3294361" cy="2667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04800" y="1905000"/>
            <a:ext cx="8229600" cy="4525963"/>
          </a:xfrm>
        </p:spPr>
        <p:txBody>
          <a:bodyPr/>
          <a:lstStyle/>
          <a:p>
            <a:r>
              <a:rPr lang="tr-TR" sz="6000" dirty="0">
                <a:solidFill>
                  <a:schemeClr val="tx2"/>
                </a:solidFill>
              </a:rPr>
              <a:t>WHAT IS THE SIGNIFICANCE OF THE TITLE OF THE STORY? </a:t>
            </a:r>
          </a:p>
          <a:p>
            <a:endParaRPr lang="tr-TR" dirty="0"/>
          </a:p>
        </p:txBody>
      </p:sp>
      <p:sp>
        <p:nvSpPr>
          <p:cNvPr id="3" name="Unvan 2"/>
          <p:cNvSpPr>
            <a:spLocks noGrp="1"/>
          </p:cNvSpPr>
          <p:nvPr>
            <p:ph type="title"/>
          </p:nvPr>
        </p:nvSpPr>
        <p:spPr/>
        <p:txBody>
          <a:bodyPr/>
          <a:lstStyle/>
          <a:p>
            <a:r>
              <a:rPr lang="tr-TR" dirty="0" smtClean="0"/>
              <a:t>			</a:t>
            </a:r>
            <a:r>
              <a:rPr lang="tr-TR" sz="5400" dirty="0" err="1" smtClean="0"/>
              <a:t>Title</a:t>
            </a:r>
            <a:endParaRPr lang="tr-TR" sz="5400" dirty="0"/>
          </a:p>
        </p:txBody>
      </p:sp>
    </p:spTree>
    <p:extLst>
      <p:ext uri="{BB962C8B-B14F-4D97-AF65-F5344CB8AC3E}">
        <p14:creationId xmlns:p14="http://schemas.microsoft.com/office/powerpoint/2010/main" val="3646716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57" y="762000"/>
            <a:ext cx="9144000" cy="5486400"/>
          </a:xfrm>
        </p:spPr>
        <p:txBody>
          <a:bodyPr>
            <a:normAutofit lnSpcReduction="10000"/>
          </a:bodyPr>
          <a:lstStyle/>
          <a:p>
            <a:pPr marL="914400" lvl="3" indent="0">
              <a:buNone/>
            </a:pPr>
            <a:r>
              <a:rPr lang="tr-TR" sz="3200" dirty="0" err="1" smtClean="0"/>
              <a:t>The</a:t>
            </a:r>
            <a:r>
              <a:rPr lang="tr-TR" sz="3200" dirty="0" smtClean="0"/>
              <a:t> title implies what is told in the story is a recollection of a past event. Moreover, “the day” in the title marks the significance of the “book burning” event that makes a difference in the narrator’s life. </a:t>
            </a:r>
          </a:p>
          <a:p>
            <a:pPr marL="914400" lvl="3" indent="0">
              <a:buNone/>
            </a:pPr>
            <a:r>
              <a:rPr lang="tr-TR" sz="2800" dirty="0" err="1" smtClean="0"/>
              <a:t>In</a:t>
            </a:r>
            <a:r>
              <a:rPr lang="tr-TR" sz="2800" dirty="0" smtClean="0"/>
              <a:t> this sense, it signifies a turning point for Eddie and his mother. That is, by burning books Eddie’s mother declares her independence from English oppression whereas Eddie dissociates himself from the Caribbean ties by hating his colored mother now.</a:t>
            </a:r>
            <a:endParaRPr lang="tr-TR" sz="2800" dirty="0"/>
          </a:p>
        </p:txBody>
      </p:sp>
      <p:sp>
        <p:nvSpPr>
          <p:cNvPr id="2" name="Title 1"/>
          <p:cNvSpPr>
            <a:spLocks noGrp="1"/>
          </p:cNvSpPr>
          <p:nvPr>
            <p:ph type="title"/>
          </p:nvPr>
        </p:nvSpPr>
        <p:spPr>
          <a:xfrm>
            <a:off x="228600" y="0"/>
            <a:ext cx="8229600" cy="1143000"/>
          </a:xfrm>
        </p:spPr>
        <p:txBody>
          <a:bodyPr/>
          <a:lstStyle/>
          <a:p>
            <a:r>
              <a:rPr lang="tr-TR" dirty="0" smtClean="0"/>
              <a:t> </a:t>
            </a:r>
            <a:endParaRPr lang="tr-TR" dirty="0"/>
          </a:p>
        </p:txBody>
      </p:sp>
      <p:sp>
        <p:nvSpPr>
          <p:cNvPr id="4" name="Right Arrow 3"/>
          <p:cNvSpPr/>
          <p:nvPr/>
        </p:nvSpPr>
        <p:spPr>
          <a:xfrm>
            <a:off x="35257" y="8382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tr-TR" dirty="0" smtClean="0"/>
              <a:t>There is no specific time given in the story.</a:t>
            </a:r>
          </a:p>
          <a:p>
            <a:endParaRPr lang="tr-TR" dirty="0" smtClean="0"/>
          </a:p>
          <a:p>
            <a:r>
              <a:rPr lang="tr-TR" dirty="0" err="1" smtClean="0"/>
              <a:t>The</a:t>
            </a:r>
            <a:r>
              <a:rPr lang="tr-TR" dirty="0" smtClean="0"/>
              <a:t> events take place in exotic West Indies which is the region under the colonial rule of many Europian countries including England. </a:t>
            </a:r>
          </a:p>
          <a:p>
            <a:endParaRPr lang="tr-TR" dirty="0" smtClean="0"/>
          </a:p>
          <a:p>
            <a:r>
              <a:rPr lang="tr-TR" dirty="0" err="1" smtClean="0"/>
              <a:t>Therefore</a:t>
            </a:r>
            <a:r>
              <a:rPr lang="tr-TR" dirty="0" smtClean="0"/>
              <a:t>, the setting helps to reveal the main conflict between the colonizer (Mr. Sawyer) and the colonized (Mrs. Sawyer) and the inner conflict of the characters due to their mixed race and culturel imperialism.</a:t>
            </a:r>
            <a:endParaRPr lang="tr-TR" dirty="0"/>
          </a:p>
        </p:txBody>
      </p:sp>
      <p:sp>
        <p:nvSpPr>
          <p:cNvPr id="3" name="Title 2"/>
          <p:cNvSpPr>
            <a:spLocks noGrp="1"/>
          </p:cNvSpPr>
          <p:nvPr>
            <p:ph type="title"/>
          </p:nvPr>
        </p:nvSpPr>
        <p:spPr/>
        <p:txBody>
          <a:bodyPr/>
          <a:lstStyle/>
          <a:p>
            <a:r>
              <a:rPr lang="tr-TR" dirty="0" smtClean="0"/>
              <a:t>Setting</a:t>
            </a:r>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tr-TR" sz="3600" b="1" dirty="0" smtClean="0"/>
              <a:t>Eddie: </a:t>
            </a:r>
          </a:p>
          <a:p>
            <a:r>
              <a:rPr lang="tr-TR" dirty="0" smtClean="0"/>
              <a:t>the narrator’s friend</a:t>
            </a:r>
          </a:p>
          <a:p>
            <a:r>
              <a:rPr lang="tr-TR" dirty="0" smtClean="0"/>
              <a:t>He is the living image of his father which makes him “inherit” the master, “centre” status of his father but the narrator also mentions that he is “silent as his mother”. “Silence” as a matter of fact is a feature of the oppressed which reveals Edie’s </a:t>
            </a:r>
            <a:r>
              <a:rPr lang="tr-TR" b="1" dirty="0" smtClean="0">
                <a:solidFill>
                  <a:srgbClr val="FF0000"/>
                </a:solidFill>
              </a:rPr>
              <a:t>inbetween position</a:t>
            </a:r>
            <a:r>
              <a:rPr lang="tr-TR" dirty="0" smtClean="0">
                <a:solidFill>
                  <a:srgbClr val="FF0000"/>
                </a:solidFill>
              </a:rPr>
              <a:t> </a:t>
            </a:r>
            <a:r>
              <a:rPr lang="tr-TR" dirty="0" smtClean="0"/>
              <a:t>due to having an English father and colored mother.</a:t>
            </a:r>
          </a:p>
        </p:txBody>
      </p:sp>
      <p:sp>
        <p:nvSpPr>
          <p:cNvPr id="3" name="Title 2"/>
          <p:cNvSpPr>
            <a:spLocks noGrp="1"/>
          </p:cNvSpPr>
          <p:nvPr>
            <p:ph type="title"/>
          </p:nvPr>
        </p:nvSpPr>
        <p:spPr/>
        <p:txBody>
          <a:bodyPr>
            <a:normAutofit/>
          </a:bodyPr>
          <a:lstStyle/>
          <a:p>
            <a:r>
              <a:rPr lang="tr-TR" dirty="0" smtClean="0"/>
              <a:t>Characterization</a:t>
            </a:r>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229600" cy="5257800"/>
          </a:xfrm>
        </p:spPr>
        <p:txBody>
          <a:bodyPr/>
          <a:lstStyle/>
          <a:p>
            <a:r>
              <a:rPr lang="tr-TR" sz="3600" b="1" dirty="0" smtClean="0"/>
              <a:t>Mr Sawyer: </a:t>
            </a:r>
          </a:p>
          <a:p>
            <a:r>
              <a:rPr lang="tr-TR" dirty="0" err="1" smtClean="0"/>
              <a:t>Eddie’s</a:t>
            </a:r>
            <a:r>
              <a:rPr lang="tr-TR" dirty="0" smtClean="0"/>
              <a:t> father, agent for a small steamship line running between the islands and Sout America. </a:t>
            </a:r>
          </a:p>
          <a:p>
            <a:r>
              <a:rPr lang="en-US" dirty="0" smtClean="0"/>
              <a:t> </a:t>
            </a:r>
            <a:endParaRPr lang="tr-TR" dirty="0" smtClean="0"/>
          </a:p>
          <a:p>
            <a:r>
              <a:rPr lang="en-US" dirty="0" smtClean="0"/>
              <a:t>Mr. Sawyer is an educated British man who loathed the Caribbean islands</a:t>
            </a:r>
            <a:endParaRPr lang="tr-TR" dirty="0" smtClean="0"/>
          </a:p>
          <a:p>
            <a:endParaRPr lang="tr-TR" dirty="0" smtClean="0"/>
          </a:p>
          <a:p>
            <a:r>
              <a:rPr lang="tr-TR" dirty="0" smtClean="0"/>
              <a:t>He is an alcoholic and consequential racist outburst result in him abusing verbally and physically his wife. </a:t>
            </a:r>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763000" cy="3352800"/>
          </a:xfrm>
        </p:spPr>
        <p:txBody>
          <a:bodyPr>
            <a:normAutofit fontScale="77500" lnSpcReduction="20000"/>
          </a:bodyPr>
          <a:lstStyle/>
          <a:p>
            <a:r>
              <a:rPr lang="tr-TR" sz="3900" b="1" dirty="0" smtClean="0"/>
              <a:t>Mrs Sawyer: </a:t>
            </a:r>
          </a:p>
          <a:p>
            <a:endParaRPr lang="tr-TR" b="1" dirty="0"/>
          </a:p>
          <a:p>
            <a:r>
              <a:rPr lang="tr-TR" sz="3300" dirty="0" err="1" smtClean="0"/>
              <a:t>Eddie’s</a:t>
            </a:r>
            <a:r>
              <a:rPr lang="tr-TR" sz="3300" dirty="0" smtClean="0"/>
              <a:t> mother, “decent, respectable, nicely educated, coloured woman who is exposed to his husband’s racist humiliations.</a:t>
            </a:r>
          </a:p>
          <a:p>
            <a:endParaRPr lang="tr-TR" sz="3300" dirty="0" smtClean="0"/>
          </a:p>
          <a:p>
            <a:r>
              <a:rPr lang="tr-TR" sz="3300" dirty="0" smtClean="0"/>
              <a:t>She is submissive and throughout the short story, there is not even one instance in which she speaks and all her opinions are expressed indirecty.</a:t>
            </a:r>
            <a:endParaRPr lang="tr-TR" sz="3300" dirty="0"/>
          </a:p>
        </p:txBody>
      </p:sp>
      <p:sp>
        <p:nvSpPr>
          <p:cNvPr id="4" name="Rectangle 3"/>
          <p:cNvSpPr/>
          <p:nvPr/>
        </p:nvSpPr>
        <p:spPr>
          <a:xfrm>
            <a:off x="342900" y="3962400"/>
            <a:ext cx="8382000" cy="1692771"/>
          </a:xfrm>
          <a:prstGeom prst="rect">
            <a:avLst/>
          </a:prstGeom>
        </p:spPr>
        <p:txBody>
          <a:bodyPr wrap="square">
            <a:spAutoFit/>
          </a:bodyPr>
          <a:lstStyle/>
          <a:p>
            <a:r>
              <a:rPr lang="tr-TR" sz="3200" b="1" dirty="0" err="1" smtClean="0"/>
              <a:t>Mildred</a:t>
            </a:r>
            <a:r>
              <a:rPr lang="tr-TR" sz="3200" dirty="0" smtClean="0"/>
              <a:t>: </a:t>
            </a:r>
          </a:p>
          <a:p>
            <a:pPr marL="342900" indent="-342900">
              <a:buFont typeface="Wingdings" panose="05000000000000000000" pitchFamily="2" charset="2"/>
              <a:buChar char="Ø"/>
            </a:pPr>
            <a:r>
              <a:rPr lang="tr-TR" sz="2400" dirty="0" err="1" smtClean="0"/>
              <a:t>the</a:t>
            </a:r>
            <a:r>
              <a:rPr lang="tr-TR" sz="2400" dirty="0" smtClean="0"/>
              <a:t> servant of the Sawyer family who witnesses the abusive behaviour of Mr Sawyer with an English superiority to his colonial wife.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tr-TR" dirty="0" smtClean="0"/>
              <a:t>The narrator is the person telling the story. By point of view we mean from whose eyes the story is being told.</a:t>
            </a:r>
          </a:p>
          <a:p>
            <a:endParaRPr lang="tr-TR" dirty="0" smtClean="0"/>
          </a:p>
          <a:p>
            <a:r>
              <a:rPr lang="tr-TR" dirty="0" smtClean="0"/>
              <a:t>In “The Day They Burned The Books”, the story is told by “the first person” -“I” narrator- from a little girl’s point of view. However, w</a:t>
            </a:r>
            <a:r>
              <a:rPr lang="en-US" dirty="0" smtClean="0"/>
              <a:t>e </a:t>
            </a:r>
            <a:r>
              <a:rPr lang="tr-TR" dirty="0" smtClean="0"/>
              <a:t>d</a:t>
            </a:r>
            <a:r>
              <a:rPr lang="en-US" dirty="0" smtClean="0"/>
              <a:t>o </a:t>
            </a:r>
            <a:r>
              <a:rPr lang="tr-TR" dirty="0" smtClean="0"/>
              <a:t>n</a:t>
            </a:r>
            <a:r>
              <a:rPr lang="en-US" dirty="0" err="1" smtClean="0"/>
              <a:t>ot</a:t>
            </a:r>
            <a:r>
              <a:rPr lang="en-US" dirty="0" smtClean="0"/>
              <a:t> </a:t>
            </a:r>
            <a:r>
              <a:rPr lang="tr-TR" dirty="0" smtClean="0"/>
              <a:t>k</a:t>
            </a:r>
            <a:r>
              <a:rPr lang="en-US" dirty="0" smtClean="0"/>
              <a:t>now </a:t>
            </a:r>
            <a:r>
              <a:rPr lang="tr-TR" dirty="0" smtClean="0"/>
              <a:t>h</a:t>
            </a:r>
            <a:r>
              <a:rPr lang="en-US" dirty="0" err="1" smtClean="0"/>
              <a:t>ow</a:t>
            </a:r>
            <a:r>
              <a:rPr lang="en-US" dirty="0" smtClean="0"/>
              <a:t> </a:t>
            </a:r>
            <a:r>
              <a:rPr lang="tr-TR" dirty="0" smtClean="0"/>
              <a:t>o</a:t>
            </a:r>
            <a:r>
              <a:rPr lang="en-US" dirty="0" smtClean="0"/>
              <a:t>ld </a:t>
            </a:r>
            <a:r>
              <a:rPr lang="tr-TR" dirty="0" smtClean="0"/>
              <a:t>t</a:t>
            </a:r>
            <a:r>
              <a:rPr lang="en-US" dirty="0" smtClean="0"/>
              <a:t>he </a:t>
            </a:r>
            <a:r>
              <a:rPr lang="tr-TR" dirty="0" smtClean="0"/>
              <a:t>s</a:t>
            </a:r>
            <a:r>
              <a:rPr lang="en-US" dirty="0" err="1" smtClean="0"/>
              <a:t>peaker</a:t>
            </a:r>
            <a:r>
              <a:rPr lang="en-US" dirty="0" smtClean="0"/>
              <a:t> </a:t>
            </a:r>
            <a:r>
              <a:rPr lang="tr-TR" dirty="0" smtClean="0"/>
              <a:t>a</a:t>
            </a:r>
            <a:r>
              <a:rPr lang="en-US" dirty="0" err="1" smtClean="0"/>
              <a:t>ctually</a:t>
            </a:r>
            <a:r>
              <a:rPr lang="en-US" dirty="0" smtClean="0"/>
              <a:t> </a:t>
            </a:r>
            <a:r>
              <a:rPr lang="tr-TR" dirty="0" smtClean="0"/>
              <a:t>i</a:t>
            </a:r>
            <a:r>
              <a:rPr lang="en-US" dirty="0" smtClean="0"/>
              <a:t>s </a:t>
            </a:r>
            <a:r>
              <a:rPr lang="tr-TR" dirty="0" smtClean="0"/>
              <a:t>a</a:t>
            </a:r>
            <a:r>
              <a:rPr lang="en-US" dirty="0" smtClean="0"/>
              <a:t>t </a:t>
            </a:r>
            <a:r>
              <a:rPr lang="tr-TR" dirty="0" smtClean="0"/>
              <a:t>t</a:t>
            </a:r>
            <a:r>
              <a:rPr lang="en-US" dirty="0" smtClean="0"/>
              <a:t>he </a:t>
            </a:r>
            <a:r>
              <a:rPr lang="tr-TR" dirty="0" smtClean="0"/>
              <a:t>t</a:t>
            </a:r>
            <a:r>
              <a:rPr lang="en-US" dirty="0" err="1" smtClean="0"/>
              <a:t>ime</a:t>
            </a:r>
            <a:r>
              <a:rPr lang="en-US" dirty="0" smtClean="0"/>
              <a:t> </a:t>
            </a:r>
            <a:r>
              <a:rPr lang="tr-TR" dirty="0" smtClean="0"/>
              <a:t>s</a:t>
            </a:r>
            <a:r>
              <a:rPr lang="en-US" dirty="0" smtClean="0"/>
              <a:t>he </a:t>
            </a:r>
            <a:r>
              <a:rPr lang="tr-TR" dirty="0" smtClean="0"/>
              <a:t>t</a:t>
            </a:r>
            <a:r>
              <a:rPr lang="en-US" dirty="0" smtClean="0"/>
              <a:t>ells </a:t>
            </a:r>
            <a:r>
              <a:rPr lang="tr-TR" dirty="0" smtClean="0"/>
              <a:t>t</a:t>
            </a:r>
            <a:r>
              <a:rPr lang="en-US" dirty="0" smtClean="0"/>
              <a:t>he </a:t>
            </a:r>
            <a:r>
              <a:rPr lang="tr-TR" dirty="0" smtClean="0"/>
              <a:t>s</a:t>
            </a:r>
            <a:r>
              <a:rPr lang="en-US" dirty="0" err="1" smtClean="0"/>
              <a:t>tory</a:t>
            </a:r>
            <a:r>
              <a:rPr lang="en-US" dirty="0" smtClean="0"/>
              <a:t>, </a:t>
            </a:r>
            <a:r>
              <a:rPr lang="tr-TR" dirty="0" smtClean="0"/>
              <a:t>b</a:t>
            </a:r>
            <a:r>
              <a:rPr lang="en-US" dirty="0" err="1" smtClean="0"/>
              <a:t>ut</a:t>
            </a:r>
            <a:r>
              <a:rPr lang="en-US" dirty="0" smtClean="0"/>
              <a:t> </a:t>
            </a:r>
            <a:r>
              <a:rPr lang="tr-TR" dirty="0" smtClean="0"/>
              <a:t>t</a:t>
            </a:r>
            <a:r>
              <a:rPr lang="en-US" dirty="0" smtClean="0"/>
              <a:t>he </a:t>
            </a:r>
            <a:r>
              <a:rPr lang="tr-TR" dirty="0" smtClean="0"/>
              <a:t>p</a:t>
            </a:r>
            <a:r>
              <a:rPr lang="en-US" dirty="0" err="1" smtClean="0"/>
              <a:t>oint</a:t>
            </a:r>
            <a:r>
              <a:rPr lang="en-US" dirty="0" smtClean="0"/>
              <a:t> </a:t>
            </a:r>
            <a:r>
              <a:rPr lang="tr-TR" dirty="0" smtClean="0"/>
              <a:t>o</a:t>
            </a:r>
            <a:r>
              <a:rPr lang="en-US" dirty="0" smtClean="0"/>
              <a:t>f </a:t>
            </a:r>
            <a:r>
              <a:rPr lang="tr-TR" dirty="0" smtClean="0"/>
              <a:t>v</a:t>
            </a:r>
            <a:r>
              <a:rPr lang="en-US" dirty="0" err="1" smtClean="0"/>
              <a:t>iew</a:t>
            </a:r>
            <a:r>
              <a:rPr lang="en-US" dirty="0" smtClean="0"/>
              <a:t> </a:t>
            </a:r>
            <a:r>
              <a:rPr lang="tr-TR" dirty="0" smtClean="0"/>
              <a:t>i</a:t>
            </a:r>
            <a:r>
              <a:rPr lang="en-US" dirty="0" smtClean="0"/>
              <a:t>s </a:t>
            </a:r>
            <a:r>
              <a:rPr lang="tr-TR" dirty="0" smtClean="0"/>
              <a:t>t</a:t>
            </a:r>
            <a:r>
              <a:rPr lang="en-US" dirty="0" smtClean="0"/>
              <a:t>hat </a:t>
            </a:r>
            <a:r>
              <a:rPr lang="tr-TR" dirty="0" smtClean="0"/>
              <a:t>o</a:t>
            </a:r>
            <a:r>
              <a:rPr lang="en-US" dirty="0" smtClean="0"/>
              <a:t>f </a:t>
            </a:r>
            <a:r>
              <a:rPr lang="tr-TR" dirty="0" smtClean="0"/>
              <a:t>a</a:t>
            </a:r>
            <a:r>
              <a:rPr lang="en-US" dirty="0" smtClean="0"/>
              <a:t> </a:t>
            </a:r>
            <a:r>
              <a:rPr lang="tr-TR" dirty="0" smtClean="0"/>
              <a:t>y</a:t>
            </a:r>
            <a:r>
              <a:rPr lang="en-US" dirty="0" err="1" smtClean="0"/>
              <a:t>oung</a:t>
            </a:r>
            <a:r>
              <a:rPr lang="en-US" dirty="0" smtClean="0"/>
              <a:t> </a:t>
            </a:r>
            <a:r>
              <a:rPr lang="tr-TR" dirty="0" smtClean="0"/>
              <a:t>g</a:t>
            </a:r>
            <a:r>
              <a:rPr lang="en-US" dirty="0" err="1" smtClean="0"/>
              <a:t>irl</a:t>
            </a:r>
            <a:r>
              <a:rPr lang="tr-TR" dirty="0" smtClean="0"/>
              <a:t>.</a:t>
            </a:r>
            <a:r>
              <a:rPr lang="en-US" dirty="0" smtClean="0"/>
              <a:t> </a:t>
            </a:r>
            <a:endParaRPr lang="tr-TR" dirty="0" smtClean="0"/>
          </a:p>
        </p:txBody>
      </p:sp>
      <p:sp>
        <p:nvSpPr>
          <p:cNvPr id="3" name="Title 2"/>
          <p:cNvSpPr>
            <a:spLocks noGrp="1"/>
          </p:cNvSpPr>
          <p:nvPr>
            <p:ph type="title"/>
          </p:nvPr>
        </p:nvSpPr>
        <p:spPr/>
        <p:txBody>
          <a:bodyPr/>
          <a:lstStyle/>
          <a:p>
            <a:r>
              <a:rPr lang="tr-TR" dirty="0" smtClean="0"/>
              <a:t>Narrator &amp; Point of View</a:t>
            </a:r>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382000" cy="5334000"/>
          </a:xfrm>
        </p:spPr>
        <p:txBody>
          <a:bodyPr>
            <a:normAutofit/>
          </a:bodyPr>
          <a:lstStyle/>
          <a:p>
            <a:pPr>
              <a:buNone/>
            </a:pPr>
            <a:r>
              <a:rPr lang="tr-TR" dirty="0" smtClean="0"/>
              <a:t> The main conflict is the cultural clash between the colonizer English and the colonized Caribbean.</a:t>
            </a:r>
          </a:p>
          <a:p>
            <a:pPr>
              <a:buNone/>
            </a:pPr>
            <a:endParaRPr lang="tr-TR" dirty="0" smtClean="0"/>
          </a:p>
          <a:p>
            <a:pPr>
              <a:buNone/>
            </a:pPr>
            <a:r>
              <a:rPr lang="tr-TR" dirty="0" smtClean="0"/>
              <a:t> This conflict is revealed mainly through </a:t>
            </a:r>
            <a:r>
              <a:rPr lang="tr-TR" b="1" dirty="0" smtClean="0"/>
              <a:t>the internal conflict</a:t>
            </a:r>
            <a:r>
              <a:rPr lang="tr-TR" dirty="0" smtClean="0"/>
              <a:t> Eddie experiences due to his mixed race. </a:t>
            </a:r>
          </a:p>
          <a:p>
            <a:pPr>
              <a:buNone/>
            </a:pPr>
            <a:r>
              <a:rPr lang="tr-TR" dirty="0" smtClean="0"/>
              <a:t>		Eddie is between two conflicting and competing cultures identifying himself with one emotionally, curious about other intellectually.</a:t>
            </a:r>
          </a:p>
          <a:p>
            <a:pPr>
              <a:buNone/>
            </a:pPr>
            <a:r>
              <a:rPr lang="tr-TR" dirty="0" smtClean="0"/>
              <a:t>        </a:t>
            </a:r>
          </a:p>
          <a:p>
            <a:pPr>
              <a:buNone/>
            </a:pPr>
            <a:endParaRPr lang="tr-TR" dirty="0" smtClean="0"/>
          </a:p>
        </p:txBody>
      </p:sp>
      <p:sp>
        <p:nvSpPr>
          <p:cNvPr id="3" name="Title 2"/>
          <p:cNvSpPr>
            <a:spLocks noGrp="1"/>
          </p:cNvSpPr>
          <p:nvPr>
            <p:ph type="title"/>
          </p:nvPr>
        </p:nvSpPr>
        <p:spPr/>
        <p:txBody>
          <a:bodyPr/>
          <a:lstStyle/>
          <a:p>
            <a:r>
              <a:rPr lang="tr-TR" dirty="0" smtClean="0"/>
              <a:t>Conflict</a:t>
            </a:r>
            <a:endParaRPr lang="tr-TR" dirty="0"/>
          </a:p>
        </p:txBody>
      </p:sp>
      <p:sp>
        <p:nvSpPr>
          <p:cNvPr id="4" name="Right Arrow 3"/>
          <p:cNvSpPr/>
          <p:nvPr/>
        </p:nvSpPr>
        <p:spPr>
          <a:xfrm>
            <a:off x="304800" y="45720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7200"/>
            <a:ext cx="9144000" cy="6858000"/>
          </a:xfrm>
        </p:spPr>
        <p:txBody>
          <a:bodyPr>
            <a:normAutofit lnSpcReduction="10000"/>
          </a:bodyPr>
          <a:lstStyle/>
          <a:p>
            <a:pPr>
              <a:buNone/>
            </a:pPr>
            <a:r>
              <a:rPr lang="tr-TR" sz="8600" dirty="0" smtClean="0"/>
              <a:t> “</a:t>
            </a:r>
          </a:p>
          <a:p>
            <a:r>
              <a:rPr lang="tr-TR" dirty="0" smtClean="0">
                <a:ea typeface="GungsuhChe" pitchFamily="49" charset="-127"/>
              </a:rPr>
              <a:t>       He [Eddie] would be so quite when others who had never seen it –none of us had ever seen it- were talking about its delights, gesticulating freely as we talked- London, the beautiful, rosy-cheeked ladies, the theatres, the shops, the fog, the blazing coal fires in winter, the exotic food (whitebait eaten to the sound of violins), </a:t>
            </a:r>
            <a:r>
              <a:rPr lang="tr-TR" b="1" dirty="0" smtClean="0">
                <a:ea typeface="GungsuhChe" pitchFamily="49" charset="-127"/>
              </a:rPr>
              <a:t>strawberries </a:t>
            </a:r>
            <a:r>
              <a:rPr lang="tr-TR" b="1" dirty="0" err="1" smtClean="0">
                <a:ea typeface="GungsuhChe" pitchFamily="49" charset="-127"/>
              </a:rPr>
              <a:t>and</a:t>
            </a:r>
            <a:r>
              <a:rPr lang="tr-TR" b="1" dirty="0" smtClean="0">
                <a:ea typeface="GungsuhChe" pitchFamily="49" charset="-127"/>
              </a:rPr>
              <a:t> </a:t>
            </a:r>
            <a:r>
              <a:rPr lang="tr-TR" b="1" dirty="0" err="1" smtClean="0">
                <a:ea typeface="GungsuhChe" pitchFamily="49" charset="-127"/>
              </a:rPr>
              <a:t>cream</a:t>
            </a:r>
            <a:r>
              <a:rPr lang="tr-TR" b="1" dirty="0" smtClean="0">
                <a:solidFill>
                  <a:srgbClr val="FF0000"/>
                </a:solidFill>
                <a:ea typeface="GungsuhChe" pitchFamily="49" charset="-127"/>
              </a:rPr>
              <a:t>*</a:t>
            </a:r>
            <a:r>
              <a:rPr lang="tr-TR" dirty="0" smtClean="0">
                <a:ea typeface="GungsuhChe" pitchFamily="49" charset="-127"/>
              </a:rPr>
              <a:t>- the word “strawberries” always spoken with a guttural and throaty sound which we imagined to be the proper English pronunciation. </a:t>
            </a:r>
          </a:p>
          <a:p>
            <a:pPr>
              <a:buNone/>
            </a:pPr>
            <a:r>
              <a:rPr lang="tr-TR" sz="6600" dirty="0" smtClean="0">
                <a:latin typeface="GungsuhChe" pitchFamily="49" charset="-127"/>
                <a:ea typeface="GungsuhChe" pitchFamily="49" charset="-127"/>
              </a:rPr>
              <a:t>                 </a:t>
            </a:r>
            <a:r>
              <a:rPr lang="tr-TR" sz="8800" dirty="0" smtClean="0"/>
              <a:t>”</a:t>
            </a:r>
            <a:endParaRPr lang="tr-TR" sz="6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dirty="0" smtClean="0"/>
              <a:t>Mr. Sawyer is also in conflict with both environment and his wife. In this regard, he settles in Carribea though he hates everything related to the place. </a:t>
            </a:r>
          </a:p>
          <a:p>
            <a:pPr marL="109728" indent="0">
              <a:buNone/>
            </a:pPr>
            <a:endParaRPr lang="tr-TR" dirty="0" smtClean="0"/>
          </a:p>
          <a:p>
            <a:r>
              <a:rPr lang="tr-TR" dirty="0" smtClean="0"/>
              <a:t>Likewise, he is married to a colored woman whom he humiliates with an English superiority and </a:t>
            </a:r>
            <a:r>
              <a:rPr lang="tr-TR" dirty="0" err="1" smtClean="0"/>
              <a:t>abuses</a:t>
            </a:r>
            <a:r>
              <a:rPr lang="tr-TR" dirty="0" smtClean="0"/>
              <a:t> </a:t>
            </a:r>
            <a:r>
              <a:rPr lang="tr-TR" dirty="0" err="1" smtClean="0"/>
              <a:t>verbally</a:t>
            </a:r>
            <a:r>
              <a:rPr lang="tr-TR" dirty="0" smtClean="0"/>
              <a:t> and physically. </a:t>
            </a:r>
            <a:endParaRPr lang="tr-TR" dirty="0"/>
          </a:p>
        </p:txBody>
      </p:sp>
      <p:sp>
        <p:nvSpPr>
          <p:cNvPr id="3" name="Title 2"/>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9144000" cy="6248400"/>
          </a:xfrm>
        </p:spPr>
        <p:txBody>
          <a:bodyPr numCol="2">
            <a:noAutofit/>
          </a:bodyPr>
          <a:lstStyle/>
          <a:p>
            <a:pPr fontAlgn="base">
              <a:buNone/>
            </a:pPr>
            <a:r>
              <a:rPr lang="tr-TR" sz="1050" b="1" dirty="0" smtClean="0"/>
              <a:t>	</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hlinkClick r:id="rId2"/>
              </a:rPr>
              <a:t>Anegada (UK),</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3"/>
              </a:rPr>
              <a:t>Anguilla (UK),</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4"/>
              </a:rPr>
              <a:t>Antigua &amp; Barbuda,</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5"/>
              </a:rPr>
              <a:t>Aruba (Neth),</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6"/>
              </a:rPr>
              <a:t>Bahamas,</a:t>
            </a:r>
            <a:r>
              <a:rPr lang="tr-TR" sz="1600" b="1" dirty="0" smtClean="0">
                <a:latin typeface="Times New Roman" pitchFamily="18" charset="0"/>
                <a:cs typeface="Times New Roman" pitchFamily="18" charset="0"/>
              </a:rPr>
              <a:t> </a:t>
            </a:r>
          </a:p>
          <a:p>
            <a:pPr fontAlgn="base"/>
            <a:r>
              <a:rPr lang="tr-TR" sz="1600" b="1" dirty="0" smtClean="0">
                <a:latin typeface="Times New Roman" pitchFamily="18" charset="0"/>
                <a:cs typeface="Times New Roman" pitchFamily="18" charset="0"/>
                <a:hlinkClick r:id="rId7"/>
              </a:rPr>
              <a:t>Barbados,</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hlinkClick r:id="rId8"/>
              </a:rPr>
              <a:t>Bonaire (Neth),</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9"/>
              </a:rPr>
              <a:t>Cancun (MX),</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10"/>
              </a:rPr>
              <a:t>Cayman Islands (UK),</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11"/>
              </a:rPr>
              <a:t>Cozumel (MX),</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12"/>
              </a:rPr>
              <a:t>Cuba,</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13"/>
              </a:rPr>
              <a:t>Curacao (Neth),</a:t>
            </a:r>
            <a:r>
              <a:rPr lang="tr-TR" sz="1600" b="1" dirty="0" smtClean="0">
                <a:latin typeface="Times New Roman" pitchFamily="18" charset="0"/>
                <a:cs typeface="Times New Roman" pitchFamily="18" charset="0"/>
              </a:rPr>
              <a:t> </a:t>
            </a:r>
          </a:p>
          <a:p>
            <a:pPr fontAlgn="base"/>
            <a:r>
              <a:rPr lang="tr-TR" sz="1600" b="1" dirty="0" smtClean="0">
                <a:latin typeface="Times New Roman" pitchFamily="18" charset="0"/>
                <a:cs typeface="Times New Roman" pitchFamily="18" charset="0"/>
                <a:hlinkClick r:id="rId14"/>
              </a:rPr>
              <a:t>Dominica,</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15"/>
              </a:rPr>
              <a:t>Dominican Republic,</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hlinkClick r:id="rId16"/>
              </a:rPr>
              <a:t>Grenada,</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17"/>
              </a:rPr>
              <a:t>Guadeloupe (France),</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18"/>
              </a:rPr>
              <a:t>Haiti,</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19"/>
              </a:rPr>
              <a:t>Isla Mujeres (MX),</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20"/>
              </a:rPr>
              <a:t>Isla de Providencia (Col),</a:t>
            </a:r>
            <a:r>
              <a:rPr lang="tr-TR" sz="1600" b="1" dirty="0" smtClean="0">
                <a:latin typeface="Times New Roman" pitchFamily="18" charset="0"/>
                <a:cs typeface="Times New Roman" pitchFamily="18" charset="0"/>
              </a:rPr>
              <a:t> </a:t>
            </a:r>
          </a:p>
          <a:p>
            <a:pPr fontAlgn="base"/>
            <a:r>
              <a:rPr lang="tr-TR" sz="1600" b="1" dirty="0" smtClean="0">
                <a:latin typeface="Times New Roman" pitchFamily="18" charset="0"/>
                <a:cs typeface="Times New Roman" pitchFamily="18" charset="0"/>
                <a:hlinkClick r:id="rId21"/>
              </a:rPr>
              <a:t>Jamaica,</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22"/>
              </a:rPr>
              <a:t>Jost Van Dyke (UK),</a:t>
            </a:r>
            <a:endParaRPr lang="tr-TR" sz="1200" b="1" dirty="0" smtClean="0">
              <a:latin typeface="Times New Roman" pitchFamily="18" charset="0"/>
              <a:cs typeface="Times New Roman" pitchFamily="18" charset="0"/>
            </a:endParaRPr>
          </a:p>
          <a:p>
            <a:pPr fontAlgn="base"/>
            <a:endParaRPr lang="tr-TR" sz="1600"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23"/>
              </a:rPr>
              <a:t>Martinique (France),</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24"/>
              </a:rPr>
              <a:t>Montserrat (UK),</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25"/>
              </a:rPr>
              <a:t>Netherlands Antilles (Neth),</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26"/>
              </a:rPr>
              <a:t>Puerto Rico (US),</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27"/>
              </a:rPr>
              <a:t>Saba (Neth),</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28"/>
              </a:rPr>
              <a:t>St. Barts (France),</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29"/>
              </a:rPr>
              <a:t>St. Croix (US),</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30"/>
              </a:rPr>
              <a:t>St. Eustatius (Neth),</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31"/>
              </a:rPr>
              <a:t>St. John (US),</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32"/>
              </a:rPr>
              <a:t>St. Kitts &amp; Nevis,</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33"/>
              </a:rPr>
              <a:t>St. Lucia,</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34"/>
              </a:rPr>
              <a:t>St. Martin/Sint Maarten (Neth) (France),</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35"/>
              </a:rPr>
              <a:t>St. Thomas (US),</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36"/>
              </a:rPr>
              <a:t>St. Vincent &amp; Grenadines,</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20"/>
              </a:rPr>
              <a:t>San Andres (Col),</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hlinkClick r:id="rId37"/>
              </a:rPr>
              <a:t>Tortola (UK),</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38"/>
              </a:rPr>
              <a:t>Trinidad &amp; Tobago,</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39"/>
              </a:rPr>
              <a:t>Turks &amp; Caicos (UK),</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2"/>
              </a:rPr>
              <a:t>Virgin Islands (British),</a:t>
            </a:r>
            <a:endParaRPr lang="tr-TR" sz="1600" b="1" dirty="0" smtClean="0">
              <a:latin typeface="Times New Roman" pitchFamily="18" charset="0"/>
              <a:cs typeface="Times New Roman" pitchFamily="18" charset="0"/>
            </a:endParaRPr>
          </a:p>
          <a:p>
            <a:pPr fontAlgn="base"/>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hlinkClick r:id="rId40"/>
              </a:rPr>
              <a:t>Virgin Islands (U.S.)</a:t>
            </a:r>
            <a:endParaRPr lang="tr-TR" sz="1600" b="1" dirty="0" smtClean="0">
              <a:latin typeface="Times New Roman" pitchFamily="18" charset="0"/>
              <a:cs typeface="Times New Roman" pitchFamily="18" charset="0"/>
            </a:endParaRPr>
          </a:p>
          <a:p>
            <a:endParaRPr lang="tr-TR" sz="1000" dirty="0"/>
          </a:p>
        </p:txBody>
      </p:sp>
      <p:sp>
        <p:nvSpPr>
          <p:cNvPr id="4" name="TextBox 3"/>
          <p:cNvSpPr txBox="1"/>
          <p:nvPr/>
        </p:nvSpPr>
        <p:spPr>
          <a:xfrm>
            <a:off x="1524000" y="152400"/>
            <a:ext cx="6477000" cy="461665"/>
          </a:xfrm>
          <a:prstGeom prst="rect">
            <a:avLst/>
          </a:prstGeom>
          <a:noFill/>
        </p:spPr>
        <p:txBody>
          <a:bodyPr wrap="square" rtlCol="0">
            <a:spAutoFit/>
          </a:bodyPr>
          <a:lstStyle/>
          <a:p>
            <a:r>
              <a:rPr lang="tr-TR" sz="2400" b="1" dirty="0" smtClean="0"/>
              <a:t>Countries &amp; Territories Of The Caribbean</a:t>
            </a:r>
            <a:endParaRPr lang="tr-TR"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05800" cy="4843272"/>
          </a:xfrm>
        </p:spPr>
        <p:txBody>
          <a:bodyPr>
            <a:normAutofit fontScale="92500" lnSpcReduction="10000"/>
          </a:bodyPr>
          <a:lstStyle/>
          <a:p>
            <a:pPr>
              <a:buNone/>
            </a:pPr>
            <a:r>
              <a:rPr lang="tr-TR" sz="9600" dirty="0" smtClean="0">
                <a:latin typeface="GungsuhChe" pitchFamily="49" charset="-127"/>
                <a:ea typeface="GungsuhChe" pitchFamily="49" charset="-127"/>
              </a:rPr>
              <a:t>“</a:t>
            </a:r>
            <a:r>
              <a:rPr lang="tr-TR" sz="3000" dirty="0" smtClean="0">
                <a:latin typeface="+mj-lt"/>
                <a:ea typeface="GungsuhChe" pitchFamily="49" charset="-127"/>
              </a:rPr>
              <a:t>Look at the nigger showing off” he would say: and she would smile as if she knew she ought to see the joke but couldn’t. “You damned, long-eyed, gloomy half-caste, you don’t  smell right” he would say ; and she never answer, not even whisper, “You don’t smell right to me, either.</a:t>
            </a:r>
            <a:endParaRPr lang="tr-TR" dirty="0" smtClean="0">
              <a:latin typeface="+mj-lt"/>
              <a:ea typeface="GungsuhChe" pitchFamily="49" charset="-127"/>
            </a:endParaRPr>
          </a:p>
          <a:p>
            <a:pPr>
              <a:buNone/>
            </a:pPr>
            <a:r>
              <a:rPr lang="tr-TR" sz="8600" dirty="0" smtClean="0">
                <a:latin typeface="GungsuhChe" pitchFamily="49" charset="-127"/>
                <a:ea typeface="GungsuhChe" pitchFamily="49" charset="-127"/>
              </a:rPr>
              <a:t>					      ”</a:t>
            </a:r>
            <a:endParaRPr lang="tr-TR" dirty="0">
              <a:latin typeface="GungsuhChe" pitchFamily="49" charset="-127"/>
              <a:ea typeface="GungsuhChe" pitchFamily="49" charset="-127"/>
            </a:endParaRPr>
          </a:p>
        </p:txBody>
      </p:sp>
      <p:sp>
        <p:nvSpPr>
          <p:cNvPr id="3" name="Title 2"/>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305800" cy="5791200"/>
          </a:xfrm>
        </p:spPr>
        <p:txBody>
          <a:bodyPr>
            <a:normAutofit/>
          </a:bodyPr>
          <a:lstStyle/>
          <a:p>
            <a:r>
              <a:rPr lang="tr-TR" dirty="0" smtClean="0"/>
              <a:t>The narrator also experiences inner conflict about her identity due to her being white Creole in the English colony.</a:t>
            </a:r>
          </a:p>
          <a:p>
            <a:endParaRPr lang="tr-TR" dirty="0" smtClean="0"/>
          </a:p>
          <a:p>
            <a:r>
              <a:rPr lang="tr-TR" dirty="0" smtClean="0"/>
              <a:t>She lives in an exotic place in the shadow of the imposition of the English culture through traditional English </a:t>
            </a:r>
            <a:r>
              <a:rPr lang="en-US" dirty="0" smtClean="0"/>
              <a:t>educational curriculum </a:t>
            </a:r>
            <a:r>
              <a:rPr lang="tr-TR" dirty="0" smtClean="0"/>
              <a:t>.</a:t>
            </a:r>
          </a:p>
          <a:p>
            <a:endParaRPr lang="tr-TR" dirty="0" smtClean="0"/>
          </a:p>
          <a:p>
            <a:r>
              <a:rPr lang="tr-TR" dirty="0" smtClean="0"/>
              <a:t>Eddie’s identity problem allows the narrator to recognize her inbetween status and her resentment of English education they had received</a:t>
            </a:r>
          </a:p>
          <a:p>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763000" cy="6324600"/>
          </a:xfrm>
        </p:spPr>
        <p:txBody>
          <a:bodyPr>
            <a:normAutofit lnSpcReduction="10000"/>
          </a:bodyPr>
          <a:lstStyle/>
          <a:p>
            <a:pPr>
              <a:buNone/>
            </a:pPr>
            <a:r>
              <a:rPr lang="tr-TR" sz="5400" b="1" dirty="0" smtClean="0"/>
              <a:t>  “</a:t>
            </a:r>
          </a:p>
          <a:p>
            <a:r>
              <a:rPr lang="tr-TR" dirty="0" smtClean="0"/>
              <a:t>          I also was tired of  learning and reciting poems in praise of daffodils, and my relations with the few ‘real’ English boys </a:t>
            </a:r>
            <a:r>
              <a:rPr lang="tr-TR" dirty="0" err="1" smtClean="0"/>
              <a:t>and</a:t>
            </a:r>
            <a:r>
              <a:rPr lang="tr-TR" dirty="0" smtClean="0"/>
              <a:t> </a:t>
            </a:r>
            <a:r>
              <a:rPr lang="tr-TR" dirty="0" err="1" smtClean="0"/>
              <a:t>girls</a:t>
            </a:r>
            <a:r>
              <a:rPr lang="tr-TR" dirty="0" smtClean="0"/>
              <a:t> I had met were awkward. I had discovered that if I called myself English they would  snub me haughtily: ‘You’re not English; you’re a horrid colonial’. Well, I don’t much want to be English,’ I would say. ‘It’s much more fun to be  French or Spanish or something like that – and , as a matter of fact, I am a bit. […] </a:t>
            </a:r>
            <a:r>
              <a:rPr lang="tr-TR" dirty="0" err="1" smtClean="0"/>
              <a:t>Heads</a:t>
            </a:r>
            <a:r>
              <a:rPr lang="tr-TR" dirty="0" smtClean="0"/>
              <a:t> I </a:t>
            </a:r>
            <a:r>
              <a:rPr lang="tr-TR" dirty="0" err="1" smtClean="0"/>
              <a:t>win</a:t>
            </a:r>
            <a:r>
              <a:rPr lang="tr-TR" dirty="0" smtClean="0"/>
              <a:t> </a:t>
            </a:r>
            <a:r>
              <a:rPr lang="tr-TR" dirty="0" err="1" smtClean="0"/>
              <a:t>tails</a:t>
            </a:r>
            <a:r>
              <a:rPr lang="tr-TR" dirty="0" smtClean="0"/>
              <a:t> </a:t>
            </a:r>
            <a:r>
              <a:rPr lang="tr-TR" dirty="0" err="1" smtClean="0"/>
              <a:t>you</a:t>
            </a:r>
            <a:r>
              <a:rPr lang="tr-TR" dirty="0" smtClean="0"/>
              <a:t> </a:t>
            </a:r>
            <a:r>
              <a:rPr lang="tr-TR" dirty="0" err="1" smtClean="0"/>
              <a:t>lose</a:t>
            </a:r>
            <a:r>
              <a:rPr lang="tr-TR" dirty="0" smtClean="0"/>
              <a:t>— </a:t>
            </a:r>
            <a:r>
              <a:rPr lang="tr-TR" dirty="0" err="1" smtClean="0"/>
              <a:t>that</a:t>
            </a:r>
            <a:r>
              <a:rPr lang="tr-TR" dirty="0" smtClean="0"/>
              <a:t> </a:t>
            </a:r>
            <a:r>
              <a:rPr lang="tr-TR" dirty="0" err="1" smtClean="0"/>
              <a:t>was</a:t>
            </a:r>
            <a:r>
              <a:rPr lang="tr-TR" dirty="0" smtClean="0"/>
              <a:t> </a:t>
            </a:r>
            <a:r>
              <a:rPr lang="tr-TR" dirty="0" err="1" smtClean="0"/>
              <a:t>the</a:t>
            </a:r>
            <a:r>
              <a:rPr lang="tr-TR" dirty="0" smtClean="0"/>
              <a:t> English.</a:t>
            </a:r>
          </a:p>
          <a:p>
            <a:endParaRPr lang="tr-TR" dirty="0" smtClean="0"/>
          </a:p>
          <a:p>
            <a:pPr lvl="8"/>
            <a:r>
              <a:rPr lang="tr-TR" dirty="0" smtClean="0"/>
              <a:t>                                                        </a:t>
            </a:r>
            <a:r>
              <a:rPr lang="tr-TR" sz="6000" dirty="0" smtClean="0"/>
              <a:t>”</a:t>
            </a:r>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5562600" cy="5867400"/>
          </a:xfrm>
        </p:spPr>
        <p:txBody>
          <a:bodyPr>
            <a:normAutofit/>
          </a:bodyPr>
          <a:lstStyle/>
          <a:p>
            <a:endParaRPr lang="tr-TR" sz="2800" b="1" dirty="0" smtClean="0">
              <a:solidFill>
                <a:schemeClr val="tx2"/>
              </a:solidFill>
            </a:endParaRPr>
          </a:p>
          <a:p>
            <a:r>
              <a:rPr lang="en-US" sz="2800" b="1" dirty="0" smtClean="0">
                <a:solidFill>
                  <a:schemeClr val="tx2"/>
                </a:solidFill>
              </a:rPr>
              <a:t>WHAT DO THESE FLOWERS MEAN TO BOTH EDDIE AND THE YOUNG NARRATOR OF “THE DAY THEY BURNED THE BOOKS”? </a:t>
            </a:r>
            <a:endParaRPr lang="tr-TR" sz="2800" b="1" dirty="0" smtClean="0">
              <a:solidFill>
                <a:schemeClr val="tx2"/>
              </a:solidFill>
            </a:endParaRPr>
          </a:p>
          <a:p>
            <a:r>
              <a:rPr lang="en-US" sz="2800" b="1" dirty="0" smtClean="0">
                <a:solidFill>
                  <a:schemeClr val="tx2"/>
                </a:solidFill>
              </a:rPr>
              <a:t>HOW DO THEY BOTH FEEL ABOUT THE ENGLISH—AND WHY? </a:t>
            </a:r>
          </a:p>
        </p:txBody>
      </p:sp>
      <p:pic>
        <p:nvPicPr>
          <p:cNvPr id="1026" name="Picture 2" descr="C:\Users\seçil\Desktop\220002_aboutus_Daffodils_16x9.jpg"/>
          <p:cNvPicPr>
            <a:picLocks noChangeAspect="1" noChangeArrowheads="1"/>
          </p:cNvPicPr>
          <p:nvPr/>
        </p:nvPicPr>
        <p:blipFill>
          <a:blip r:embed="rId2" cstate="print"/>
          <a:srcRect/>
          <a:stretch>
            <a:fillRect/>
          </a:stretch>
        </p:blipFill>
        <p:spPr bwMode="auto">
          <a:xfrm>
            <a:off x="5638800" y="1066800"/>
            <a:ext cx="3371375" cy="2667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329"/>
            <a:ext cx="8305800" cy="3700272"/>
          </a:xfrm>
        </p:spPr>
        <p:txBody>
          <a:bodyPr/>
          <a:lstStyle/>
          <a:p>
            <a:r>
              <a:rPr lang="tr-TR" sz="3600" b="1" dirty="0" smtClean="0">
                <a:solidFill>
                  <a:srgbClr val="FF0000"/>
                </a:solidFill>
              </a:rPr>
              <a:t>Daffodils</a:t>
            </a:r>
          </a:p>
          <a:p>
            <a:r>
              <a:rPr lang="tr-TR" sz="3600" b="1" dirty="0" smtClean="0">
                <a:solidFill>
                  <a:srgbClr val="FF0000"/>
                </a:solidFill>
              </a:rPr>
              <a:t>Strawberries</a:t>
            </a:r>
          </a:p>
          <a:p>
            <a:r>
              <a:rPr lang="tr-TR" sz="3600" b="1" dirty="0" smtClean="0">
                <a:solidFill>
                  <a:srgbClr val="FF0000"/>
                </a:solidFill>
              </a:rPr>
              <a:t>Books</a:t>
            </a:r>
          </a:p>
          <a:p>
            <a:endParaRPr lang="tr-TR" dirty="0"/>
          </a:p>
        </p:txBody>
      </p:sp>
      <p:sp>
        <p:nvSpPr>
          <p:cNvPr id="3" name="Title 2"/>
          <p:cNvSpPr>
            <a:spLocks noGrp="1"/>
          </p:cNvSpPr>
          <p:nvPr>
            <p:ph type="title"/>
          </p:nvPr>
        </p:nvSpPr>
        <p:spPr/>
        <p:txBody>
          <a:bodyPr/>
          <a:lstStyle/>
          <a:p>
            <a:r>
              <a:rPr lang="tr-TR" dirty="0" smtClean="0"/>
              <a:t>Symbols</a:t>
            </a:r>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b="1" dirty="0" smtClean="0">
                <a:solidFill>
                  <a:srgbClr val="FF0000"/>
                </a:solidFill>
              </a:rPr>
              <a:t>Daffodils </a:t>
            </a:r>
            <a:r>
              <a:rPr lang="tr-TR" dirty="0" smtClean="0"/>
              <a:t>and </a:t>
            </a:r>
            <a:r>
              <a:rPr lang="tr-TR" b="1" dirty="0" smtClean="0">
                <a:solidFill>
                  <a:srgbClr val="FF0000"/>
                </a:solidFill>
              </a:rPr>
              <a:t>strawberries </a:t>
            </a:r>
            <a:r>
              <a:rPr lang="tr-TR" dirty="0" smtClean="0"/>
              <a:t>symbolize English cultural hegamony in the Caribbean in other words cultural imperialism the Caribbean people are exposed to. </a:t>
            </a:r>
          </a:p>
          <a:p>
            <a:r>
              <a:rPr lang="tr-TR" dirty="0" smtClean="0"/>
              <a:t>In this sense, the colonial children including the narrator learn to recite poems in praise of daffodils. Moreoever, they talk about the things such as daffodils and strawberries in England which they have not ever seen. </a:t>
            </a:r>
            <a:endParaRPr lang="tr-TR" dirty="0"/>
          </a:p>
        </p:txBody>
      </p:sp>
      <p:sp>
        <p:nvSpPr>
          <p:cNvPr id="3" name="Title 2"/>
          <p:cNvSpPr>
            <a:spLocks noGrp="1"/>
          </p:cNvSpPr>
          <p:nvPr>
            <p:ph type="title"/>
          </p:nvPr>
        </p:nvSpPr>
        <p:spPr/>
        <p:txBody>
          <a:bodyPr/>
          <a:lstStyle/>
          <a:p>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dirty="0" smtClean="0"/>
              <a:t>In the story, the cultural conflict is represented through the </a:t>
            </a:r>
            <a:r>
              <a:rPr lang="tr-TR" b="1" dirty="0" smtClean="0">
                <a:solidFill>
                  <a:srgbClr val="FF0000"/>
                </a:solidFill>
              </a:rPr>
              <a:t>books</a:t>
            </a:r>
            <a:r>
              <a:rPr lang="tr-TR" dirty="0" smtClean="0"/>
              <a:t> in the library of Mr Sawyer. In that, books become an emblem of British nationality and Western culture within their Caribbean house. </a:t>
            </a:r>
            <a:endParaRPr lang="tr-TR" smtClean="0"/>
          </a:p>
          <a:p>
            <a:endParaRPr lang="tr-TR"/>
          </a:p>
        </p:txBody>
      </p:sp>
      <p:sp>
        <p:nvSpPr>
          <p:cNvPr id="3" name="Title 2"/>
          <p:cNvSpPr>
            <a:spLocks noGrp="1"/>
          </p:cNvSpPr>
          <p:nvPr>
            <p:ph type="title"/>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38200"/>
            <a:ext cx="8229600" cy="1143000"/>
          </a:xfrm>
        </p:spPr>
        <p:txBody>
          <a:bodyPr>
            <a:normAutofit fontScale="90000"/>
          </a:bodyPr>
          <a:lstStyle/>
          <a:p>
            <a:r>
              <a:rPr lang="tr-TR" dirty="0" smtClean="0"/>
              <a:t/>
            </a:r>
            <a:br>
              <a:rPr lang="tr-TR" dirty="0" smtClean="0"/>
            </a:br>
            <a:r>
              <a:rPr lang="tr-TR" sz="4900" dirty="0" smtClean="0"/>
              <a:t> </a:t>
            </a:r>
            <a:br>
              <a:rPr lang="tr-TR" sz="4900" dirty="0" smtClean="0"/>
            </a:br>
            <a:r>
              <a:rPr lang="en-US" sz="4900" dirty="0" smtClean="0"/>
              <a:t>WHAT DO MR. SAWYER’S BOOKS REPRESENT TO MRS. SAWYER? WHY DOES SHE WANT TO DESTROY THEM? </a:t>
            </a:r>
            <a:r>
              <a:rPr lang="en-US" dirty="0" smtClean="0"/>
              <a:t/>
            </a:r>
            <a:br>
              <a:rPr lang="en-US" dirty="0" smtClean="0"/>
            </a:br>
            <a:endParaRPr lang="tr-TR" dirty="0"/>
          </a:p>
        </p:txBody>
      </p:sp>
      <p:pic>
        <p:nvPicPr>
          <p:cNvPr id="2050" name="Picture 2" descr="C:\Users\seçil\Desktop\155908389.jpg"/>
          <p:cNvPicPr>
            <a:picLocks noChangeAspect="1" noChangeArrowheads="1"/>
          </p:cNvPicPr>
          <p:nvPr/>
        </p:nvPicPr>
        <p:blipFill>
          <a:blip r:embed="rId2" cstate="print"/>
          <a:srcRect/>
          <a:stretch>
            <a:fillRect/>
          </a:stretch>
        </p:blipFill>
        <p:spPr bwMode="auto">
          <a:xfrm>
            <a:off x="4114800" y="3196519"/>
            <a:ext cx="4584874" cy="30518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458200" cy="6096000"/>
          </a:xfrm>
        </p:spPr>
        <p:txBody>
          <a:bodyPr>
            <a:normAutofit/>
          </a:bodyPr>
          <a:lstStyle/>
          <a:p>
            <a:endParaRPr lang="tr-TR" dirty="0" smtClean="0"/>
          </a:p>
          <a:p>
            <a:r>
              <a:rPr lang="tr-TR" dirty="0" smtClean="0"/>
              <a:t>For Mrs. Sawyer b</a:t>
            </a:r>
            <a:r>
              <a:rPr lang="en-US" dirty="0" err="1" smtClean="0"/>
              <a:t>ooks</a:t>
            </a:r>
            <a:r>
              <a:rPr lang="en-US" dirty="0" smtClean="0"/>
              <a:t> are symbol</a:t>
            </a:r>
            <a:r>
              <a:rPr lang="tr-TR" dirty="0" smtClean="0"/>
              <a:t>s</a:t>
            </a:r>
            <a:r>
              <a:rPr lang="en-US" dirty="0" smtClean="0"/>
              <a:t> o</a:t>
            </a:r>
            <a:r>
              <a:rPr lang="tr-TR" dirty="0" smtClean="0"/>
              <a:t>r</a:t>
            </a:r>
            <a:r>
              <a:rPr lang="en-US" dirty="0" smtClean="0"/>
              <a:t> reminder of their Western oppressors. </a:t>
            </a:r>
            <a:endParaRPr lang="tr-TR" dirty="0" smtClean="0"/>
          </a:p>
          <a:p>
            <a:r>
              <a:rPr lang="en-US" dirty="0" smtClean="0"/>
              <a:t>To Mr. Sawyer, books are symbol of the ‘Homeland’ and the Western world. This distinction carries itself with significant weigh throughout the short story.</a:t>
            </a:r>
            <a:endParaRPr lang="tr-TR"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a:bodyPr>
          <a:lstStyle/>
          <a:p>
            <a:r>
              <a:rPr lang="tr-TR" dirty="0" err="1" smtClean="0"/>
              <a:t>The</a:t>
            </a:r>
            <a:r>
              <a:rPr lang="tr-TR" dirty="0" smtClean="0"/>
              <a:t> </a:t>
            </a:r>
            <a:r>
              <a:rPr lang="tr-TR" dirty="0" err="1" smtClean="0"/>
              <a:t>turning</a:t>
            </a:r>
            <a:r>
              <a:rPr lang="tr-TR" dirty="0" smtClean="0"/>
              <a:t> </a:t>
            </a:r>
            <a:r>
              <a:rPr lang="tr-TR" dirty="0" err="1" smtClean="0"/>
              <a:t>point</a:t>
            </a:r>
            <a:r>
              <a:rPr lang="tr-TR" dirty="0" smtClean="0"/>
              <a:t> is where events take a major turn as the story races towards its conclusion.</a:t>
            </a:r>
          </a:p>
          <a:p>
            <a:endParaRPr lang="tr-TR" dirty="0" smtClean="0"/>
          </a:p>
          <a:p>
            <a:r>
              <a:rPr lang="tr-TR" dirty="0" smtClean="0"/>
              <a:t>In the story, </a:t>
            </a:r>
            <a:r>
              <a:rPr lang="tr-TR" dirty="0" err="1" smtClean="0"/>
              <a:t>the</a:t>
            </a:r>
            <a:r>
              <a:rPr lang="tr-TR" dirty="0" smtClean="0"/>
              <a:t> </a:t>
            </a:r>
            <a:r>
              <a:rPr lang="tr-TR" dirty="0" err="1" smtClean="0"/>
              <a:t>turning</a:t>
            </a:r>
            <a:r>
              <a:rPr lang="tr-TR" dirty="0" smtClean="0"/>
              <a:t> </a:t>
            </a:r>
            <a:r>
              <a:rPr lang="tr-TR" dirty="0" err="1" smtClean="0"/>
              <a:t>point</a:t>
            </a:r>
            <a:r>
              <a:rPr lang="tr-TR" dirty="0" smtClean="0"/>
              <a:t> is the sudden death of Mr. Sawyer. </a:t>
            </a:r>
          </a:p>
          <a:p>
            <a:r>
              <a:rPr lang="tr-TR" dirty="0" smtClean="0"/>
              <a:t>After Mr. Sawyer’s death, Eddie takes over the library of his father- in other words, accepts his English ties– and breaks away from his Carribean side with his mother’s burning books.  </a:t>
            </a:r>
          </a:p>
          <a:p>
            <a:endParaRPr lang="tr-TR" dirty="0"/>
          </a:p>
        </p:txBody>
      </p:sp>
      <p:sp>
        <p:nvSpPr>
          <p:cNvPr id="3" name="Title 2"/>
          <p:cNvSpPr>
            <a:spLocks noGrp="1"/>
          </p:cNvSpPr>
          <p:nvPr>
            <p:ph type="title"/>
          </p:nvPr>
        </p:nvSpPr>
        <p:spPr/>
        <p:txBody>
          <a:bodyPr/>
          <a:lstStyle/>
          <a:p>
            <a:r>
              <a:rPr lang="tr-TR" dirty="0" smtClean="0"/>
              <a:t>Turning Point</a:t>
            </a:r>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r-TR" dirty="0"/>
          </a:p>
        </p:txBody>
      </p:sp>
      <p:sp>
        <p:nvSpPr>
          <p:cNvPr id="2" name="Title 1"/>
          <p:cNvSpPr>
            <a:spLocks noGrp="1"/>
          </p:cNvSpPr>
          <p:nvPr>
            <p:ph type="title"/>
          </p:nvPr>
        </p:nvSpPr>
        <p:spPr/>
        <p:txBody>
          <a:bodyPr/>
          <a:lstStyle/>
          <a:p>
            <a:endParaRPr lang="tr-TR" dirty="0"/>
          </a:p>
        </p:txBody>
      </p:sp>
      <p:pic>
        <p:nvPicPr>
          <p:cNvPr id="1026" name="Picture 2" descr="C:\Users\seçil\Desktop\caribbean_map.gif"/>
          <p:cNvPicPr>
            <a:picLocks noChangeAspect="1" noChangeArrowheads="1"/>
          </p:cNvPicPr>
          <p:nvPr/>
        </p:nvPicPr>
        <p:blipFill>
          <a:blip r:embed="rId2" cstate="print"/>
          <a:srcRect/>
          <a:stretch>
            <a:fillRect/>
          </a:stretch>
        </p:blipFill>
        <p:spPr bwMode="auto">
          <a:xfrm>
            <a:off x="0" y="0"/>
            <a:ext cx="9224824"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70022"/>
            <a:ext cx="8290560" cy="5181600"/>
          </a:xfrm>
        </p:spPr>
        <p:txBody>
          <a:bodyPr>
            <a:normAutofit/>
          </a:bodyPr>
          <a:lstStyle/>
          <a:p>
            <a:pPr marL="109728" indent="0">
              <a:buNone/>
            </a:pPr>
            <a:endParaRPr lang="tr-TR" dirty="0" smtClean="0"/>
          </a:p>
          <a:p>
            <a:r>
              <a:rPr lang="tr-TR" dirty="0" smtClean="0"/>
              <a:t>At the end of the story Eddie and the narrator achieve to save two books from the library. The book Eddie graps is Rudyard Kipling’s </a:t>
            </a:r>
            <a:r>
              <a:rPr lang="tr-TR" i="1" dirty="0" smtClean="0"/>
              <a:t>Kim, </a:t>
            </a:r>
            <a:r>
              <a:rPr lang="tr-TR" dirty="0" smtClean="0"/>
              <a:t>but, the book got torn and it starts at page twenty whereas the book the narrator has saved is French </a:t>
            </a:r>
            <a:r>
              <a:rPr lang="tr-TR" i="1" dirty="0" smtClean="0"/>
              <a:t>Fort Comme La Mort. </a:t>
            </a:r>
          </a:p>
          <a:p>
            <a:pPr marL="109728" indent="0">
              <a:buNone/>
            </a:pPr>
            <a:endParaRPr lang="tr-TR" i="1" dirty="0" smtClean="0"/>
          </a:p>
          <a:p>
            <a:pPr marL="109728" indent="0">
              <a:buNone/>
            </a:pPr>
            <a:endParaRPr lang="tr-TR" sz="3600" b="1" i="1" dirty="0">
              <a:solidFill>
                <a:schemeClr val="tx2"/>
              </a:solidFill>
            </a:endParaRPr>
          </a:p>
          <a:p>
            <a:pPr marL="109728" indent="0">
              <a:buNone/>
            </a:pPr>
            <a:r>
              <a:rPr lang="tr-TR" sz="3600" b="1" dirty="0" err="1" smtClean="0">
                <a:solidFill>
                  <a:schemeClr val="tx2"/>
                </a:solidFill>
              </a:rPr>
              <a:t>What</a:t>
            </a:r>
            <a:r>
              <a:rPr lang="tr-TR" sz="3600" b="1" dirty="0" smtClean="0">
                <a:solidFill>
                  <a:schemeClr val="tx2"/>
                </a:solidFill>
              </a:rPr>
              <a:t> does this signify?</a:t>
            </a:r>
          </a:p>
          <a:p>
            <a:pPr>
              <a:buNone/>
            </a:pPr>
            <a:endParaRPr lang="tr-TR" dirty="0" smtClean="0"/>
          </a:p>
          <a:p>
            <a:endParaRPr lang="tr-TR" dirty="0" smtClean="0"/>
          </a:p>
          <a:p>
            <a:endParaRPr lang="tr-TR" dirty="0" smtClean="0"/>
          </a:p>
        </p:txBody>
      </p:sp>
      <p:sp>
        <p:nvSpPr>
          <p:cNvPr id="3" name="Title 2"/>
          <p:cNvSpPr>
            <a:spLocks noGrp="1"/>
          </p:cNvSpPr>
          <p:nvPr>
            <p:ph type="title"/>
          </p:nvPr>
        </p:nvSpPr>
        <p:spPr/>
        <p:txBody>
          <a:bodyPr>
            <a:normAutofit/>
          </a:bodyPr>
          <a:lstStyle/>
          <a:p>
            <a:r>
              <a:rPr lang="tr-TR" dirty="0" err="1" smtClean="0"/>
              <a:t>Concluding</a:t>
            </a:r>
            <a:r>
              <a:rPr lang="tr-TR" dirty="0" smtClean="0"/>
              <a:t> Part</a:t>
            </a: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8319" y="3758565"/>
            <a:ext cx="2029314" cy="3099435"/>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4267911"/>
            <a:ext cx="1752600" cy="26003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smtClean="0"/>
          </a:p>
          <a:p>
            <a:endParaRPr lang="tr-TR" dirty="0"/>
          </a:p>
          <a:p>
            <a:r>
              <a:rPr lang="tr-TR" dirty="0" err="1" smtClean="0"/>
              <a:t>Two</a:t>
            </a:r>
            <a:r>
              <a:rPr lang="tr-TR" dirty="0" smtClean="0"/>
              <a:t> </a:t>
            </a:r>
            <a:r>
              <a:rPr lang="tr-TR" dirty="0" err="1"/>
              <a:t>books</a:t>
            </a:r>
            <a:r>
              <a:rPr lang="tr-TR" dirty="0"/>
              <a:t> </a:t>
            </a:r>
            <a:r>
              <a:rPr lang="tr-TR" dirty="0" err="1"/>
              <a:t>represent</a:t>
            </a:r>
            <a:r>
              <a:rPr lang="tr-TR" dirty="0"/>
              <a:t> </a:t>
            </a:r>
            <a:r>
              <a:rPr lang="tr-TR" dirty="0" err="1"/>
              <a:t>the</a:t>
            </a:r>
            <a:r>
              <a:rPr lang="tr-TR" dirty="0"/>
              <a:t> </a:t>
            </a:r>
            <a:r>
              <a:rPr lang="tr-TR" dirty="0" err="1"/>
              <a:t>two</a:t>
            </a:r>
            <a:r>
              <a:rPr lang="tr-TR" dirty="0"/>
              <a:t> </a:t>
            </a:r>
            <a:r>
              <a:rPr lang="tr-TR" dirty="0" err="1"/>
              <a:t>imperial</a:t>
            </a:r>
            <a:r>
              <a:rPr lang="tr-TR" dirty="0"/>
              <a:t> </a:t>
            </a:r>
            <a:r>
              <a:rPr lang="tr-TR" dirty="0" err="1"/>
              <a:t>cultures</a:t>
            </a:r>
            <a:r>
              <a:rPr lang="tr-TR" dirty="0"/>
              <a:t> </a:t>
            </a:r>
            <a:r>
              <a:rPr lang="tr-TR" dirty="0" err="1"/>
              <a:t>to</a:t>
            </a:r>
            <a:r>
              <a:rPr lang="tr-TR" dirty="0"/>
              <a:t> </a:t>
            </a:r>
            <a:r>
              <a:rPr lang="tr-TR" dirty="0" err="1"/>
              <a:t>which</a:t>
            </a:r>
            <a:r>
              <a:rPr lang="tr-TR" dirty="0"/>
              <a:t> </a:t>
            </a:r>
            <a:r>
              <a:rPr lang="tr-TR" dirty="0" err="1"/>
              <a:t>the</a:t>
            </a:r>
            <a:r>
              <a:rPr lang="tr-TR" dirty="0"/>
              <a:t> </a:t>
            </a:r>
            <a:r>
              <a:rPr lang="tr-TR" dirty="0" err="1"/>
              <a:t>children</a:t>
            </a:r>
            <a:r>
              <a:rPr lang="tr-TR" dirty="0"/>
              <a:t> </a:t>
            </a:r>
            <a:r>
              <a:rPr lang="tr-TR" dirty="0" err="1"/>
              <a:t>are</a:t>
            </a:r>
            <a:r>
              <a:rPr lang="tr-TR" dirty="0"/>
              <a:t> </a:t>
            </a:r>
            <a:r>
              <a:rPr lang="tr-TR" dirty="0" err="1"/>
              <a:t>inheritors</a:t>
            </a:r>
            <a:r>
              <a:rPr lang="tr-TR" dirty="0"/>
              <a:t>. </a:t>
            </a:r>
            <a:r>
              <a:rPr lang="tr-TR" dirty="0" err="1"/>
              <a:t>Their</a:t>
            </a:r>
            <a:r>
              <a:rPr lang="tr-TR" dirty="0"/>
              <a:t> </a:t>
            </a:r>
            <a:r>
              <a:rPr lang="tr-TR" dirty="0" err="1"/>
              <a:t>survival</a:t>
            </a:r>
            <a:r>
              <a:rPr lang="tr-TR" dirty="0"/>
              <a:t> </a:t>
            </a:r>
            <a:r>
              <a:rPr lang="tr-TR" dirty="0" err="1"/>
              <a:t>indicates</a:t>
            </a:r>
            <a:r>
              <a:rPr lang="tr-TR" dirty="0"/>
              <a:t> </a:t>
            </a:r>
            <a:r>
              <a:rPr lang="tr-TR" dirty="0" err="1"/>
              <a:t>the</a:t>
            </a:r>
            <a:r>
              <a:rPr lang="tr-TR" dirty="0"/>
              <a:t> </a:t>
            </a:r>
            <a:r>
              <a:rPr lang="tr-TR" dirty="0" err="1"/>
              <a:t>survival</a:t>
            </a:r>
            <a:r>
              <a:rPr lang="tr-TR" dirty="0"/>
              <a:t> of a </a:t>
            </a:r>
            <a:r>
              <a:rPr lang="tr-TR" dirty="0" err="1"/>
              <a:t>literary</a:t>
            </a:r>
            <a:r>
              <a:rPr lang="tr-TR" dirty="0"/>
              <a:t> </a:t>
            </a:r>
            <a:r>
              <a:rPr lang="tr-TR" dirty="0" err="1"/>
              <a:t>tradition</a:t>
            </a:r>
            <a:r>
              <a:rPr lang="tr-TR" dirty="0"/>
              <a:t>, </a:t>
            </a:r>
            <a:r>
              <a:rPr lang="tr-TR" dirty="0" err="1"/>
              <a:t>though</a:t>
            </a:r>
            <a:r>
              <a:rPr lang="tr-TR" dirty="0"/>
              <a:t> </a:t>
            </a:r>
            <a:r>
              <a:rPr lang="tr-TR" dirty="0" err="1"/>
              <a:t>within</a:t>
            </a:r>
            <a:r>
              <a:rPr lang="tr-TR" dirty="0"/>
              <a:t> </a:t>
            </a:r>
            <a:r>
              <a:rPr lang="tr-TR" dirty="0" err="1"/>
              <a:t>the</a:t>
            </a:r>
            <a:r>
              <a:rPr lang="tr-TR" dirty="0"/>
              <a:t> </a:t>
            </a:r>
            <a:r>
              <a:rPr lang="tr-TR" dirty="0" err="1"/>
              <a:t>compromised</a:t>
            </a:r>
            <a:r>
              <a:rPr lang="tr-TR" dirty="0"/>
              <a:t> </a:t>
            </a:r>
            <a:r>
              <a:rPr lang="tr-TR" dirty="0" err="1"/>
              <a:t>circumstances</a:t>
            </a:r>
            <a:r>
              <a:rPr lang="tr-TR" dirty="0"/>
              <a:t> of </a:t>
            </a:r>
            <a:r>
              <a:rPr lang="tr-TR" dirty="0" err="1"/>
              <a:t>colonial</a:t>
            </a:r>
            <a:r>
              <a:rPr lang="tr-TR" dirty="0"/>
              <a:t> </a:t>
            </a:r>
            <a:r>
              <a:rPr lang="tr-TR" dirty="0" err="1"/>
              <a:t>inheritance</a:t>
            </a:r>
            <a:r>
              <a:rPr lang="tr-TR" dirty="0"/>
              <a:t>.</a:t>
            </a:r>
          </a:p>
          <a:p>
            <a:endParaRPr lang="tr-TR" dirty="0"/>
          </a:p>
        </p:txBody>
      </p:sp>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353083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normAutofit/>
          </a:bodyPr>
          <a:lstStyle/>
          <a:p>
            <a:pPr>
              <a:buNone/>
            </a:pPr>
            <a:r>
              <a:rPr lang="tr-TR" dirty="0" smtClean="0"/>
              <a:t> </a:t>
            </a:r>
          </a:p>
          <a:p>
            <a:r>
              <a:rPr lang="en-US" sz="3200" b="1" dirty="0" smtClean="0"/>
              <a:t>Discuss </a:t>
            </a:r>
            <a:r>
              <a:rPr lang="tr-TR" sz="3200" b="1" dirty="0" smtClean="0"/>
              <a:t>t</a:t>
            </a:r>
            <a:r>
              <a:rPr lang="en-US" sz="3200" b="1" dirty="0" smtClean="0"/>
              <a:t>he </a:t>
            </a:r>
            <a:r>
              <a:rPr lang="tr-TR" sz="3200" b="1" dirty="0" smtClean="0"/>
              <a:t>e</a:t>
            </a:r>
            <a:r>
              <a:rPr lang="en-US" sz="3200" b="1" dirty="0" err="1" smtClean="0"/>
              <a:t>ffect</a:t>
            </a:r>
            <a:r>
              <a:rPr lang="en-US" sz="3200" b="1" dirty="0" smtClean="0"/>
              <a:t> </a:t>
            </a:r>
            <a:r>
              <a:rPr lang="tr-TR" sz="3200" b="1" dirty="0" smtClean="0"/>
              <a:t>o</a:t>
            </a:r>
            <a:r>
              <a:rPr lang="en-US" sz="3200" b="1" dirty="0" smtClean="0"/>
              <a:t>f First-person </a:t>
            </a:r>
            <a:r>
              <a:rPr lang="tr-TR" sz="3200" b="1" dirty="0" smtClean="0"/>
              <a:t>n</a:t>
            </a:r>
            <a:r>
              <a:rPr lang="en-US" sz="3200" b="1" dirty="0" err="1" smtClean="0"/>
              <a:t>arration</a:t>
            </a:r>
            <a:r>
              <a:rPr lang="en-US" sz="3200" b="1" dirty="0" smtClean="0"/>
              <a:t> </a:t>
            </a:r>
            <a:r>
              <a:rPr lang="tr-TR" sz="3200" b="1" dirty="0" smtClean="0"/>
              <a:t>o</a:t>
            </a:r>
            <a:r>
              <a:rPr lang="en-US" sz="3200" b="1" dirty="0" smtClean="0"/>
              <a:t>n “The Day They Burned The Books.”</a:t>
            </a:r>
            <a:endParaRPr lang="tr-TR" dirty="0" smtClean="0"/>
          </a:p>
          <a:p>
            <a:pPr>
              <a:buNone/>
            </a:pPr>
            <a:endParaRPr lang="tr-TR" dirty="0" smtClean="0"/>
          </a:p>
          <a:p>
            <a:pPr>
              <a:buNone/>
            </a:pPr>
            <a:r>
              <a:rPr lang="tr-TR" dirty="0" smtClean="0"/>
              <a:t>	    </a:t>
            </a:r>
            <a:r>
              <a:rPr lang="en-US" sz="3200" b="1" dirty="0" smtClean="0"/>
              <a:t>How would her viewpoint be different from that of an older person’s? </a:t>
            </a:r>
            <a:endParaRPr lang="en-US" b="1" dirty="0" smtClean="0"/>
          </a:p>
          <a:p>
            <a:endParaRPr lang="tr-TR" dirty="0"/>
          </a:p>
        </p:txBody>
      </p:sp>
      <p:sp>
        <p:nvSpPr>
          <p:cNvPr id="3" name="Title 2"/>
          <p:cNvSpPr>
            <a:spLocks noGrp="1"/>
          </p:cNvSpPr>
          <p:nvPr>
            <p:ph type="title"/>
          </p:nvPr>
        </p:nvSpPr>
        <p:spPr>
          <a:xfrm>
            <a:off x="914400" y="914400"/>
            <a:ext cx="8229600" cy="1143000"/>
          </a:xfrm>
        </p:spPr>
        <p:txBody>
          <a:bodyPr>
            <a:normAutofit fontScale="90000"/>
          </a:bodyPr>
          <a:lstStyle/>
          <a:p>
            <a:r>
              <a:rPr lang="tr-TR" dirty="0" smtClean="0">
                <a:latin typeface="Goudy Stout" pitchFamily="18" charset="0"/>
              </a:rPr>
              <a:t>ASSIGNMENT QUESTION</a:t>
            </a:r>
            <a:br>
              <a:rPr lang="tr-TR" dirty="0" smtClean="0">
                <a:latin typeface="Goudy Stout" pitchFamily="18" charset="0"/>
              </a:rPr>
            </a:br>
            <a:endParaRPr lang="tr-TR" dirty="0">
              <a:latin typeface="Goudy Stout" pitchFamily="18" charset="0"/>
            </a:endParaRPr>
          </a:p>
        </p:txBody>
      </p:sp>
      <p:sp>
        <p:nvSpPr>
          <p:cNvPr id="4" name="Right Arrow 3"/>
          <p:cNvSpPr/>
          <p:nvPr/>
        </p:nvSpPr>
        <p:spPr>
          <a:xfrm>
            <a:off x="152400" y="39624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8001000" cy="5638800"/>
          </a:xfrm>
        </p:spPr>
        <p:txBody>
          <a:bodyPr>
            <a:normAutofit/>
          </a:bodyPr>
          <a:lstStyle/>
          <a:p>
            <a:pPr algn="l"/>
            <a:r>
              <a:rPr lang="en-US" dirty="0" smtClean="0">
                <a:solidFill>
                  <a:schemeClr val="tx1"/>
                </a:solidFill>
              </a:rPr>
              <a:t>The concept of an Anglophone </a:t>
            </a:r>
            <a:r>
              <a:rPr lang="en-US" dirty="0" err="1" smtClean="0">
                <a:solidFill>
                  <a:schemeClr val="tx1"/>
                </a:solidFill>
              </a:rPr>
              <a:t>Caribbea</a:t>
            </a:r>
            <a:r>
              <a:rPr lang="tr-TR" dirty="0" smtClean="0">
                <a:solidFill>
                  <a:schemeClr val="tx1"/>
                </a:solidFill>
              </a:rPr>
              <a:t> </a:t>
            </a:r>
            <a:r>
              <a:rPr lang="en-US" dirty="0" smtClean="0">
                <a:solidFill>
                  <a:schemeClr val="tx1"/>
                </a:solidFill>
              </a:rPr>
              <a:t> usefully draws attention</a:t>
            </a:r>
            <a:r>
              <a:rPr lang="tr-TR" dirty="0" smtClean="0">
                <a:solidFill>
                  <a:schemeClr val="tx1"/>
                </a:solidFill>
              </a:rPr>
              <a:t> </a:t>
            </a:r>
            <a:r>
              <a:rPr lang="en-US" dirty="0" smtClean="0">
                <a:solidFill>
                  <a:schemeClr val="tx1"/>
                </a:solidFill>
              </a:rPr>
              <a:t>to the importance of the Caribbean Sea itself, which forms a branch</a:t>
            </a:r>
            <a:r>
              <a:rPr lang="tr-TR" dirty="0" smtClean="0">
                <a:solidFill>
                  <a:schemeClr val="tx1"/>
                </a:solidFill>
              </a:rPr>
              <a:t> </a:t>
            </a:r>
            <a:r>
              <a:rPr lang="en-US" dirty="0" smtClean="0">
                <a:solidFill>
                  <a:schemeClr val="tx1"/>
                </a:solidFill>
              </a:rPr>
              <a:t>of the Atlantic Ocean and constitutes one of the larger deep-water seas in</a:t>
            </a:r>
            <a:r>
              <a:rPr lang="tr-TR" dirty="0" smtClean="0">
                <a:solidFill>
                  <a:schemeClr val="tx1"/>
                </a:solidFill>
              </a:rPr>
              <a:t> </a:t>
            </a:r>
            <a:r>
              <a:rPr lang="en-US" dirty="0" smtClean="0">
                <a:solidFill>
                  <a:schemeClr val="tx1"/>
                </a:solidFill>
              </a:rPr>
              <a:t>the world. It is circumscribed by a chain of larger islands to the north,</a:t>
            </a:r>
            <a:r>
              <a:rPr lang="tr-TR" dirty="0" smtClean="0">
                <a:solidFill>
                  <a:schemeClr val="tx1"/>
                </a:solidFill>
              </a:rPr>
              <a:t> </a:t>
            </a:r>
            <a:r>
              <a:rPr lang="en-US" dirty="0" smtClean="0">
                <a:solidFill>
                  <a:schemeClr val="tx1"/>
                </a:solidFill>
              </a:rPr>
              <a:t>numerous smaller islands to the east, the mainland of South America</a:t>
            </a:r>
            <a:r>
              <a:rPr lang="tr-TR" dirty="0" smtClean="0">
                <a:solidFill>
                  <a:schemeClr val="tx1"/>
                </a:solidFill>
              </a:rPr>
              <a:t> </a:t>
            </a:r>
            <a:r>
              <a:rPr lang="en-US" dirty="0" smtClean="0">
                <a:solidFill>
                  <a:schemeClr val="tx1"/>
                </a:solidFill>
              </a:rPr>
              <a:t>and the Panamanian </a:t>
            </a:r>
            <a:r>
              <a:rPr lang="tr-TR" dirty="0" err="1" smtClean="0">
                <a:solidFill>
                  <a:schemeClr val="tx1"/>
                </a:solidFill>
              </a:rPr>
              <a:t>passage</a:t>
            </a:r>
            <a:r>
              <a:rPr lang="en-US" dirty="0" smtClean="0">
                <a:solidFill>
                  <a:schemeClr val="tx1"/>
                </a:solidFill>
              </a:rPr>
              <a:t> to the south and Central America to the</a:t>
            </a:r>
            <a:r>
              <a:rPr lang="tr-TR" dirty="0" smtClean="0">
                <a:solidFill>
                  <a:schemeClr val="tx1"/>
                </a:solidFill>
              </a:rPr>
              <a:t> west.</a:t>
            </a:r>
            <a:endParaRPr lang="tr-T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153400" cy="6096000"/>
          </a:xfrm>
        </p:spPr>
        <p:txBody>
          <a:bodyPr>
            <a:normAutofit/>
          </a:bodyPr>
          <a:lstStyle/>
          <a:p>
            <a:r>
              <a:rPr lang="en-US" dirty="0" smtClean="0"/>
              <a:t>Turning from the sea to the land, the richness and </a:t>
            </a:r>
            <a:r>
              <a:rPr lang="tr-TR" dirty="0" smtClean="0"/>
              <a:t>fruitfulness</a:t>
            </a:r>
            <a:r>
              <a:rPr lang="en-US" dirty="0" smtClean="0"/>
              <a:t> of the</a:t>
            </a:r>
            <a:r>
              <a:rPr lang="tr-TR" dirty="0" smtClean="0"/>
              <a:t> </a:t>
            </a:r>
            <a:r>
              <a:rPr lang="en-US" dirty="0" smtClean="0"/>
              <a:t>environment gives the appearance of hospitability to human habitation,</a:t>
            </a:r>
            <a:r>
              <a:rPr lang="tr-TR" dirty="0" smtClean="0"/>
              <a:t> </a:t>
            </a:r>
            <a:r>
              <a:rPr lang="en-US" dirty="0" smtClean="0"/>
              <a:t>but the geography of the region also makes life intermittently </a:t>
            </a:r>
            <a:r>
              <a:rPr lang="tr-TR" dirty="0" err="1" smtClean="0"/>
              <a:t>dangerous</a:t>
            </a:r>
            <a:r>
              <a:rPr lang="en-US" dirty="0" smtClean="0"/>
              <a:t>.</a:t>
            </a:r>
            <a:endParaRPr lang="tr-TR" dirty="0" smtClean="0"/>
          </a:p>
          <a:p>
            <a:r>
              <a:rPr lang="tr-TR" dirty="0" smtClean="0"/>
              <a:t> </a:t>
            </a:r>
            <a:r>
              <a:rPr lang="en-US" dirty="0" smtClean="0"/>
              <a:t>At various times these physical dangers have had major effects</a:t>
            </a:r>
            <a:r>
              <a:rPr lang="tr-TR" dirty="0" smtClean="0"/>
              <a:t> </a:t>
            </a:r>
            <a:r>
              <a:rPr lang="en-US" dirty="0" smtClean="0"/>
              <a:t>on the economic and social life of the inhabitants. </a:t>
            </a:r>
            <a:endParaRPr lang="tr-TR" dirty="0" smtClean="0"/>
          </a:p>
          <a:p>
            <a:r>
              <a:rPr lang="tr-TR" dirty="0" smtClean="0"/>
              <a:t>Perhaps the most </a:t>
            </a:r>
            <a:r>
              <a:rPr lang="en-US" dirty="0" smtClean="0"/>
              <a:t>notorious dangers are those posed by the occasional hurricanes which</a:t>
            </a:r>
            <a:r>
              <a:rPr lang="tr-TR" dirty="0" smtClean="0"/>
              <a:t> </a:t>
            </a:r>
            <a:r>
              <a:rPr lang="en-US" dirty="0" smtClean="0"/>
              <a:t>pass westwards and northwards across the Caribbean</a:t>
            </a:r>
            <a:r>
              <a:rPr lang="tr-TR" dirty="0" smtClean="0"/>
              <a:t>.</a:t>
            </a:r>
          </a:p>
          <a:p>
            <a:endParaRPr lang="tr-TR"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5105400" cy="5791200"/>
          </a:xfrm>
        </p:spPr>
        <p:txBody>
          <a:bodyPr>
            <a:normAutofit/>
          </a:bodyPr>
          <a:lstStyle/>
          <a:p>
            <a:endParaRPr lang="tr-TR" dirty="0" smtClean="0"/>
          </a:p>
          <a:p>
            <a:r>
              <a:rPr lang="tr-TR" dirty="0" smtClean="0"/>
              <a:t>The region was underdeveloped as its natural resources—</a:t>
            </a:r>
          </a:p>
          <a:p>
            <a:pPr>
              <a:buNone/>
            </a:pPr>
            <a:r>
              <a:rPr lang="tr-TR" dirty="0" smtClean="0"/>
              <a:t>   </a:t>
            </a:r>
            <a:r>
              <a:rPr lang="tr-TR" b="1" dirty="0" smtClean="0"/>
              <a:t>sugarcane</a:t>
            </a:r>
            <a:r>
              <a:rPr lang="tr-TR" dirty="0" smtClean="0"/>
              <a:t>, </a:t>
            </a:r>
            <a:r>
              <a:rPr lang="tr-TR" b="1" dirty="0" smtClean="0"/>
              <a:t>bauxite</a:t>
            </a:r>
            <a:r>
              <a:rPr lang="tr-TR" dirty="0" smtClean="0"/>
              <a:t> or </a:t>
            </a:r>
            <a:r>
              <a:rPr lang="tr-TR" b="1" dirty="0" smtClean="0"/>
              <a:t>oil </a:t>
            </a:r>
            <a:r>
              <a:rPr lang="tr-TR" dirty="0" smtClean="0"/>
              <a:t>at different points in history— were drained away by  the imperial powers such as Spain, France, Britain, Holland, Denmark and later the United States.</a:t>
            </a:r>
            <a:endParaRPr lang="tr-TR" dirty="0"/>
          </a:p>
        </p:txBody>
      </p:sp>
      <p:pic>
        <p:nvPicPr>
          <p:cNvPr id="5122" name="Picture 2" descr="C:\Users\seçil\Desktop\1382881818_146946563_274622155.gif"/>
          <p:cNvPicPr>
            <a:picLocks noChangeAspect="1" noChangeArrowheads="1"/>
          </p:cNvPicPr>
          <p:nvPr/>
        </p:nvPicPr>
        <p:blipFill>
          <a:blip r:embed="rId2" cstate="print"/>
          <a:srcRect/>
          <a:stretch>
            <a:fillRect/>
          </a:stretch>
        </p:blipFill>
        <p:spPr bwMode="auto">
          <a:xfrm>
            <a:off x="4876800" y="4114800"/>
            <a:ext cx="1526154" cy="1921267"/>
          </a:xfrm>
          <a:prstGeom prst="rect">
            <a:avLst/>
          </a:prstGeom>
          <a:noFill/>
        </p:spPr>
      </p:pic>
      <p:pic>
        <p:nvPicPr>
          <p:cNvPr id="5123" name="Picture 3" descr="C:\Users\seçil\Desktop\bauxite-14.jpg"/>
          <p:cNvPicPr>
            <a:picLocks noChangeAspect="1" noChangeArrowheads="1"/>
          </p:cNvPicPr>
          <p:nvPr/>
        </p:nvPicPr>
        <p:blipFill>
          <a:blip r:embed="rId3" cstate="print"/>
          <a:srcRect/>
          <a:stretch>
            <a:fillRect/>
          </a:stretch>
        </p:blipFill>
        <p:spPr bwMode="auto">
          <a:xfrm>
            <a:off x="6324600" y="2819400"/>
            <a:ext cx="2390775" cy="1793081"/>
          </a:xfrm>
          <a:prstGeom prst="rect">
            <a:avLst/>
          </a:prstGeom>
          <a:noFill/>
        </p:spPr>
      </p:pic>
      <p:pic>
        <p:nvPicPr>
          <p:cNvPr id="5124" name="Picture 4" descr="C:\Users\seçil\Desktop\sugarcane-1.jpg"/>
          <p:cNvPicPr>
            <a:picLocks noChangeAspect="1" noChangeArrowheads="1"/>
          </p:cNvPicPr>
          <p:nvPr/>
        </p:nvPicPr>
        <p:blipFill>
          <a:blip r:embed="rId4" cstate="print"/>
          <a:srcRect/>
          <a:stretch>
            <a:fillRect/>
          </a:stretch>
        </p:blipFill>
        <p:spPr bwMode="auto">
          <a:xfrm>
            <a:off x="4724400" y="381000"/>
            <a:ext cx="3213628"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763000" cy="6172200"/>
          </a:xfrm>
        </p:spPr>
        <p:txBody>
          <a:bodyPr>
            <a:normAutofit/>
          </a:bodyPr>
          <a:lstStyle/>
          <a:p>
            <a:endParaRPr lang="tr-TR" dirty="0" smtClean="0"/>
          </a:p>
          <a:p>
            <a:endParaRPr lang="tr-TR" dirty="0" smtClean="0"/>
          </a:p>
          <a:p>
            <a:endParaRPr lang="tr-TR" dirty="0" smtClean="0"/>
          </a:p>
          <a:p>
            <a:r>
              <a:rPr lang="tr-TR" dirty="0" smtClean="0"/>
              <a:t>Thus, the region</a:t>
            </a:r>
            <a:r>
              <a:rPr lang="en-US" dirty="0" smtClean="0"/>
              <a:t> </a:t>
            </a:r>
            <a:r>
              <a:rPr lang="tr-TR" dirty="0" smtClean="0"/>
              <a:t>has a </a:t>
            </a:r>
            <a:r>
              <a:rPr lang="en-US" dirty="0" smtClean="0"/>
              <a:t>tormented and bloody</a:t>
            </a:r>
            <a:r>
              <a:rPr lang="tr-TR" dirty="0" smtClean="0"/>
              <a:t> </a:t>
            </a:r>
            <a:r>
              <a:rPr lang="en-US" dirty="0" smtClean="0"/>
              <a:t>history; the native </a:t>
            </a:r>
            <a:r>
              <a:rPr lang="en-US" dirty="0" err="1" smtClean="0"/>
              <a:t>Caribs</a:t>
            </a:r>
            <a:r>
              <a:rPr lang="en-US" dirty="0" smtClean="0"/>
              <a:t> fought off the European invaders for several</a:t>
            </a:r>
            <a:r>
              <a:rPr lang="tr-TR" dirty="0" smtClean="0"/>
              <a:t> </a:t>
            </a:r>
            <a:r>
              <a:rPr lang="en-US" dirty="0" smtClean="0"/>
              <a:t>centuries, but once the French got a foothold they battled back and</a:t>
            </a:r>
            <a:r>
              <a:rPr lang="tr-TR" dirty="0" smtClean="0"/>
              <a:t> </a:t>
            </a:r>
            <a:r>
              <a:rPr lang="en-US" dirty="0" smtClean="0"/>
              <a:t>forth with the English for over half a century, until the English finally</a:t>
            </a:r>
            <a:r>
              <a:rPr lang="tr-TR" dirty="0" smtClean="0"/>
              <a:t> </a:t>
            </a:r>
            <a:r>
              <a:rPr lang="en-US" dirty="0" smtClean="0"/>
              <a:t>prevailed by I 8 I </a:t>
            </a:r>
            <a:r>
              <a:rPr lang="en-US" i="1" dirty="0" smtClean="0"/>
              <a:t>5.</a:t>
            </a:r>
            <a:endParaRPr lang="tr-TR" i="1" dirty="0" smtClean="0"/>
          </a:p>
          <a:p>
            <a:endParaRPr lang="tr-TR" i="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1826</TotalTime>
  <Words>2472</Words>
  <Application>Microsoft Office PowerPoint</Application>
  <PresentationFormat>Ekran Gösterisi (4:3)</PresentationFormat>
  <Paragraphs>199</Paragraphs>
  <Slides>52</Slides>
  <Notes>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52</vt:i4>
      </vt:variant>
    </vt:vector>
  </HeadingPairs>
  <TitlesOfParts>
    <vt:vector size="63" baseType="lpstr">
      <vt:lpstr>Arial</vt:lpstr>
      <vt:lpstr>Calibri</vt:lpstr>
      <vt:lpstr>Goudy Stout</vt:lpstr>
      <vt:lpstr>GungsuhChe</vt:lpstr>
      <vt:lpstr>Lucida Sans Unicode</vt:lpstr>
      <vt:lpstr>Times New Roman</vt:lpstr>
      <vt:lpstr>Verdana</vt:lpstr>
      <vt:lpstr>Wingdings</vt:lpstr>
      <vt:lpstr>Wingdings 2</vt:lpstr>
      <vt:lpstr>Wingdings 3</vt:lpstr>
      <vt:lpstr>Concourse</vt:lpstr>
      <vt:lpstr>  ANGLOPHONE LITERATURE </vt:lpstr>
      <vt:lpstr>PowerPoint Sunusu</vt:lpstr>
      <vt:lpstr>PowerPoint Sunusu</vt:lpstr>
      <vt:lpstr>PowerPoint Sunusu</vt:lpstr>
      <vt:lpstr>PowerPoint Sunusu</vt:lpstr>
      <vt:lpstr>PowerPoint Sunusu</vt:lpstr>
      <vt:lpstr>PowerPoint Sunusu</vt:lpstr>
      <vt:lpstr>PowerPoint Sunusu</vt:lpstr>
      <vt:lpstr>PowerPoint Sunusu</vt:lpstr>
      <vt:lpstr>3 particular phases in Caribbean history:</vt:lpstr>
      <vt:lpstr>PowerPoint Sunusu</vt:lpstr>
      <vt:lpstr>PowerPoint Sunusu</vt:lpstr>
      <vt:lpstr>PowerPoint Sunusu</vt:lpstr>
      <vt:lpstr>PowerPoint Sunusu</vt:lpstr>
      <vt:lpstr>JEAN RHYS  (1890-1979)</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The Day They Burned The Books</vt:lpstr>
      <vt:lpstr>PowerPoint Sunusu</vt:lpstr>
      <vt:lpstr>PowerPoint Sunusu</vt:lpstr>
      <vt:lpstr>   Title</vt:lpstr>
      <vt:lpstr> </vt:lpstr>
      <vt:lpstr>Setting</vt:lpstr>
      <vt:lpstr>Characterization</vt:lpstr>
      <vt:lpstr>PowerPoint Sunusu</vt:lpstr>
      <vt:lpstr>PowerPoint Sunusu</vt:lpstr>
      <vt:lpstr>Narrator &amp; Point of View</vt:lpstr>
      <vt:lpstr>Conflict</vt:lpstr>
      <vt:lpstr>PowerPoint Sunusu</vt:lpstr>
      <vt:lpstr>PowerPoint Sunusu</vt:lpstr>
      <vt:lpstr>PowerPoint Sunusu</vt:lpstr>
      <vt:lpstr>PowerPoint Sunusu</vt:lpstr>
      <vt:lpstr>PowerPoint Sunusu</vt:lpstr>
      <vt:lpstr>PowerPoint Sunusu</vt:lpstr>
      <vt:lpstr>Symbols</vt:lpstr>
      <vt:lpstr>PowerPoint Sunusu</vt:lpstr>
      <vt:lpstr>PowerPoint Sunusu</vt:lpstr>
      <vt:lpstr>   WHAT DO MR. SAWYER’S BOOKS REPRESENT TO MRS. SAWYER? WHY DOES SHE WANT TO DESTROY THEM?  </vt:lpstr>
      <vt:lpstr>PowerPoint Sunusu</vt:lpstr>
      <vt:lpstr>Turning Point</vt:lpstr>
      <vt:lpstr>Concluding Part</vt:lpstr>
      <vt:lpstr>PowerPoint Sunusu</vt:lpstr>
      <vt:lpstr>ASSIGNMENT QUESTION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Rhys (1890-</dc:title>
  <dc:creator>seçil</dc:creator>
  <cp:lastModifiedBy>Pc</cp:lastModifiedBy>
  <cp:revision>188</cp:revision>
  <dcterms:created xsi:type="dcterms:W3CDTF">2006-08-16T00:00:00Z</dcterms:created>
  <dcterms:modified xsi:type="dcterms:W3CDTF">2018-03-07T05:31:09Z</dcterms:modified>
</cp:coreProperties>
</file>