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95"/>
  </p:notesMasterIdLst>
  <p:sldIdLst>
    <p:sldId id="352" r:id="rId2"/>
    <p:sldId id="258" r:id="rId3"/>
    <p:sldId id="260" r:id="rId4"/>
    <p:sldId id="278" r:id="rId5"/>
    <p:sldId id="262" r:id="rId6"/>
    <p:sldId id="263" r:id="rId7"/>
    <p:sldId id="264" r:id="rId8"/>
    <p:sldId id="273" r:id="rId9"/>
    <p:sldId id="266" r:id="rId10"/>
    <p:sldId id="265" r:id="rId11"/>
    <p:sldId id="274" r:id="rId12"/>
    <p:sldId id="267" r:id="rId13"/>
    <p:sldId id="268" r:id="rId14"/>
    <p:sldId id="269" r:id="rId15"/>
    <p:sldId id="270" r:id="rId16"/>
    <p:sldId id="271" r:id="rId17"/>
    <p:sldId id="276" r:id="rId18"/>
    <p:sldId id="272" r:id="rId19"/>
    <p:sldId id="280" r:id="rId20"/>
    <p:sldId id="282" r:id="rId21"/>
    <p:sldId id="283" r:id="rId22"/>
    <p:sldId id="284"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7" r:id="rId64"/>
    <p:sldId id="328" r:id="rId65"/>
    <p:sldId id="329" r:id="rId66"/>
    <p:sldId id="330" r:id="rId67"/>
    <p:sldId id="331" r:id="rId68"/>
    <p:sldId id="334" r:id="rId69"/>
    <p:sldId id="336" r:id="rId70"/>
    <p:sldId id="337" r:id="rId71"/>
    <p:sldId id="338" r:id="rId72"/>
    <p:sldId id="339" r:id="rId73"/>
    <p:sldId id="341" r:id="rId74"/>
    <p:sldId id="342" r:id="rId75"/>
    <p:sldId id="343" r:id="rId76"/>
    <p:sldId id="344" r:id="rId77"/>
    <p:sldId id="345" r:id="rId78"/>
    <p:sldId id="346" r:id="rId79"/>
    <p:sldId id="347" r:id="rId80"/>
    <p:sldId id="348" r:id="rId81"/>
    <p:sldId id="349" r:id="rId82"/>
    <p:sldId id="350" r:id="rId83"/>
    <p:sldId id="351" r:id="rId84"/>
    <p:sldId id="353" r:id="rId85"/>
    <p:sldId id="357" r:id="rId86"/>
    <p:sldId id="354" r:id="rId87"/>
    <p:sldId id="355" r:id="rId88"/>
    <p:sldId id="356" r:id="rId89"/>
    <p:sldId id="358" r:id="rId90"/>
    <p:sldId id="359" r:id="rId91"/>
    <p:sldId id="360" r:id="rId92"/>
    <p:sldId id="361" r:id="rId93"/>
    <p:sldId id="362" r:id="rId9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9BE9F-CEAD-4A1B-B758-FCACD599FEC5}" type="datetimeFigureOut">
              <a:rPr lang="tr-TR" smtClean="0"/>
              <a:t>1.08.2018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F2041-D12A-4028-9519-763ECDD5CE41}"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05802DE-3F9C-4568-95FE-09C18D06834A}" type="slidenum">
              <a:rPr lang="tr-TR" smtClean="0"/>
              <a:t>84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8" name="27 Veri Yer Tutucusu"/>
          <p:cNvSpPr>
            <a:spLocks noGrp="1"/>
          </p:cNvSpPr>
          <p:nvPr>
            <p:ph type="dt" sz="half" idx="10"/>
          </p:nvPr>
        </p:nvSpPr>
        <p:spPr/>
        <p:txBody>
          <a:bodyPr/>
          <a:lstStyle/>
          <a:p>
            <a:fld id="{88138E6D-E730-4F59-B38A-2021082E0ED1}" type="datetimeFigureOut">
              <a:rPr lang="tr-TR" smtClean="0"/>
              <a:pPr/>
              <a:t>1.08.2018</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a:lstStyle/>
          <a:p>
            <a:fld id="{94F2DBF8-E281-45E3-9F79-EBA941FFBAC6}" type="slidenum">
              <a:rPr lang="tr-TR" smtClean="0"/>
              <a:pPr/>
              <a:t>‹#›</a:t>
            </a:fld>
            <a:endParaRPr lang="tr-TR"/>
          </a:p>
        </p:txBody>
      </p:sp>
      <p:sp>
        <p:nvSpPr>
          <p:cNvPr id="32" name="31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Dikdörtgen"/>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40 Dikdörtgen"/>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41 Dikdörtgen"/>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Başlık"/>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56" name="55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64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65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66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8138E6D-E730-4F59-B38A-2021082E0ED1}" type="datetimeFigureOut">
              <a:rPr lang="tr-TR" smtClean="0"/>
              <a:pPr/>
              <a:t>1.08.2018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F2DBF8-E281-45E3-9F79-EBA941FFBAC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981200" cy="5851525"/>
          </a:xfrm>
        </p:spPr>
        <p:txBody>
          <a:bodyPr vert="eaVert" anchor="ct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5867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8138E6D-E730-4F59-B38A-2021082E0ED1}" type="datetimeFigureOut">
              <a:rPr lang="tr-TR" smtClean="0"/>
              <a:pPr/>
              <a:t>1.08.2018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F2DBF8-E281-45E3-9F79-EBA941FFBAC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8138E6D-E730-4F59-B38A-2021082E0ED1}" type="datetimeFigureOut">
              <a:rPr lang="tr-TR" smtClean="0"/>
              <a:pPr/>
              <a:t>1.08.2018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F2DBF8-E281-45E3-9F79-EBA941FFBAC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13 Serbest Form"/>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Serbest Form"/>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Serbest Form"/>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Serbest Form"/>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Serbest Form"/>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Serbest Form"/>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20 Serbest Form"/>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Serbest Form"/>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22 Serbest Form"/>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23 Serbest Form"/>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24 Serbest Form"/>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25 Serbest Form"/>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Serbest Form"/>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2 Metin Yer Tutucusu"/>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88138E6D-E730-4F59-B38A-2021082E0ED1}" type="datetimeFigureOut">
              <a:rPr lang="tr-TR" smtClean="0"/>
              <a:pPr/>
              <a:t>1.08.2018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F2DBF8-E281-45E3-9F79-EBA941FFBAC6}" type="slidenum">
              <a:rPr lang="tr-TR" smtClean="0"/>
              <a:pPr/>
              <a:t>‹#›</a:t>
            </a:fld>
            <a:endParaRPr lang="tr-TR"/>
          </a:p>
        </p:txBody>
      </p:sp>
      <p:sp>
        <p:nvSpPr>
          <p:cNvPr id="7" name="6 Dikdörtgen"/>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tr-TR" smtClean="0"/>
              <a:t>Asıl başlık stili için tıklatın</a:t>
            </a:r>
            <a:endParaRPr kumimoji="0" lang="en-US"/>
          </a:p>
        </p:txBody>
      </p:sp>
      <p:sp>
        <p:nvSpPr>
          <p:cNvPr id="8" name="7 Dikdörtgen"/>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Dikdörtgen"/>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Dikdörtgen"/>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2064"/>
            <a:ext cx="8229600" cy="9144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8138E6D-E730-4F59-B38A-2021082E0ED1}" type="datetimeFigureOut">
              <a:rPr lang="tr-TR" smtClean="0"/>
              <a:pPr/>
              <a:t>1.08.2018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4F2DBF8-E281-45E3-9F79-EBA941FFBAC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5" name="24 Dikdörtgen"/>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504824" y="512064"/>
            <a:ext cx="7772400" cy="914400"/>
          </a:xfrm>
        </p:spPr>
        <p:txBody>
          <a:bodyPr anchor="t"/>
          <a:lstStyle>
            <a:lvl1pPr>
              <a:defRPr sz="400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88138E6D-E730-4F59-B38A-2021082E0ED1}" type="datetimeFigureOut">
              <a:rPr lang="tr-TR" smtClean="0"/>
              <a:pPr/>
              <a:t>1.08.2018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4F2DBF8-E281-45E3-9F79-EBA941FFBAC6}" type="slidenum">
              <a:rPr lang="tr-TR" smtClean="0"/>
              <a:pPr/>
              <a:t>‹#›</a:t>
            </a:fld>
            <a:endParaRPr lang="tr-TR"/>
          </a:p>
        </p:txBody>
      </p:sp>
      <p:sp>
        <p:nvSpPr>
          <p:cNvPr id="16" name="15 Dikdörtgen"/>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16 Dikdörtgen"/>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Dikdörtgen"/>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Dikdörtgen"/>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Dikdörtgen"/>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Dikdörtgen"/>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Dikdörtgen"/>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2064"/>
            <a:ext cx="7772400" cy="914400"/>
          </a:xfrm>
        </p:spPr>
        <p:txBody>
          <a:bodyPr/>
          <a:lstStyle>
            <a:lvl1pPr>
              <a:defRPr sz="4000" cap="none" baseline="0"/>
            </a:lvl1pPr>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88138E6D-E730-4F59-B38A-2021082E0ED1}" type="datetimeFigureOut">
              <a:rPr lang="tr-TR" smtClean="0"/>
              <a:pPr/>
              <a:t>1.08.2018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4F2DBF8-E281-45E3-9F79-EBA941FFBAC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8138E6D-E730-4F59-B38A-2021082E0ED1}" type="datetimeFigureOut">
              <a:rPr lang="tr-TR" smtClean="0"/>
              <a:pPr/>
              <a:t>1.08.2018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4F2DBF8-E281-45E3-9F79-EBA941FFBAC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73050"/>
            <a:ext cx="8229600" cy="1162050"/>
          </a:xfrm>
        </p:spPr>
        <p:txBody>
          <a:bodyPr anchor="ctr"/>
          <a:lstStyle>
            <a:lvl1pPr algn="l">
              <a:buNone/>
              <a:defRPr sz="3600" b="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8138E6D-E730-4F59-B38A-2021082E0ED1}" type="datetimeFigureOut">
              <a:rPr lang="tr-TR" smtClean="0"/>
              <a:pPr/>
              <a:t>1.08.2018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4F2DBF8-E281-45E3-9F79-EBA941FFBAC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7 Dikdörtgen"/>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8 Düz Bağlayıcı"/>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
          <p:cNvGrpSpPr/>
          <p:nvPr/>
        </p:nvGrpSpPr>
        <p:grpSpPr>
          <a:xfrm rot="5400000">
            <a:off x="8514581" y="1219200"/>
            <a:ext cx="132763" cy="128466"/>
            <a:chOff x="6668087" y="1297746"/>
            <a:chExt cx="161840" cy="156602"/>
          </a:xfrm>
        </p:grpSpPr>
        <p:cxnSp>
          <p:nvCxnSpPr>
            <p:cNvPr id="15" name="14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Başlık"/>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tr-TR" smtClean="0"/>
              <a:t>Resim eklemek için simgeyi tıklatın</a:t>
            </a:r>
            <a:endParaRPr kumimoji="0" lang="en-US"/>
          </a:p>
        </p:txBody>
      </p:sp>
      <p:sp>
        <p:nvSpPr>
          <p:cNvPr id="4" name="3 Metin Yer Tutucusu"/>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grpSp>
        <p:nvGrpSpPr>
          <p:cNvPr id="14" name="13 Grup"/>
          <p:cNvGrpSpPr/>
          <p:nvPr/>
        </p:nvGrpSpPr>
        <p:grpSpPr>
          <a:xfrm rot="5400000">
            <a:off x="8666981" y="1371600"/>
            <a:ext cx="132763" cy="128466"/>
            <a:chOff x="6668087" y="1297746"/>
            <a:chExt cx="161840" cy="156602"/>
          </a:xfrm>
        </p:grpSpPr>
        <p:cxnSp>
          <p:nvCxnSpPr>
            <p:cNvPr id="11" name="10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
          <p:cNvGrpSpPr/>
          <p:nvPr/>
        </p:nvGrpSpPr>
        <p:grpSpPr>
          <a:xfrm rot="5400000">
            <a:off x="8320088" y="1474763"/>
            <a:ext cx="132763" cy="128466"/>
            <a:chOff x="6668087" y="1297746"/>
            <a:chExt cx="161840" cy="156602"/>
          </a:xfrm>
        </p:grpSpPr>
        <p:cxnSp>
          <p:nvCxnSpPr>
            <p:cNvPr id="19" name="18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Veri Yer Tutucusu"/>
          <p:cNvSpPr>
            <a:spLocks noGrp="1"/>
          </p:cNvSpPr>
          <p:nvPr>
            <p:ph type="dt" sz="half" idx="10"/>
          </p:nvPr>
        </p:nvSpPr>
        <p:spPr>
          <a:xfrm>
            <a:off x="6477000" y="55499"/>
            <a:ext cx="2133600" cy="365125"/>
          </a:xfrm>
        </p:spPr>
        <p:txBody>
          <a:bodyPr/>
          <a:lstStyle/>
          <a:p>
            <a:fld id="{88138E6D-E730-4F59-B38A-2021082E0ED1}" type="datetimeFigureOut">
              <a:rPr lang="tr-TR" smtClean="0"/>
              <a:pPr/>
              <a:t>1.08.2018</a:t>
            </a:fld>
            <a:endParaRPr lang="tr-TR"/>
          </a:p>
        </p:txBody>
      </p:sp>
      <p:sp>
        <p:nvSpPr>
          <p:cNvPr id="6" name="5 Altbilgi Yer Tutucusu"/>
          <p:cNvSpPr>
            <a:spLocks noGrp="1"/>
          </p:cNvSpPr>
          <p:nvPr>
            <p:ph type="ftr" sz="quarter" idx="11"/>
          </p:nvPr>
        </p:nvSpPr>
        <p:spPr>
          <a:xfrm>
            <a:off x="914400" y="55499"/>
            <a:ext cx="5562600" cy="365125"/>
          </a:xfrm>
        </p:spPr>
        <p:txBody>
          <a:bodyPr/>
          <a:lstStyle/>
          <a:p>
            <a:endParaRPr lang="tr-TR"/>
          </a:p>
        </p:txBody>
      </p:sp>
      <p:sp>
        <p:nvSpPr>
          <p:cNvPr id="7" name="6 Slayt Numarası Yer Tutucusu"/>
          <p:cNvSpPr>
            <a:spLocks noGrp="1"/>
          </p:cNvSpPr>
          <p:nvPr>
            <p:ph type="sldNum" sz="quarter" idx="12"/>
          </p:nvPr>
        </p:nvSpPr>
        <p:spPr>
          <a:xfrm>
            <a:off x="8610600" y="55499"/>
            <a:ext cx="457200" cy="365125"/>
          </a:xfrm>
        </p:spPr>
        <p:txBody>
          <a:bodyPr/>
          <a:lstStyle/>
          <a:p>
            <a:fld id="{94F2DBF8-E281-45E3-9F79-EBA941FFBAC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Dikdörtgen"/>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15 Dikdörtgen"/>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16 Dikdörtgen"/>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914400" y="512064"/>
            <a:ext cx="7772400" cy="914400"/>
          </a:xfrm>
          <a:prstGeom prst="rect">
            <a:avLst/>
          </a:prstGeom>
        </p:spPr>
        <p:txBody>
          <a:bodyPr vert="horz" anchor="t">
            <a:no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8138E6D-E730-4F59-B38A-2021082E0ED1}" type="datetimeFigureOut">
              <a:rPr lang="tr-TR" smtClean="0"/>
              <a:pPr/>
              <a:t>1.08.2018</a:t>
            </a:fld>
            <a:endParaRPr lang="tr-TR"/>
          </a:p>
        </p:txBody>
      </p:sp>
      <p:sp>
        <p:nvSpPr>
          <p:cNvPr id="3" name="2 Altbilgi Yer Tutucusu"/>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tr-TR"/>
          </a:p>
        </p:txBody>
      </p:sp>
      <p:sp>
        <p:nvSpPr>
          <p:cNvPr id="23" name="22 Slayt Numarası Yer Tutucusu"/>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4F2DBF8-E281-45E3-9F79-EBA941FFBAC6}"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8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43042" y="2285992"/>
            <a:ext cx="7286676" cy="3631316"/>
          </a:xfrm>
        </p:spPr>
        <p:txBody>
          <a:bodyPr/>
          <a:lstStyle/>
          <a:p>
            <a:r>
              <a:rPr lang="tr-TR" sz="8000" dirty="0" smtClean="0">
                <a:solidFill>
                  <a:schemeClr val="tx2">
                    <a:lumMod val="50000"/>
                  </a:schemeClr>
                </a:solidFill>
              </a:rPr>
              <a:t>KENDİ CAN GÜVENLİĞİMİZ</a:t>
            </a:r>
            <a:endParaRPr lang="tr-TR" sz="8000" dirty="0">
              <a:solidFill>
                <a:schemeClr val="tx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r>
              <a:rPr lang="tr-TR" b="1" dirty="0" smtClean="0">
                <a:solidFill>
                  <a:srgbClr val="FF0000"/>
                </a:solidFill>
              </a:rPr>
              <a:t>FİLTRELEME ÖZELLİĞİNE SAHİP MASKELER</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smtClean="0"/>
              <a:t>Maskelerin mikroorganizmaları, partikülleri yeterince filtre etmesi için mutlaka uygun yapıda olması gerekir. </a:t>
            </a:r>
          </a:p>
          <a:p>
            <a:r>
              <a:rPr lang="tr-TR" dirty="0" smtClean="0"/>
              <a:t>Günümüzde, SARS ve Grip vakalarında kullanılması önerilen N95 ve FFP3 özellikli respiratuvar maskeler, partiküllerin %95’ini filtre edebilme özelliğine sahiptir. </a:t>
            </a:r>
          </a:p>
          <a:p>
            <a:r>
              <a:rPr lang="tr-TR" dirty="0" err="1" smtClean="0"/>
              <a:t>Nanomaskeler</a:t>
            </a:r>
            <a:r>
              <a:rPr lang="tr-TR" dirty="0" smtClean="0"/>
              <a:t> ise partikülleri karşılayabilen yeni geliştirilmiş olan maskelerdir. Nanomaskeler</a:t>
            </a:r>
            <a:r>
              <a:rPr lang="tr-TR" dirty="0"/>
              <a:t>,</a:t>
            </a:r>
            <a:r>
              <a:rPr lang="tr-TR" dirty="0" smtClean="0"/>
              <a:t> 0.027 mikron gibi olağanüstü küçük partikülleri tutabilme özelliğine sahiptir</a:t>
            </a:r>
            <a:endParaRPr lang="tr-TR" dirty="0"/>
          </a:p>
        </p:txBody>
      </p:sp>
    </p:spTree>
    <p:extLst>
      <p:ext uri="{BB962C8B-B14F-4D97-AF65-F5344CB8AC3E}">
        <p14:creationId xmlns:p14="http://schemas.microsoft.com/office/powerpoint/2010/main" val="272639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374441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06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3">
                    <a:lumMod val="50000"/>
                  </a:schemeClr>
                </a:solidFill>
              </a:rPr>
              <a:t>GAZ MASKESİ</a:t>
            </a:r>
            <a:endParaRPr lang="tr-TR" dirty="0">
              <a:solidFill>
                <a:schemeClr val="accent3">
                  <a:lumMod val="50000"/>
                </a:schemeClr>
              </a:solidFill>
            </a:endParaRPr>
          </a:p>
        </p:txBody>
      </p:sp>
      <p:sp>
        <p:nvSpPr>
          <p:cNvPr id="3" name="İçerik Yer Tutucusu 2"/>
          <p:cNvSpPr>
            <a:spLocks noGrp="1"/>
          </p:cNvSpPr>
          <p:nvPr>
            <p:ph idx="1"/>
          </p:nvPr>
        </p:nvSpPr>
        <p:spPr/>
        <p:txBody>
          <a:bodyPr/>
          <a:lstStyle/>
          <a:p>
            <a:r>
              <a:rPr lang="tr-TR" dirty="0" smtClean="0"/>
              <a:t>Gaz maskesi; zehirli gazlar, kimyasal, biyolojik, radyolojik ve nükleer vb. ajanlardan korunmak amacıyla kullanılır. Maskenin tasarımına göre kullanım şekli değişmektedir. </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00" y="3933056"/>
            <a:ext cx="3040620" cy="2425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861048"/>
            <a:ext cx="3744416" cy="249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15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857232"/>
            <a:ext cx="7772400" cy="5498328"/>
          </a:xfrm>
        </p:spPr>
        <p:txBody>
          <a:bodyPr>
            <a:normAutofit fontScale="92500" lnSpcReduction="20000"/>
          </a:bodyPr>
          <a:lstStyle/>
          <a:p>
            <a:pPr marL="0" indent="0">
              <a:buNone/>
            </a:pPr>
            <a:r>
              <a:rPr lang="tr-TR" b="1" dirty="0" smtClean="0">
                <a:solidFill>
                  <a:srgbClr val="FF0000"/>
                </a:solidFill>
              </a:rPr>
              <a:t>      Gaz maskesi kullanımı </a:t>
            </a:r>
          </a:p>
          <a:p>
            <a:r>
              <a:rPr lang="tr-TR" dirty="0" smtClean="0"/>
              <a:t>Maske üzerindeki metal bandı, burun kemerine tam olarak oturtunuz,</a:t>
            </a:r>
          </a:p>
          <a:p>
            <a:r>
              <a:rPr lang="tr-TR" dirty="0" smtClean="0"/>
              <a:t> İki elastik bandı ayırınız, </a:t>
            </a:r>
          </a:p>
          <a:p>
            <a:r>
              <a:rPr lang="tr-TR" dirty="0" smtClean="0"/>
              <a:t>Bantlardan bir tanesini, başın üstüne tutturunuz, </a:t>
            </a:r>
          </a:p>
          <a:p>
            <a:r>
              <a:rPr lang="tr-TR" dirty="0" smtClean="0"/>
              <a:t>Diğerini ise boynun arkasına tutturarak yüze tam olarak sıkıca oturtunuz,</a:t>
            </a:r>
          </a:p>
          <a:p>
            <a:r>
              <a:rPr lang="tr-TR" dirty="0" smtClean="0"/>
              <a:t>Maskenin, yüze tam olarak oturduğundan emin olduktan sonra bir kaç kez kuvvetli bir şekilde nefes alıp veriniz, </a:t>
            </a:r>
          </a:p>
          <a:p>
            <a:r>
              <a:rPr lang="tr-TR" dirty="0" smtClean="0"/>
              <a:t>Maskenin, soluk alıp verme sırasında içe ve dışa doğru hareket ettiğini izleyerek kaçak olup olmadığını kontrol ediniz,</a:t>
            </a:r>
          </a:p>
        </p:txBody>
      </p:sp>
    </p:spTree>
    <p:extLst>
      <p:ext uri="{BB962C8B-B14F-4D97-AF65-F5344CB8AC3E}">
        <p14:creationId xmlns:p14="http://schemas.microsoft.com/office/powerpoint/2010/main" val="272845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1"/>
          </a:solidFill>
        </p:spPr>
        <p:txBody>
          <a:bodyPr>
            <a:normAutofit fontScale="90000"/>
          </a:bodyPr>
          <a:lstStyle/>
          <a:p>
            <a:r>
              <a:rPr lang="tr-TR" dirty="0" smtClean="0">
                <a:solidFill>
                  <a:srgbClr val="FF0000"/>
                </a:solidFill>
              </a:rPr>
              <a:t>Koruyucu Önlük ve Tulum</a:t>
            </a:r>
            <a:r>
              <a:rPr lang="tr-TR" dirty="0" smtClean="0"/>
              <a:t/>
            </a:r>
            <a:br>
              <a:rPr lang="tr-TR" dirty="0" smtClean="0"/>
            </a:br>
            <a:endParaRPr lang="tr-TR" dirty="0"/>
          </a:p>
        </p:txBody>
      </p:sp>
      <p:sp>
        <p:nvSpPr>
          <p:cNvPr id="3" name="İçerik Yer Tutucusu 2"/>
          <p:cNvSpPr>
            <a:spLocks noGrp="1"/>
          </p:cNvSpPr>
          <p:nvPr>
            <p:ph idx="1"/>
          </p:nvPr>
        </p:nvSpPr>
        <p:spPr/>
        <p:txBody>
          <a:bodyPr>
            <a:normAutofit/>
          </a:bodyPr>
          <a:lstStyle/>
          <a:p>
            <a:r>
              <a:rPr lang="tr-TR" dirty="0" smtClean="0"/>
              <a:t>Koruyucu önlük, sağlık çalışanlarının elbiselerinin; bakterilerle, kan ve vücut sıvılarıyla kirlenmesine ve mikroorganizmaların taşınmasına engel olmak amacıyla kullanılır. </a:t>
            </a:r>
          </a:p>
          <a:p>
            <a:r>
              <a:rPr lang="tr-TR" dirty="0" smtClean="0"/>
              <a:t>Koruyucu tulum ise itlaf veya salgınlar gibi bir takım özel durumlarda sağlık personelini tam koruma altına almayı sağlayan, baştan geçirilerek giyilen, özel donanımlı giysilerdir. </a:t>
            </a:r>
            <a:endParaRPr lang="tr-TR" dirty="0"/>
          </a:p>
        </p:txBody>
      </p:sp>
    </p:spTree>
    <p:extLst>
      <p:ext uri="{BB962C8B-B14F-4D97-AF65-F5344CB8AC3E}">
        <p14:creationId xmlns:p14="http://schemas.microsoft.com/office/powerpoint/2010/main" val="157438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312457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34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Ayak Koruyucular </a:t>
            </a:r>
            <a:endParaRPr lang="tr-TR" dirty="0">
              <a:solidFill>
                <a:srgbClr val="FF0000"/>
              </a:solidFill>
            </a:endParaRPr>
          </a:p>
        </p:txBody>
      </p:sp>
      <p:sp>
        <p:nvSpPr>
          <p:cNvPr id="3" name="İçerik Yer Tutucusu 2"/>
          <p:cNvSpPr>
            <a:spLocks noGrp="1"/>
          </p:cNvSpPr>
          <p:nvPr>
            <p:ph idx="1"/>
          </p:nvPr>
        </p:nvSpPr>
        <p:spPr/>
        <p:txBody>
          <a:bodyPr>
            <a:normAutofit lnSpcReduction="10000"/>
          </a:bodyPr>
          <a:lstStyle/>
          <a:p>
            <a:pPr marL="0" indent="0">
              <a:buNone/>
            </a:pPr>
            <a:r>
              <a:rPr lang="tr-TR" b="1" dirty="0" smtClean="0">
                <a:solidFill>
                  <a:srgbClr val="0070C0"/>
                </a:solidFill>
              </a:rPr>
              <a:t>    GALOŞ</a:t>
            </a:r>
          </a:p>
          <a:p>
            <a:r>
              <a:rPr lang="tr-TR" dirty="0" smtClean="0"/>
              <a:t>Galoş ince, genellikle renkli naylondan yapılmış ayak koruyucudur. </a:t>
            </a:r>
          </a:p>
          <a:p>
            <a:r>
              <a:rPr lang="tr-TR" dirty="0" smtClean="0"/>
              <a:t>Hastane ortamının, dış ortamda kullanılan ayakkabılarla kontamine</a:t>
            </a:r>
            <a:r>
              <a:rPr lang="tr-TR" dirty="0"/>
              <a:t> </a:t>
            </a:r>
            <a:r>
              <a:rPr lang="tr-TR" dirty="0" smtClean="0"/>
              <a:t>olmasını engellemek amacıyla ayakkabı üzerinden geçirilerek kullanılır. </a:t>
            </a:r>
          </a:p>
          <a:p>
            <a:r>
              <a:rPr lang="tr-TR" dirty="0" smtClean="0"/>
              <a:t>Acil servislerde galoş kullanmak, hasta atıklarından acil servis çalışanlarını korumaya yöneliktir. </a:t>
            </a:r>
            <a:endParaRPr lang="tr-TR" dirty="0">
              <a:solidFill>
                <a:schemeClr val="accent3">
                  <a:lumMod val="50000"/>
                </a:schemeClr>
              </a:solidFill>
            </a:endParaRPr>
          </a:p>
        </p:txBody>
      </p:sp>
    </p:spTree>
    <p:extLst>
      <p:ext uri="{BB962C8B-B14F-4D97-AF65-F5344CB8AC3E}">
        <p14:creationId xmlns:p14="http://schemas.microsoft.com/office/powerpoint/2010/main" val="256802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340768"/>
            <a:ext cx="295232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çerik Yer Tutucusu 1"/>
          <p:cNvSpPr>
            <a:spLocks noGrp="1"/>
          </p:cNvSpPr>
          <p:nvPr>
            <p:ph idx="1"/>
          </p:nvPr>
        </p:nvSpPr>
        <p:spPr/>
        <p:txBody>
          <a:bodyPr/>
          <a:lstStyle/>
          <a:p>
            <a:endParaRPr lang="tr-TR"/>
          </a:p>
        </p:txBody>
      </p:sp>
    </p:spTree>
    <p:extLst>
      <p:ext uri="{BB962C8B-B14F-4D97-AF65-F5344CB8AC3E}">
        <p14:creationId xmlns:p14="http://schemas.microsoft.com/office/powerpoint/2010/main" val="2404287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3">
                    <a:lumMod val="50000"/>
                  </a:schemeClr>
                </a:solidFill>
              </a:rPr>
              <a:t>BOT</a:t>
            </a:r>
            <a:endParaRPr lang="tr-TR" dirty="0">
              <a:solidFill>
                <a:schemeClr val="accent3">
                  <a:lumMod val="50000"/>
                </a:schemeClr>
              </a:solidFill>
            </a:endParaRPr>
          </a:p>
        </p:txBody>
      </p:sp>
      <p:sp>
        <p:nvSpPr>
          <p:cNvPr id="3" name="İçerik Yer Tutucusu 2"/>
          <p:cNvSpPr>
            <a:spLocks noGrp="1"/>
          </p:cNvSpPr>
          <p:nvPr>
            <p:ph idx="1"/>
          </p:nvPr>
        </p:nvSpPr>
        <p:spPr/>
        <p:txBody>
          <a:bodyPr>
            <a:normAutofit/>
          </a:bodyPr>
          <a:lstStyle/>
          <a:p>
            <a:r>
              <a:rPr lang="tr-TR" dirty="0" smtClean="0"/>
              <a:t>Bot; yer tutma özelliği olan, kalın tabanlı, su geçirmez, burnu sert deri ile güçlendirilmiş, içi ortopedik tabanlı, terlemeyi önleyen özelliktedir. </a:t>
            </a:r>
          </a:p>
          <a:p>
            <a:r>
              <a:rPr lang="tr-TR" dirty="0" smtClean="0"/>
              <a:t>Olağandışı durumlarda, (yangın, deprem, sel, heyelan vb.) normal tabanlı bottan daha kalın ve çelik burunlu yapıya sahip botlar kullanılmalıdır. </a:t>
            </a:r>
            <a:endParaRPr lang="tr-TR" dirty="0"/>
          </a:p>
        </p:txBody>
      </p:sp>
    </p:spTree>
    <p:extLst>
      <p:ext uri="{BB962C8B-B14F-4D97-AF65-F5344CB8AC3E}">
        <p14:creationId xmlns:p14="http://schemas.microsoft.com/office/powerpoint/2010/main" val="160980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57352" y="2214554"/>
            <a:ext cx="7058052" cy="3857652"/>
          </a:xfrm>
        </p:spPr>
        <p:txBody>
          <a:bodyPr/>
          <a:lstStyle/>
          <a:p>
            <a:r>
              <a:rPr lang="tr-TR" sz="8800" dirty="0" smtClean="0">
                <a:solidFill>
                  <a:srgbClr val="00B050"/>
                </a:solidFill>
              </a:rPr>
              <a:t>OLAY YERİ GÜVENLİĞİ</a:t>
            </a:r>
            <a:endParaRPr lang="tr-TR" sz="8800" dirty="0">
              <a:solidFill>
                <a:srgbClr val="00B050"/>
              </a:solidFill>
            </a:endParaRPr>
          </a:p>
        </p:txBody>
      </p:sp>
    </p:spTree>
    <p:extLst>
      <p:ext uri="{BB962C8B-B14F-4D97-AF65-F5344CB8AC3E}">
        <p14:creationId xmlns:p14="http://schemas.microsoft.com/office/powerpoint/2010/main" val="157013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Kendi Can Güvenliğimiz</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Arama-kurtarma çalışmalarında, acil yardımda ve hasta bakımı uygulamalarında temel zincir, kendi can güvenliğimizin sağlanmasıdır.</a:t>
            </a:r>
          </a:p>
          <a:p>
            <a:r>
              <a:rPr lang="tr-TR" dirty="0"/>
              <a:t>Sağlık çalışanlarında en sık görülen biyolojik kökenli hastalıklar; Hepatit A, Hepatit B, Hepatit C ve Tüberküloz (verem)’dur. </a:t>
            </a:r>
          </a:p>
          <a:p>
            <a:pPr marL="0" indent="0">
              <a:buNone/>
            </a:pPr>
            <a:endParaRPr lang="tr-TR" dirty="0" smtClean="0"/>
          </a:p>
          <a:p>
            <a:endParaRPr lang="tr-TR" dirty="0"/>
          </a:p>
        </p:txBody>
      </p:sp>
    </p:spTree>
    <p:extLst>
      <p:ext uri="{BB962C8B-B14F-4D97-AF65-F5344CB8AC3E}">
        <p14:creationId xmlns:p14="http://schemas.microsoft.com/office/powerpoint/2010/main" val="1863038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p:cNvSpPr>
            <a:spLocks noGrp="1"/>
          </p:cNvSpPr>
          <p:nvPr>
            <p:ph idx="1"/>
          </p:nvPr>
        </p:nvSpPr>
        <p:spPr/>
        <p:txBody>
          <a:bodyPr/>
          <a:lstStyle/>
          <a:p>
            <a:r>
              <a:rPr lang="tr-TR" dirty="0"/>
              <a:t>Bir devletin temel görevi, toplumun can güvenliğini </a:t>
            </a:r>
            <a:r>
              <a:rPr lang="tr-TR" dirty="0" smtClean="0"/>
              <a:t>sağlamaktır.</a:t>
            </a:r>
          </a:p>
          <a:p>
            <a:r>
              <a:rPr lang="tr-TR" dirty="0"/>
              <a:t> Bu görevi </a:t>
            </a:r>
            <a:r>
              <a:rPr lang="tr-TR" dirty="0" smtClean="0"/>
              <a:t>devletler diğer </a:t>
            </a:r>
            <a:r>
              <a:rPr lang="tr-TR" dirty="0"/>
              <a:t>unsurlarla beraber acil yardım hizmetlerini sunarak veya sunulmasını sağlayarak </a:t>
            </a:r>
            <a:r>
              <a:rPr lang="tr-TR" dirty="0" smtClean="0"/>
              <a:t>yerine getirir</a:t>
            </a:r>
            <a:r>
              <a:rPr lang="tr-TR" dirty="0"/>
              <a:t>. </a:t>
            </a:r>
            <a:endParaRPr lang="tr-TR" dirty="0" smtClean="0"/>
          </a:p>
          <a:p>
            <a:endParaRPr lang="tr-TR" dirty="0"/>
          </a:p>
        </p:txBody>
      </p:sp>
    </p:spTree>
    <p:extLst>
      <p:ext uri="{BB962C8B-B14F-4D97-AF65-F5344CB8AC3E}">
        <p14:creationId xmlns:p14="http://schemas.microsoft.com/office/powerpoint/2010/main" val="583510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sz="3200" b="1" u="sng" dirty="0" smtClean="0">
                <a:solidFill>
                  <a:srgbClr val="0070C0"/>
                </a:solidFill>
              </a:rPr>
              <a:t/>
            </a:r>
            <a:br>
              <a:rPr lang="tr-TR" sz="3200" b="1" u="sng" dirty="0" smtClean="0">
                <a:solidFill>
                  <a:srgbClr val="0070C0"/>
                </a:solidFill>
              </a:rPr>
            </a:br>
            <a:r>
              <a:rPr lang="tr-TR" sz="3200" b="1" dirty="0" smtClean="0">
                <a:solidFill>
                  <a:srgbClr val="0070C0"/>
                </a:solidFill>
              </a:rPr>
              <a:t>Acil </a:t>
            </a:r>
            <a:r>
              <a:rPr lang="tr-TR" sz="3200" b="1" dirty="0">
                <a:solidFill>
                  <a:srgbClr val="0070C0"/>
                </a:solidFill>
              </a:rPr>
              <a:t>yardım sistemi üç unsurdan </a:t>
            </a:r>
            <a:r>
              <a:rPr lang="tr-TR" sz="3200" b="1" dirty="0" smtClean="0">
                <a:solidFill>
                  <a:srgbClr val="0070C0"/>
                </a:solidFill>
              </a:rPr>
              <a:t>oluşur: </a:t>
            </a:r>
            <a:endParaRPr lang="tr-TR" sz="3200" b="1" dirty="0">
              <a:solidFill>
                <a:srgbClr val="0070C0"/>
              </a:solidFill>
            </a:endParaRPr>
          </a:p>
        </p:txBody>
      </p:sp>
      <p:sp>
        <p:nvSpPr>
          <p:cNvPr id="2" name="İçerik Yer Tutucusu 1"/>
          <p:cNvSpPr>
            <a:spLocks noGrp="1"/>
          </p:cNvSpPr>
          <p:nvPr>
            <p:ph idx="1"/>
          </p:nvPr>
        </p:nvSpPr>
        <p:spPr/>
        <p:txBody>
          <a:bodyPr/>
          <a:lstStyle/>
          <a:p>
            <a:r>
              <a:rPr lang="tr-TR" dirty="0"/>
              <a:t>Emniyet </a:t>
            </a:r>
            <a:r>
              <a:rPr lang="tr-TR" dirty="0" smtClean="0"/>
              <a:t>güçleri,</a:t>
            </a:r>
          </a:p>
          <a:p>
            <a:r>
              <a:rPr lang="tr-TR" dirty="0"/>
              <a:t> A</a:t>
            </a:r>
            <a:r>
              <a:rPr lang="tr-TR" dirty="0" smtClean="0"/>
              <a:t>rama kurtarma birlikleri,</a:t>
            </a:r>
          </a:p>
          <a:p>
            <a:r>
              <a:rPr lang="tr-TR" dirty="0"/>
              <a:t>A</a:t>
            </a:r>
            <a:r>
              <a:rPr lang="tr-TR" dirty="0" smtClean="0"/>
              <a:t>cil </a:t>
            </a:r>
            <a:r>
              <a:rPr lang="tr-TR" dirty="0"/>
              <a:t>sağlık </a:t>
            </a:r>
            <a:r>
              <a:rPr lang="tr-TR" dirty="0" smtClean="0"/>
              <a:t>hizmetleridir.</a:t>
            </a:r>
          </a:p>
          <a:p>
            <a:endParaRPr lang="tr-TR" dirty="0"/>
          </a:p>
          <a:p>
            <a:endParaRPr lang="tr-TR" dirty="0"/>
          </a:p>
        </p:txBody>
      </p:sp>
    </p:spTree>
    <p:extLst>
      <p:ext uri="{BB962C8B-B14F-4D97-AF65-F5344CB8AC3E}">
        <p14:creationId xmlns:p14="http://schemas.microsoft.com/office/powerpoint/2010/main" val="844649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Özellikle afetlerde, acil sağlık hizmetlerinin daha etkin bir ş</a:t>
            </a:r>
            <a:r>
              <a:rPr lang="tr-TR" dirty="0" smtClean="0"/>
              <a:t>ekilde </a:t>
            </a:r>
            <a:r>
              <a:rPr lang="tr-TR" dirty="0"/>
              <a:t>sunulabilmesi </a:t>
            </a:r>
            <a:r>
              <a:rPr lang="tr-TR" dirty="0" smtClean="0"/>
              <a:t>için Ulusal </a:t>
            </a:r>
            <a:r>
              <a:rPr lang="tr-TR" dirty="0"/>
              <a:t>Medikal Kurtarma Ekipleri (</a:t>
            </a:r>
            <a:r>
              <a:rPr lang="tr-TR" dirty="0" smtClean="0"/>
              <a:t>UMKE) oluşturulmuştur.</a:t>
            </a:r>
          </a:p>
          <a:p>
            <a:endParaRPr lang="tr-TR" dirty="0"/>
          </a:p>
        </p:txBody>
      </p:sp>
    </p:spTree>
    <p:extLst>
      <p:ext uri="{BB962C8B-B14F-4D97-AF65-F5344CB8AC3E}">
        <p14:creationId xmlns:p14="http://schemas.microsoft.com/office/powerpoint/2010/main" val="161385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a:t>Ülkemizdeki acil yardım sistemi gereğince, acil yardım çağrıları </a:t>
            </a:r>
            <a:r>
              <a:rPr lang="tr-TR" dirty="0" smtClean="0"/>
              <a:t>farklı kanallardan sağlanmaktadır</a:t>
            </a:r>
            <a:r>
              <a:rPr lang="tr-TR" dirty="0"/>
              <a:t>. </a:t>
            </a:r>
            <a:endParaRPr lang="tr-TR" dirty="0" smtClean="0"/>
          </a:p>
          <a:p>
            <a:r>
              <a:rPr lang="tr-TR" dirty="0"/>
              <a:t>Arama-kurtarma hizmetleri </a:t>
            </a:r>
            <a:r>
              <a:rPr lang="tr-TR" dirty="0" smtClean="0"/>
              <a:t>için yerleşim </a:t>
            </a:r>
            <a:r>
              <a:rPr lang="tr-TR" dirty="0"/>
              <a:t>birimindeki il afet ve acil durum müdürlüğünün telefon numarası aranmalıdır</a:t>
            </a:r>
            <a:r>
              <a:rPr lang="tr-TR" dirty="0" smtClean="0"/>
              <a:t>.</a:t>
            </a:r>
          </a:p>
          <a:p>
            <a:endParaRPr lang="tr-TR" dirty="0"/>
          </a:p>
        </p:txBody>
      </p:sp>
    </p:spTree>
    <p:extLst>
      <p:ext uri="{BB962C8B-B14F-4D97-AF65-F5344CB8AC3E}">
        <p14:creationId xmlns:p14="http://schemas.microsoft.com/office/powerpoint/2010/main" val="1074917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İçişleri Bakanlığınca yürütülen ve acil yardım hizmetlerinin tek merkezde ve tek numara altında toplanmasını öngören proje çalışması ilk pilot bölge olarak </a:t>
            </a:r>
            <a:r>
              <a:rPr lang="tr-TR" dirty="0" smtClean="0"/>
              <a:t>Isparta’da </a:t>
            </a:r>
            <a:r>
              <a:rPr lang="tr-TR" dirty="0"/>
              <a:t>ve </a:t>
            </a:r>
            <a:r>
              <a:rPr lang="tr-TR" dirty="0" smtClean="0"/>
              <a:t>Antalya’da </a:t>
            </a:r>
            <a:r>
              <a:rPr lang="tr-TR" dirty="0"/>
              <a:t>uygulamaya konulmuş olup </a:t>
            </a:r>
            <a:r>
              <a:rPr lang="tr-TR" b="1" dirty="0">
                <a:solidFill>
                  <a:srgbClr val="7030A0"/>
                </a:solidFill>
              </a:rPr>
              <a:t>“112 Acil Çağrı Merkezi” </a:t>
            </a:r>
            <a:r>
              <a:rPr lang="tr-TR" dirty="0"/>
              <a:t>adı altında </a:t>
            </a:r>
            <a:r>
              <a:rPr lang="tr-TR" dirty="0" smtClean="0"/>
              <a:t>hizmet vermektedir</a:t>
            </a:r>
            <a:r>
              <a:rPr lang="tr-TR" dirty="0"/>
              <a:t>.</a:t>
            </a:r>
          </a:p>
        </p:txBody>
      </p:sp>
    </p:spTree>
    <p:extLst>
      <p:ext uri="{BB962C8B-B14F-4D97-AF65-F5344CB8AC3E}">
        <p14:creationId xmlns:p14="http://schemas.microsoft.com/office/powerpoint/2010/main" val="1027260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A</a:t>
            </a:r>
            <a:r>
              <a:rPr lang="tr-TR" dirty="0" smtClean="0"/>
              <a:t>cil </a:t>
            </a:r>
            <a:r>
              <a:rPr lang="tr-TR" dirty="0"/>
              <a:t>yardım </a:t>
            </a:r>
            <a:r>
              <a:rPr lang="tr-TR" dirty="0" smtClean="0"/>
              <a:t>çalışmaları</a:t>
            </a:r>
            <a:r>
              <a:rPr lang="tr-TR" dirty="0"/>
              <a:t>, en az iki farklı ekip </a:t>
            </a:r>
            <a:r>
              <a:rPr lang="tr-TR" dirty="0" smtClean="0"/>
              <a:t>tarafından yürütülmektedir.</a:t>
            </a:r>
          </a:p>
          <a:p>
            <a:endParaRPr lang="tr-TR" dirty="0"/>
          </a:p>
        </p:txBody>
      </p:sp>
    </p:spTree>
    <p:extLst>
      <p:ext uri="{BB962C8B-B14F-4D97-AF65-F5344CB8AC3E}">
        <p14:creationId xmlns:p14="http://schemas.microsoft.com/office/powerpoint/2010/main" val="3421192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sz="4000" dirty="0" smtClean="0">
                <a:solidFill>
                  <a:srgbClr val="0070C0"/>
                </a:solidFill>
              </a:rPr>
              <a:t/>
            </a:r>
            <a:br>
              <a:rPr lang="tr-TR" sz="4000" dirty="0" smtClean="0">
                <a:solidFill>
                  <a:srgbClr val="0070C0"/>
                </a:solidFill>
              </a:rPr>
            </a:br>
            <a:r>
              <a:rPr lang="tr-TR" sz="4000" b="1" dirty="0" smtClean="0">
                <a:solidFill>
                  <a:srgbClr val="0070C0"/>
                </a:solidFill>
              </a:rPr>
              <a:t>Olay </a:t>
            </a:r>
            <a:r>
              <a:rPr lang="tr-TR" sz="4000" b="1" dirty="0">
                <a:solidFill>
                  <a:srgbClr val="0070C0"/>
                </a:solidFill>
              </a:rPr>
              <a:t>Yeri Değerlendirmesi</a:t>
            </a:r>
          </a:p>
        </p:txBody>
      </p:sp>
      <p:sp>
        <p:nvSpPr>
          <p:cNvPr id="2" name="İçerik Yer Tutucusu 1"/>
          <p:cNvSpPr>
            <a:spLocks noGrp="1"/>
          </p:cNvSpPr>
          <p:nvPr>
            <p:ph idx="1"/>
          </p:nvPr>
        </p:nvSpPr>
        <p:spPr/>
        <p:txBody>
          <a:bodyPr/>
          <a:lstStyle/>
          <a:p>
            <a:r>
              <a:rPr lang="tr-TR" dirty="0"/>
              <a:t>Acil sağlık hizmetleri açısından; ani hastalık, yaralanma ya da ölüme neden olan </a:t>
            </a:r>
            <a:r>
              <a:rPr lang="tr-TR" dirty="0" smtClean="0"/>
              <a:t>bütün durumların yaşandığı </a:t>
            </a:r>
            <a:r>
              <a:rPr lang="tr-TR" dirty="0"/>
              <a:t>yere </a:t>
            </a:r>
            <a:r>
              <a:rPr lang="tr-TR" b="1" dirty="0">
                <a:solidFill>
                  <a:srgbClr val="C00000"/>
                </a:solidFill>
              </a:rPr>
              <a:t>olay yeri </a:t>
            </a:r>
            <a:r>
              <a:rPr lang="tr-TR" dirty="0" smtClean="0"/>
              <a:t>denir</a:t>
            </a:r>
          </a:p>
          <a:p>
            <a:r>
              <a:rPr lang="tr-TR" dirty="0"/>
              <a:t>Olay yeri, </a:t>
            </a:r>
            <a:r>
              <a:rPr lang="tr-TR" dirty="0" smtClean="0"/>
              <a:t>olayın başladığı </a:t>
            </a:r>
            <a:r>
              <a:rPr lang="tr-TR" dirty="0"/>
              <a:t>yerden bittiği yere kadar tüm alanı kapsar.</a:t>
            </a:r>
            <a:endParaRPr lang="tr-TR" dirty="0" smtClean="0"/>
          </a:p>
          <a:p>
            <a:endParaRPr lang="tr-TR" dirty="0" smtClean="0"/>
          </a:p>
          <a:p>
            <a:pPr marL="0" indent="0">
              <a:buNone/>
            </a:pPr>
            <a:r>
              <a:rPr lang="tr-TR" i="1" dirty="0" smtClean="0"/>
              <a:t>     </a:t>
            </a:r>
            <a:endParaRPr lang="tr-TR" i="1" dirty="0"/>
          </a:p>
        </p:txBody>
      </p:sp>
    </p:spTree>
    <p:extLst>
      <p:ext uri="{BB962C8B-B14F-4D97-AF65-F5344CB8AC3E}">
        <p14:creationId xmlns:p14="http://schemas.microsoft.com/office/powerpoint/2010/main" val="3051379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sz="3200" b="1" dirty="0">
                <a:solidFill>
                  <a:schemeClr val="bg1"/>
                </a:solidFill>
              </a:rPr>
              <a:t>Olay yerinde, yeterli acil tıbbi bakımın yapılabilmesi için </a:t>
            </a:r>
            <a:r>
              <a:rPr lang="tr-TR" sz="3200" b="1" dirty="0" smtClean="0">
                <a:solidFill>
                  <a:schemeClr val="bg1"/>
                </a:solidFill>
              </a:rPr>
              <a:t>şu </a:t>
            </a:r>
            <a:r>
              <a:rPr lang="tr-TR" sz="3200" b="1" dirty="0">
                <a:solidFill>
                  <a:schemeClr val="bg1"/>
                </a:solidFill>
              </a:rPr>
              <a:t>hususlar</a:t>
            </a:r>
            <a:br>
              <a:rPr lang="tr-TR" sz="3200" b="1" dirty="0">
                <a:solidFill>
                  <a:schemeClr val="bg1"/>
                </a:solidFill>
              </a:rPr>
            </a:br>
            <a:r>
              <a:rPr lang="tr-TR" sz="3200" b="1" dirty="0">
                <a:solidFill>
                  <a:schemeClr val="bg1"/>
                </a:solidFill>
              </a:rPr>
              <a:t>değerlendirilmelidir:</a:t>
            </a:r>
          </a:p>
        </p:txBody>
      </p:sp>
      <p:sp>
        <p:nvSpPr>
          <p:cNvPr id="2" name="İçerik Yer Tutucusu 1"/>
          <p:cNvSpPr>
            <a:spLocks noGrp="1"/>
          </p:cNvSpPr>
          <p:nvPr>
            <p:ph idx="1"/>
          </p:nvPr>
        </p:nvSpPr>
        <p:spPr/>
        <p:txBody>
          <a:bodyPr/>
          <a:lstStyle/>
          <a:p>
            <a:r>
              <a:rPr lang="tr-TR" sz="2800" b="1" u="sng" dirty="0">
                <a:solidFill>
                  <a:srgbClr val="00B050"/>
                </a:solidFill>
              </a:rPr>
              <a:t>Olayın biçimi</a:t>
            </a:r>
            <a:r>
              <a:rPr lang="tr-TR" sz="2800" b="1" u="sng" dirty="0" smtClean="0">
                <a:solidFill>
                  <a:srgbClr val="00B050"/>
                </a:solidFill>
              </a:rPr>
              <a:t>: </a:t>
            </a:r>
            <a:r>
              <a:rPr lang="tr-TR" dirty="0" smtClean="0">
                <a:solidFill>
                  <a:schemeClr val="tx1"/>
                </a:solidFill>
              </a:rPr>
              <a:t>Olay </a:t>
            </a:r>
            <a:r>
              <a:rPr lang="tr-TR" dirty="0">
                <a:solidFill>
                  <a:schemeClr val="tx1"/>
                </a:solidFill>
              </a:rPr>
              <a:t>yeri; olayın özelliği, </a:t>
            </a:r>
            <a:r>
              <a:rPr lang="tr-TR" dirty="0" smtClean="0">
                <a:solidFill>
                  <a:schemeClr val="tx1"/>
                </a:solidFill>
              </a:rPr>
              <a:t>gelişebilecek </a:t>
            </a:r>
            <a:r>
              <a:rPr lang="tr-TR" dirty="0">
                <a:solidFill>
                  <a:schemeClr val="tx1"/>
                </a:solidFill>
              </a:rPr>
              <a:t>tehlikeler, adli deliller, olayın </a:t>
            </a:r>
            <a:r>
              <a:rPr lang="tr-TR" dirty="0" smtClean="0">
                <a:solidFill>
                  <a:schemeClr val="tx1"/>
                </a:solidFill>
              </a:rPr>
              <a:t>üzerinden geçen </a:t>
            </a:r>
            <a:r>
              <a:rPr lang="tr-TR" dirty="0">
                <a:solidFill>
                  <a:schemeClr val="tx1"/>
                </a:solidFill>
              </a:rPr>
              <a:t>zaman açısından </a:t>
            </a:r>
            <a:r>
              <a:rPr lang="tr-TR" dirty="0" smtClean="0">
                <a:solidFill>
                  <a:schemeClr val="tx1"/>
                </a:solidFill>
              </a:rPr>
              <a:t>değerlendirilmelidir.</a:t>
            </a:r>
          </a:p>
          <a:p>
            <a:r>
              <a:rPr lang="tr-TR" sz="2800" b="1" u="sng" dirty="0">
                <a:solidFill>
                  <a:srgbClr val="00B050"/>
                </a:solidFill>
              </a:rPr>
              <a:t>Hasta veya yaralıların durumu: </a:t>
            </a:r>
            <a:r>
              <a:rPr lang="tr-TR" b="1" dirty="0">
                <a:solidFill>
                  <a:schemeClr val="tx1"/>
                </a:solidFill>
              </a:rPr>
              <a:t>Hasta veya yaralı sayısı ile acil tıbbi </a:t>
            </a:r>
            <a:r>
              <a:rPr lang="tr-TR" b="1" dirty="0" smtClean="0">
                <a:solidFill>
                  <a:schemeClr val="tx1"/>
                </a:solidFill>
              </a:rPr>
              <a:t>bakım önceliklerinin belirlenmesi </a:t>
            </a:r>
            <a:r>
              <a:rPr lang="tr-TR" b="1" dirty="0">
                <a:solidFill>
                  <a:schemeClr val="bg1"/>
                </a:solidFill>
              </a:rPr>
              <a:t>(</a:t>
            </a:r>
            <a:r>
              <a:rPr lang="tr-TR" b="1" dirty="0" err="1">
                <a:solidFill>
                  <a:srgbClr val="FF0000"/>
                </a:solidFill>
              </a:rPr>
              <a:t>triaj</a:t>
            </a:r>
            <a:r>
              <a:rPr lang="tr-TR" b="1" dirty="0">
                <a:solidFill>
                  <a:schemeClr val="bg1"/>
                </a:solidFill>
              </a:rPr>
              <a:t>) </a:t>
            </a:r>
            <a:r>
              <a:rPr lang="tr-TR" b="1" dirty="0" smtClean="0">
                <a:solidFill>
                  <a:schemeClr val="tx1"/>
                </a:solidFill>
              </a:rPr>
              <a:t>gerekir.</a:t>
            </a:r>
            <a:r>
              <a:rPr lang="tr-TR" b="1" dirty="0" smtClean="0">
                <a:solidFill>
                  <a:srgbClr val="00B050"/>
                </a:solidFill>
              </a:rPr>
              <a:t> </a:t>
            </a:r>
            <a:endParaRPr lang="tr-TR" b="1" dirty="0">
              <a:solidFill>
                <a:srgbClr val="00B050"/>
              </a:solidFill>
            </a:endParaRPr>
          </a:p>
        </p:txBody>
      </p:sp>
    </p:spTree>
    <p:extLst>
      <p:ext uri="{BB962C8B-B14F-4D97-AF65-F5344CB8AC3E}">
        <p14:creationId xmlns:p14="http://schemas.microsoft.com/office/powerpoint/2010/main" val="3199919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2800" b="1" u="sng" dirty="0">
                <a:solidFill>
                  <a:srgbClr val="00B050"/>
                </a:solidFill>
              </a:rPr>
              <a:t>Çevre </a:t>
            </a:r>
            <a:r>
              <a:rPr lang="tr-TR" sz="2800" b="1" u="sng" dirty="0" smtClean="0">
                <a:solidFill>
                  <a:srgbClr val="00B050"/>
                </a:solidFill>
              </a:rPr>
              <a:t>Şartları:</a:t>
            </a:r>
            <a:r>
              <a:rPr lang="tr-TR" sz="2800" b="1" u="sng" dirty="0">
                <a:solidFill>
                  <a:schemeClr val="tx1"/>
                </a:solidFill>
              </a:rPr>
              <a:t> </a:t>
            </a:r>
            <a:r>
              <a:rPr lang="tr-TR" b="1" dirty="0">
                <a:solidFill>
                  <a:schemeClr val="tx1"/>
                </a:solidFill>
              </a:rPr>
              <a:t>Olay </a:t>
            </a:r>
            <a:r>
              <a:rPr lang="tr-TR" b="1" dirty="0" smtClean="0">
                <a:solidFill>
                  <a:schemeClr val="tx1"/>
                </a:solidFill>
              </a:rPr>
              <a:t>yerindeki </a:t>
            </a:r>
            <a:r>
              <a:rPr lang="tr-TR" b="1" dirty="0" smtClean="0">
                <a:solidFill>
                  <a:srgbClr val="FFFF00"/>
                </a:solidFill>
              </a:rPr>
              <a:t>hava şartları</a:t>
            </a:r>
            <a:r>
              <a:rPr lang="tr-TR" b="1" dirty="0" smtClean="0">
                <a:solidFill>
                  <a:schemeClr val="tx1"/>
                </a:solidFill>
              </a:rPr>
              <a:t>,</a:t>
            </a:r>
          </a:p>
          <a:p>
            <a:r>
              <a:rPr lang="tr-TR" b="1" dirty="0" smtClean="0">
                <a:solidFill>
                  <a:schemeClr val="tx1"/>
                </a:solidFill>
              </a:rPr>
              <a:t> </a:t>
            </a:r>
            <a:r>
              <a:rPr lang="tr-TR" b="1" dirty="0">
                <a:solidFill>
                  <a:schemeClr val="tx1"/>
                </a:solidFill>
              </a:rPr>
              <a:t>I</a:t>
            </a:r>
            <a:r>
              <a:rPr lang="tr-TR" b="1" dirty="0" smtClean="0">
                <a:solidFill>
                  <a:schemeClr val="tx1"/>
                </a:solidFill>
              </a:rPr>
              <a:t>sı </a:t>
            </a:r>
            <a:r>
              <a:rPr lang="tr-TR" b="1" dirty="0">
                <a:solidFill>
                  <a:schemeClr val="tx1"/>
                </a:solidFill>
              </a:rPr>
              <a:t>açısından </a:t>
            </a:r>
            <a:r>
              <a:rPr lang="tr-TR" b="1" dirty="0">
                <a:solidFill>
                  <a:srgbClr val="FFFF00"/>
                </a:solidFill>
              </a:rPr>
              <a:t>iklim </a:t>
            </a:r>
            <a:r>
              <a:rPr lang="tr-TR" b="1" dirty="0" smtClean="0">
                <a:solidFill>
                  <a:srgbClr val="FFFF00"/>
                </a:solidFill>
              </a:rPr>
              <a:t>özellikleri </a:t>
            </a:r>
            <a:r>
              <a:rPr lang="tr-TR" b="1" dirty="0" smtClean="0">
                <a:solidFill>
                  <a:schemeClr val="tx1"/>
                </a:solidFill>
              </a:rPr>
              <a:t>,</a:t>
            </a:r>
          </a:p>
          <a:p>
            <a:r>
              <a:rPr lang="tr-TR" b="1" dirty="0" smtClean="0">
                <a:solidFill>
                  <a:schemeClr val="tx1"/>
                </a:solidFill>
              </a:rPr>
              <a:t> </a:t>
            </a:r>
            <a:r>
              <a:rPr lang="tr-TR" b="1" dirty="0" smtClean="0">
                <a:solidFill>
                  <a:srgbClr val="FFFF00"/>
                </a:solidFill>
              </a:rPr>
              <a:t>Rüzgârın </a:t>
            </a:r>
            <a:r>
              <a:rPr lang="tr-TR" b="1" dirty="0">
                <a:solidFill>
                  <a:srgbClr val="FFFF00"/>
                </a:solidFill>
              </a:rPr>
              <a:t>yönü</a:t>
            </a:r>
            <a:r>
              <a:rPr lang="tr-TR" b="1" dirty="0">
                <a:solidFill>
                  <a:schemeClr val="tx1"/>
                </a:solidFill>
              </a:rPr>
              <a:t>, </a:t>
            </a:r>
            <a:endParaRPr lang="tr-TR" b="1" dirty="0" smtClean="0">
              <a:solidFill>
                <a:schemeClr val="tx1"/>
              </a:solidFill>
            </a:endParaRPr>
          </a:p>
          <a:p>
            <a:r>
              <a:rPr lang="tr-TR" b="1" dirty="0" smtClean="0">
                <a:solidFill>
                  <a:schemeClr val="tx1"/>
                </a:solidFill>
              </a:rPr>
              <a:t>Aydınlatma </a:t>
            </a:r>
            <a:r>
              <a:rPr lang="tr-TR" b="1" dirty="0">
                <a:solidFill>
                  <a:schemeClr val="tx1"/>
                </a:solidFill>
              </a:rPr>
              <a:t>açısından </a:t>
            </a:r>
            <a:r>
              <a:rPr lang="tr-TR" b="1" dirty="0">
                <a:solidFill>
                  <a:srgbClr val="FFFF00"/>
                </a:solidFill>
              </a:rPr>
              <a:t>gündüz ya da gece </a:t>
            </a:r>
            <a:r>
              <a:rPr lang="tr-TR" b="1" dirty="0" smtClean="0">
                <a:solidFill>
                  <a:srgbClr val="FFFF00"/>
                </a:solidFill>
              </a:rPr>
              <a:t>oluşu</a:t>
            </a:r>
            <a:r>
              <a:rPr lang="tr-TR" b="1" dirty="0">
                <a:solidFill>
                  <a:schemeClr val="tx1"/>
                </a:solidFill>
              </a:rPr>
              <a:t>, </a:t>
            </a:r>
            <a:endParaRPr lang="tr-TR" b="1" dirty="0" smtClean="0">
              <a:solidFill>
                <a:schemeClr val="tx1"/>
              </a:solidFill>
            </a:endParaRPr>
          </a:p>
          <a:p>
            <a:r>
              <a:rPr lang="tr-TR" b="1" dirty="0" smtClean="0">
                <a:solidFill>
                  <a:schemeClr val="tx1"/>
                </a:solidFill>
              </a:rPr>
              <a:t>Hasta </a:t>
            </a:r>
            <a:r>
              <a:rPr lang="tr-TR" b="1" dirty="0">
                <a:solidFill>
                  <a:schemeClr val="tx1"/>
                </a:solidFill>
              </a:rPr>
              <a:t>ya da </a:t>
            </a:r>
            <a:r>
              <a:rPr lang="tr-TR" b="1" dirty="0" smtClean="0">
                <a:solidFill>
                  <a:schemeClr val="tx1"/>
                </a:solidFill>
              </a:rPr>
              <a:t>yaralı naklini </a:t>
            </a:r>
            <a:r>
              <a:rPr lang="tr-TR" b="1" dirty="0">
                <a:solidFill>
                  <a:schemeClr val="tx1"/>
                </a:solidFill>
              </a:rPr>
              <a:t>sağlama açısından</a:t>
            </a:r>
            <a:r>
              <a:rPr lang="tr-TR" b="1" dirty="0">
                <a:solidFill>
                  <a:srgbClr val="FFFF00"/>
                </a:solidFill>
              </a:rPr>
              <a:t> yol durumu</a:t>
            </a:r>
            <a:r>
              <a:rPr lang="tr-TR" b="1" dirty="0" smtClean="0">
                <a:solidFill>
                  <a:schemeClr val="tx1"/>
                </a:solidFill>
              </a:rPr>
              <a:t>,</a:t>
            </a:r>
          </a:p>
          <a:p>
            <a:r>
              <a:rPr lang="tr-TR" b="1" dirty="0" smtClean="0">
                <a:solidFill>
                  <a:schemeClr val="tx1"/>
                </a:solidFill>
              </a:rPr>
              <a:t> Haberleşme açısından </a:t>
            </a:r>
            <a:r>
              <a:rPr lang="tr-TR" b="1" dirty="0" smtClean="0">
                <a:solidFill>
                  <a:srgbClr val="FFFF00"/>
                </a:solidFill>
              </a:rPr>
              <a:t>coğrafik özellikler </a:t>
            </a:r>
            <a:r>
              <a:rPr lang="tr-TR" b="1" dirty="0" smtClean="0">
                <a:solidFill>
                  <a:schemeClr val="tx1"/>
                </a:solidFill>
              </a:rPr>
              <a:t>dikkate </a:t>
            </a:r>
            <a:r>
              <a:rPr lang="tr-TR" b="1" dirty="0">
                <a:solidFill>
                  <a:schemeClr val="tx1"/>
                </a:solidFill>
              </a:rPr>
              <a:t>alınmalıdır</a:t>
            </a:r>
            <a:r>
              <a:rPr lang="tr-TR" b="1" dirty="0" smtClean="0">
                <a:solidFill>
                  <a:schemeClr val="tx1"/>
                </a:solidFill>
              </a:rPr>
              <a:t>. </a:t>
            </a:r>
            <a:endParaRPr lang="tr-TR" b="1" dirty="0">
              <a:solidFill>
                <a:srgbClr val="00B050"/>
              </a:solidFill>
            </a:endParaRPr>
          </a:p>
        </p:txBody>
      </p:sp>
    </p:spTree>
    <p:extLst>
      <p:ext uri="{BB962C8B-B14F-4D97-AF65-F5344CB8AC3E}">
        <p14:creationId xmlns:p14="http://schemas.microsoft.com/office/powerpoint/2010/main" val="517509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800" b="1" u="sng" dirty="0">
                <a:solidFill>
                  <a:srgbClr val="00B050"/>
                </a:solidFill>
              </a:rPr>
              <a:t>Personel ve ekipman imkânları:  </a:t>
            </a:r>
            <a:r>
              <a:rPr lang="tr-TR" b="1" dirty="0">
                <a:solidFill>
                  <a:schemeClr val="tx1"/>
                </a:solidFill>
              </a:rPr>
              <a:t>Olayın niteliğine, hasta veya yaralı </a:t>
            </a:r>
            <a:r>
              <a:rPr lang="tr-TR" b="1" dirty="0" smtClean="0">
                <a:solidFill>
                  <a:schemeClr val="tx1"/>
                </a:solidFill>
              </a:rPr>
              <a:t>sayısına göre</a:t>
            </a:r>
            <a:r>
              <a:rPr lang="tr-TR" b="1" dirty="0">
                <a:solidFill>
                  <a:schemeClr val="tx1"/>
                </a:solidFill>
              </a:rPr>
              <a:t>; personel ve ekipman yeterliği, çevrede bulunan imkânlar ve insan </a:t>
            </a:r>
            <a:r>
              <a:rPr lang="tr-TR" b="1" dirty="0" smtClean="0">
                <a:solidFill>
                  <a:schemeClr val="tx1"/>
                </a:solidFill>
              </a:rPr>
              <a:t>gücü değerlendirilmelidir</a:t>
            </a:r>
            <a:r>
              <a:rPr lang="tr-TR" b="1" dirty="0">
                <a:solidFill>
                  <a:schemeClr val="tx1"/>
                </a:solidFill>
              </a:rPr>
              <a:t>.</a:t>
            </a:r>
          </a:p>
        </p:txBody>
      </p:sp>
    </p:spTree>
    <p:extLst>
      <p:ext uri="{BB962C8B-B14F-4D97-AF65-F5344CB8AC3E}">
        <p14:creationId xmlns:p14="http://schemas.microsoft.com/office/powerpoint/2010/main" val="3098935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8229600" cy="4525963"/>
          </a:xfrm>
        </p:spPr>
        <p:txBody>
          <a:bodyPr>
            <a:normAutofit/>
          </a:bodyPr>
          <a:lstStyle/>
          <a:p>
            <a:r>
              <a:rPr lang="tr-TR" dirty="0" smtClean="0"/>
              <a:t>Acil sağlık hizmetlerinde çalışan personelin maruz kaldığı fiziksel riskler, yaralanmalar ve kas-iskelet sistemi bozukluklarıdır.</a:t>
            </a:r>
          </a:p>
          <a:p>
            <a:r>
              <a:rPr lang="tr-TR" dirty="0"/>
              <a:t>Psikolojik baskı ve stres altında çalışma, sıklıkla üzücü olaylarla karşılaşma, adli olaylar vb. durumlar da </a:t>
            </a:r>
            <a:r>
              <a:rPr lang="tr-TR" dirty="0" err="1" smtClean="0"/>
              <a:t>psikososyal</a:t>
            </a:r>
            <a:r>
              <a:rPr lang="tr-TR" dirty="0" smtClean="0"/>
              <a:t> </a:t>
            </a:r>
            <a:r>
              <a:rPr lang="tr-TR" dirty="0"/>
              <a:t>riskler arasında sayılabilir.</a:t>
            </a:r>
          </a:p>
        </p:txBody>
      </p:sp>
    </p:spTree>
    <p:extLst>
      <p:ext uri="{BB962C8B-B14F-4D97-AF65-F5344CB8AC3E}">
        <p14:creationId xmlns:p14="http://schemas.microsoft.com/office/powerpoint/2010/main" val="3250847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a:t>Acil sağlık hizmetleri açısından </a:t>
            </a:r>
            <a:r>
              <a:rPr lang="tr-TR" dirty="0" smtClean="0"/>
              <a:t>başlangıçta </a:t>
            </a:r>
            <a:r>
              <a:rPr lang="tr-TR" dirty="0"/>
              <a:t>olay yeri yönetimini, komuta </a:t>
            </a:r>
            <a:r>
              <a:rPr lang="tr-TR" dirty="0" smtClean="0"/>
              <a:t>kontrol merkezindeki danışman </a:t>
            </a:r>
            <a:r>
              <a:rPr lang="tr-TR" dirty="0"/>
              <a:t>hekim yapar. Olay yerine ilk </a:t>
            </a:r>
            <a:r>
              <a:rPr lang="tr-TR" dirty="0" smtClean="0"/>
              <a:t>ulaşan </a:t>
            </a:r>
            <a:r>
              <a:rPr lang="tr-TR" dirty="0"/>
              <a:t>ambulans ekibinin </a:t>
            </a:r>
            <a:r>
              <a:rPr lang="tr-TR" dirty="0" smtClean="0"/>
              <a:t>görevli hekimi</a:t>
            </a:r>
            <a:r>
              <a:rPr lang="tr-TR" dirty="0"/>
              <a:t>, olay yerindeki tüm sağlık ekiplerinin yönetimini, olay yerine yönetici gelene </a:t>
            </a:r>
            <a:r>
              <a:rPr lang="tr-TR" dirty="0" smtClean="0"/>
              <a:t>kadar üstlenir</a:t>
            </a:r>
            <a:r>
              <a:rPr lang="tr-TR" dirty="0"/>
              <a:t>. Olay yeri yöneticisi; sağlık hizmetlerini planlar, yürütülmesini sağlar, </a:t>
            </a:r>
            <a:r>
              <a:rPr lang="tr-TR" dirty="0" err="1"/>
              <a:t>triaj</a:t>
            </a:r>
            <a:r>
              <a:rPr lang="tr-TR" dirty="0"/>
              <a:t> yapar </a:t>
            </a:r>
            <a:r>
              <a:rPr lang="tr-TR" dirty="0" smtClean="0"/>
              <a:t>ve yetkililere </a:t>
            </a:r>
            <a:r>
              <a:rPr lang="tr-TR" dirty="0"/>
              <a:t>bilgi verir</a:t>
            </a:r>
          </a:p>
        </p:txBody>
      </p:sp>
    </p:spTree>
    <p:extLst>
      <p:ext uri="{BB962C8B-B14F-4D97-AF65-F5344CB8AC3E}">
        <p14:creationId xmlns:p14="http://schemas.microsoft.com/office/powerpoint/2010/main" val="620626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83568" y="620688"/>
            <a:ext cx="7756263" cy="1054250"/>
          </a:xfrm>
        </p:spPr>
        <p:txBody>
          <a:bodyPr>
            <a:normAutofit fontScale="90000"/>
          </a:bodyPr>
          <a:lstStyle/>
          <a:p>
            <a:r>
              <a:rPr lang="tr-TR" dirty="0"/>
              <a:t> </a:t>
            </a:r>
            <a:r>
              <a:rPr lang="tr-TR" dirty="0" smtClean="0"/>
              <a:t/>
            </a:r>
            <a:br>
              <a:rPr lang="tr-TR" dirty="0" smtClean="0"/>
            </a:br>
            <a:r>
              <a:rPr lang="tr-TR" sz="3600" b="1" dirty="0" smtClean="0">
                <a:solidFill>
                  <a:schemeClr val="bg1"/>
                </a:solidFill>
              </a:rPr>
              <a:t>Olay </a:t>
            </a:r>
            <a:r>
              <a:rPr lang="tr-TR" sz="3600" b="1" dirty="0">
                <a:solidFill>
                  <a:schemeClr val="bg1"/>
                </a:solidFill>
              </a:rPr>
              <a:t>Yeri Güvenliğinin Amaçları</a:t>
            </a:r>
          </a:p>
        </p:txBody>
      </p:sp>
      <p:sp>
        <p:nvSpPr>
          <p:cNvPr id="2" name="İçerik Yer Tutucusu 1"/>
          <p:cNvSpPr>
            <a:spLocks noGrp="1"/>
          </p:cNvSpPr>
          <p:nvPr>
            <p:ph idx="1"/>
          </p:nvPr>
        </p:nvSpPr>
        <p:spPr/>
        <p:txBody>
          <a:bodyPr>
            <a:normAutofit/>
          </a:bodyPr>
          <a:lstStyle/>
          <a:p>
            <a:r>
              <a:rPr lang="tr-TR" b="1" dirty="0">
                <a:solidFill>
                  <a:srgbClr val="FFFF00"/>
                </a:solidFill>
              </a:rPr>
              <a:t>İ</a:t>
            </a:r>
            <a:r>
              <a:rPr lang="tr-TR" b="1" dirty="0" smtClean="0">
                <a:solidFill>
                  <a:srgbClr val="FFFF00"/>
                </a:solidFill>
              </a:rPr>
              <a:t>kincil </a:t>
            </a:r>
            <a:r>
              <a:rPr lang="tr-TR" b="1" dirty="0">
                <a:solidFill>
                  <a:srgbClr val="FFFF00"/>
                </a:solidFill>
              </a:rPr>
              <a:t>kazaları önlemek: </a:t>
            </a:r>
            <a:r>
              <a:rPr lang="tr-TR" dirty="0">
                <a:solidFill>
                  <a:schemeClr val="tx1"/>
                </a:solidFill>
              </a:rPr>
              <a:t>Acil yardım hizmetini sunan tüm </a:t>
            </a:r>
            <a:r>
              <a:rPr lang="tr-TR" dirty="0" smtClean="0">
                <a:solidFill>
                  <a:schemeClr val="tx1"/>
                </a:solidFill>
              </a:rPr>
              <a:t>çalışanların</a:t>
            </a:r>
            <a:r>
              <a:rPr lang="tr-TR" dirty="0">
                <a:solidFill>
                  <a:schemeClr val="tx1"/>
                </a:solidFill>
              </a:rPr>
              <a:t>, </a:t>
            </a:r>
            <a:r>
              <a:rPr lang="tr-TR" dirty="0" smtClean="0">
                <a:solidFill>
                  <a:schemeClr val="tx1"/>
                </a:solidFill>
              </a:rPr>
              <a:t>hasta veya </a:t>
            </a:r>
            <a:r>
              <a:rPr lang="tr-TR" dirty="0">
                <a:solidFill>
                  <a:schemeClr val="tx1"/>
                </a:solidFill>
              </a:rPr>
              <a:t>yaralıların, çevrede bulunan diğer </a:t>
            </a:r>
            <a:r>
              <a:rPr lang="tr-TR" dirty="0" smtClean="0">
                <a:solidFill>
                  <a:schemeClr val="tx1"/>
                </a:solidFill>
              </a:rPr>
              <a:t>kişilerin </a:t>
            </a:r>
            <a:r>
              <a:rPr lang="tr-TR" dirty="0">
                <a:solidFill>
                  <a:schemeClr val="tx1"/>
                </a:solidFill>
              </a:rPr>
              <a:t>can güvenliğini </a:t>
            </a:r>
            <a:r>
              <a:rPr lang="tr-TR" dirty="0" smtClean="0">
                <a:solidFill>
                  <a:schemeClr val="tx1"/>
                </a:solidFill>
              </a:rPr>
              <a:t>sağlamak açısından </a:t>
            </a:r>
            <a:r>
              <a:rPr lang="tr-TR" dirty="0">
                <a:solidFill>
                  <a:schemeClr val="tx1"/>
                </a:solidFill>
              </a:rPr>
              <a:t>önemlidir. </a:t>
            </a:r>
            <a:endParaRPr lang="tr-TR" dirty="0" smtClean="0">
              <a:solidFill>
                <a:schemeClr val="tx1"/>
              </a:solidFill>
            </a:endParaRPr>
          </a:p>
          <a:p>
            <a:r>
              <a:rPr lang="tr-TR" b="1" dirty="0">
                <a:solidFill>
                  <a:srgbClr val="FFFF00"/>
                </a:solidFill>
              </a:rPr>
              <a:t>Çıkarma ve kurtarma </a:t>
            </a:r>
            <a:r>
              <a:rPr lang="tr-TR" b="1" dirty="0" smtClean="0">
                <a:solidFill>
                  <a:srgbClr val="FFFF00"/>
                </a:solidFill>
              </a:rPr>
              <a:t>çalışmalarını kolaylaştırmak:</a:t>
            </a:r>
          </a:p>
          <a:p>
            <a:r>
              <a:rPr lang="tr-TR" dirty="0">
                <a:solidFill>
                  <a:schemeClr val="tx1"/>
                </a:solidFill>
              </a:rPr>
              <a:t>Kurtarma </a:t>
            </a:r>
            <a:r>
              <a:rPr lang="tr-TR" dirty="0" smtClean="0">
                <a:solidFill>
                  <a:schemeClr val="tx1"/>
                </a:solidFill>
              </a:rPr>
              <a:t>çalışması yürüten </a:t>
            </a:r>
            <a:r>
              <a:rPr lang="tr-TR" dirty="0">
                <a:solidFill>
                  <a:schemeClr val="tx1"/>
                </a:solidFill>
              </a:rPr>
              <a:t>ekiplerin </a:t>
            </a:r>
            <a:r>
              <a:rPr lang="tr-TR" dirty="0" smtClean="0">
                <a:solidFill>
                  <a:schemeClr val="tx1"/>
                </a:solidFill>
              </a:rPr>
              <a:t>işlerini kolaylaştırmak</a:t>
            </a:r>
            <a:r>
              <a:rPr lang="tr-TR" dirty="0">
                <a:solidFill>
                  <a:schemeClr val="tx1"/>
                </a:solidFill>
              </a:rPr>
              <a:t>, yaralıların güvenli bir </a:t>
            </a:r>
            <a:r>
              <a:rPr lang="tr-TR" dirty="0" smtClean="0">
                <a:solidFill>
                  <a:schemeClr val="tx1"/>
                </a:solidFill>
              </a:rPr>
              <a:t>şekilde</a:t>
            </a:r>
            <a:endParaRPr lang="tr-TR" dirty="0">
              <a:solidFill>
                <a:schemeClr val="tx1"/>
              </a:solidFill>
            </a:endParaRPr>
          </a:p>
          <a:p>
            <a:pPr marL="0" indent="0">
              <a:buNone/>
            </a:pPr>
            <a:r>
              <a:rPr lang="tr-TR" dirty="0" smtClean="0">
                <a:solidFill>
                  <a:schemeClr val="tx1"/>
                </a:solidFill>
              </a:rPr>
              <a:t>     çıkarılmasını </a:t>
            </a:r>
            <a:r>
              <a:rPr lang="tr-TR" dirty="0">
                <a:solidFill>
                  <a:schemeClr val="tx1"/>
                </a:solidFill>
              </a:rPr>
              <a:t>sağlamak gerekir.</a:t>
            </a:r>
          </a:p>
        </p:txBody>
      </p:sp>
    </p:spTree>
    <p:extLst>
      <p:ext uri="{BB962C8B-B14F-4D97-AF65-F5344CB8AC3E}">
        <p14:creationId xmlns:p14="http://schemas.microsoft.com/office/powerpoint/2010/main" val="2685275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solidFill>
                  <a:schemeClr val="tx2">
                    <a:lumMod val="60000"/>
                    <a:lumOff val="40000"/>
                  </a:schemeClr>
                </a:solidFill>
              </a:rPr>
              <a:t> </a:t>
            </a:r>
            <a:r>
              <a:rPr lang="tr-TR" b="1" dirty="0" smtClean="0">
                <a:solidFill>
                  <a:srgbClr val="00B050"/>
                </a:solidFill>
              </a:rPr>
              <a:t>İlk </a:t>
            </a:r>
            <a:r>
              <a:rPr lang="tr-TR" b="1" dirty="0">
                <a:solidFill>
                  <a:srgbClr val="00B050"/>
                </a:solidFill>
              </a:rPr>
              <a:t>yardım ve acil bakım </a:t>
            </a:r>
            <a:r>
              <a:rPr lang="tr-TR" b="1" dirty="0" smtClean="0">
                <a:solidFill>
                  <a:srgbClr val="00B050"/>
                </a:solidFill>
              </a:rPr>
              <a:t>çalışmalarını kolaylaştırmak:</a:t>
            </a:r>
          </a:p>
          <a:p>
            <a:r>
              <a:rPr lang="tr-TR" dirty="0">
                <a:solidFill>
                  <a:schemeClr val="tx1"/>
                </a:solidFill>
              </a:rPr>
              <a:t>Acil tıbbi </a:t>
            </a:r>
            <a:r>
              <a:rPr lang="tr-TR" dirty="0" smtClean="0">
                <a:solidFill>
                  <a:schemeClr val="tx1"/>
                </a:solidFill>
              </a:rPr>
              <a:t>bakım, güvenlik </a:t>
            </a:r>
            <a:r>
              <a:rPr lang="tr-TR" dirty="0">
                <a:solidFill>
                  <a:schemeClr val="tx1"/>
                </a:solidFill>
              </a:rPr>
              <a:t>içinde, herhangi bir tehlike unsuru olmadan </a:t>
            </a:r>
            <a:r>
              <a:rPr lang="tr-TR" dirty="0" smtClean="0">
                <a:solidFill>
                  <a:schemeClr val="tx1"/>
                </a:solidFill>
              </a:rPr>
              <a:t>yapılmalıdır. </a:t>
            </a:r>
          </a:p>
          <a:p>
            <a:r>
              <a:rPr lang="tr-TR" sz="3200" b="1" dirty="0" smtClean="0">
                <a:solidFill>
                  <a:schemeClr val="accent5">
                    <a:lumMod val="75000"/>
                  </a:schemeClr>
                </a:solidFill>
              </a:rPr>
              <a:t>Maddi </a:t>
            </a:r>
            <a:r>
              <a:rPr lang="tr-TR" sz="3200" b="1" dirty="0">
                <a:solidFill>
                  <a:schemeClr val="accent5">
                    <a:lumMod val="75000"/>
                  </a:schemeClr>
                </a:solidFill>
              </a:rPr>
              <a:t>kayıpları önlemek</a:t>
            </a:r>
            <a:r>
              <a:rPr lang="tr-TR" sz="3200" b="1" dirty="0" smtClean="0">
                <a:solidFill>
                  <a:schemeClr val="accent5">
                    <a:lumMod val="75000"/>
                  </a:schemeClr>
                </a:solidFill>
              </a:rPr>
              <a:t>:</a:t>
            </a:r>
          </a:p>
          <a:p>
            <a:r>
              <a:rPr lang="tr-TR" dirty="0">
                <a:solidFill>
                  <a:schemeClr val="tx1"/>
                </a:solidFill>
              </a:rPr>
              <a:t>Özellikle endüstri alanındaki kazalarda olay </a:t>
            </a:r>
            <a:r>
              <a:rPr lang="tr-TR" dirty="0" smtClean="0">
                <a:solidFill>
                  <a:schemeClr val="tx1"/>
                </a:solidFill>
              </a:rPr>
              <a:t>yeri güvenliğinin </a:t>
            </a:r>
            <a:r>
              <a:rPr lang="tr-TR" dirty="0">
                <a:solidFill>
                  <a:schemeClr val="tx1"/>
                </a:solidFill>
              </a:rPr>
              <a:t>sağlanması, maddi kayıpları </a:t>
            </a:r>
            <a:r>
              <a:rPr lang="tr-TR" dirty="0" smtClean="0">
                <a:solidFill>
                  <a:schemeClr val="tx1"/>
                </a:solidFill>
              </a:rPr>
              <a:t>azaltacaktır.</a:t>
            </a:r>
            <a:endParaRPr lang="tr-TR" dirty="0">
              <a:solidFill>
                <a:schemeClr val="tx1"/>
              </a:solidFill>
            </a:endParaRPr>
          </a:p>
        </p:txBody>
      </p:sp>
    </p:spTree>
    <p:extLst>
      <p:ext uri="{BB962C8B-B14F-4D97-AF65-F5344CB8AC3E}">
        <p14:creationId xmlns:p14="http://schemas.microsoft.com/office/powerpoint/2010/main" val="3590583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b="1" dirty="0">
                <a:solidFill>
                  <a:srgbClr val="00B050"/>
                </a:solidFill>
              </a:rPr>
              <a:t>Adli delilleri korumak:</a:t>
            </a:r>
            <a:r>
              <a:rPr lang="tr-TR" b="1" dirty="0">
                <a:solidFill>
                  <a:srgbClr val="FFFF00"/>
                </a:solidFill>
              </a:rPr>
              <a:t> </a:t>
            </a:r>
            <a:r>
              <a:rPr lang="tr-TR" dirty="0">
                <a:solidFill>
                  <a:schemeClr val="tx1"/>
                </a:solidFill>
              </a:rPr>
              <a:t>Acil duruma ihtiyaç duyulan olaylar genellikle </a:t>
            </a:r>
            <a:r>
              <a:rPr lang="tr-TR" dirty="0" smtClean="0">
                <a:solidFill>
                  <a:schemeClr val="tx1"/>
                </a:solidFill>
              </a:rPr>
              <a:t>adli özellik taşır.</a:t>
            </a:r>
          </a:p>
          <a:p>
            <a:endParaRPr lang="tr-TR" dirty="0" smtClean="0">
              <a:solidFill>
                <a:schemeClr val="tx1"/>
              </a:solidFill>
            </a:endParaRPr>
          </a:p>
          <a:p>
            <a:r>
              <a:rPr lang="tr-TR" dirty="0">
                <a:solidFill>
                  <a:schemeClr val="tx1"/>
                </a:solidFill>
              </a:rPr>
              <a:t>Olay yerinde güvenliğin sağlanması, emniyet güçlerinin asli görevlerindendir; ancak yapılan araştırmalar, olay yerine genellikle ilk olarak ambulansın geldiğini göstermekte ve olay yeri güvenliğini sağlamak ambulans ekibine kalmaktadır</a:t>
            </a:r>
          </a:p>
          <a:p>
            <a:endParaRPr lang="tr-TR" dirty="0" smtClean="0">
              <a:solidFill>
                <a:schemeClr val="tx1"/>
              </a:solidFill>
            </a:endParaRPr>
          </a:p>
        </p:txBody>
      </p:sp>
    </p:spTree>
    <p:extLst>
      <p:ext uri="{BB962C8B-B14F-4D97-AF65-F5344CB8AC3E}">
        <p14:creationId xmlns:p14="http://schemas.microsoft.com/office/powerpoint/2010/main" val="3324649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2276872"/>
            <a:ext cx="7745505" cy="3877815"/>
          </a:xfrm>
        </p:spPr>
        <p:txBody>
          <a:bodyPr/>
          <a:lstStyle/>
          <a:p>
            <a:r>
              <a:rPr lang="tr-TR" dirty="0"/>
              <a:t>Can güvenliğini tehdit eden unsurların (KBRN ajanları, yangın, patlama, </a:t>
            </a:r>
            <a:r>
              <a:rPr lang="tr-TR" dirty="0" smtClean="0"/>
              <a:t>endüstriyel kazalar </a:t>
            </a:r>
            <a:r>
              <a:rPr lang="tr-TR" dirty="0"/>
              <a:t>vb.) bulunduğu olay yerine </a:t>
            </a:r>
            <a:r>
              <a:rPr lang="tr-TR" b="1" u="sng" dirty="0">
                <a:solidFill>
                  <a:srgbClr val="FF0000"/>
                </a:solidFill>
              </a:rPr>
              <a:t>sıcak (kırmızı) </a:t>
            </a:r>
            <a:r>
              <a:rPr lang="tr-TR" dirty="0"/>
              <a:t>alan denir</a:t>
            </a:r>
            <a:r>
              <a:rPr lang="tr-TR" dirty="0" smtClean="0"/>
              <a:t>.</a:t>
            </a:r>
          </a:p>
          <a:p>
            <a:pPr>
              <a:buNone/>
            </a:pPr>
            <a:endParaRPr lang="tr-TR" dirty="0" smtClean="0"/>
          </a:p>
          <a:p>
            <a:pPr>
              <a:buNone/>
            </a:pPr>
            <a:endParaRPr lang="tr-TR" dirty="0"/>
          </a:p>
        </p:txBody>
      </p:sp>
    </p:spTree>
    <p:extLst>
      <p:ext uri="{BB962C8B-B14F-4D97-AF65-F5344CB8AC3E}">
        <p14:creationId xmlns:p14="http://schemas.microsoft.com/office/powerpoint/2010/main" val="3044591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smtClean="0"/>
          </a:p>
          <a:p>
            <a:endParaRPr lang="tr-TR" dirty="0"/>
          </a:p>
        </p:txBody>
      </p:sp>
      <p:pic>
        <p:nvPicPr>
          <p:cNvPr id="5" name="Picture 2" descr="C:\Users\halit\Downloads\İTFAİYE&amp;AMBULANS+PERSONELİ+(YÜKSEK+DÜZEYDE+KORUYUCU+ELBİSE).jpg"/>
          <p:cNvPicPr>
            <a:picLocks noChangeAspect="1" noChangeArrowheads="1"/>
          </p:cNvPicPr>
          <p:nvPr/>
        </p:nvPicPr>
        <p:blipFill>
          <a:blip r:embed="rId2" cstate="print"/>
          <a:srcRect/>
          <a:stretch>
            <a:fillRect/>
          </a:stretch>
        </p:blipFill>
        <p:spPr bwMode="auto">
          <a:xfrm>
            <a:off x="500034" y="428604"/>
            <a:ext cx="8286808" cy="607223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42910" y="1928802"/>
            <a:ext cx="8072494"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TRAFİK KAZALARINDA</a:t>
            </a:r>
          </a:p>
          <a:p>
            <a:pPr algn="ctr"/>
            <a:r>
              <a:rPr lang="tr-TR"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GÜVENLİK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500034" y="3286124"/>
            <a:ext cx="8401080" cy="3268667"/>
          </a:xfrm>
        </p:spPr>
        <p:txBody>
          <a:bodyPr>
            <a:normAutofit fontScale="92500"/>
          </a:bodyPr>
          <a:lstStyle/>
          <a:p>
            <a:r>
              <a:rPr lang="tr-TR" sz="2400" dirty="0" smtClean="0">
                <a:latin typeface="Comic Sans MS" pitchFamily="66" charset="0"/>
              </a:rPr>
              <a:t>Trafik kazası; karayolu üzerinde hareket halinde olan bir veya birden fazla aracın karıştığı ölüm, yaralanma ve maddi zararla sonuçlanan olaydır. </a:t>
            </a:r>
          </a:p>
          <a:p>
            <a:r>
              <a:rPr lang="tr-TR" sz="2400" dirty="0" smtClean="0">
                <a:latin typeface="Comic Sans MS" pitchFamily="66" charset="0"/>
              </a:rPr>
              <a:t>Trafik kazasının unsurları şunlardır:</a:t>
            </a:r>
          </a:p>
          <a:p>
            <a:pPr>
              <a:buNone/>
            </a:pPr>
            <a:r>
              <a:rPr lang="tr-TR" sz="2400" dirty="0" smtClean="0">
                <a:latin typeface="Comic Sans MS" pitchFamily="66" charset="0"/>
              </a:rPr>
              <a:t>** Kaza, trafiğe açık cadde, sokak veya yolda meydana gelmiştir. </a:t>
            </a:r>
            <a:endParaRPr lang="tr-TR" sz="2400" dirty="0">
              <a:latin typeface="Comic Sans MS" pitchFamily="66" charset="0"/>
            </a:endParaRPr>
          </a:p>
          <a:p>
            <a:pPr>
              <a:buNone/>
            </a:pPr>
            <a:r>
              <a:rPr lang="tr-TR" sz="2400" dirty="0" smtClean="0">
                <a:latin typeface="Comic Sans MS" pitchFamily="66" charset="0"/>
              </a:rPr>
              <a:t>**Kazada, bir veya birden fazla kişi ölmüş veya yaralanmıştır. </a:t>
            </a:r>
            <a:endParaRPr lang="tr-TR" sz="2400" dirty="0">
              <a:latin typeface="Comic Sans MS" pitchFamily="66" charset="0"/>
            </a:endParaRPr>
          </a:p>
          <a:p>
            <a:pPr>
              <a:buNone/>
            </a:pPr>
            <a:r>
              <a:rPr lang="tr-TR" sz="2400" dirty="0" smtClean="0">
                <a:latin typeface="Comic Sans MS" pitchFamily="66" charset="0"/>
              </a:rPr>
              <a:t>**Kaza, hareket halinde en az bir aracın olmasını gerektirir.</a:t>
            </a:r>
            <a:endParaRPr lang="tr-TR" sz="2400" dirty="0">
              <a:latin typeface="Comic Sans MS" pitchFamily="66" charset="0"/>
            </a:endParaRPr>
          </a:p>
        </p:txBody>
      </p:sp>
      <p:pic>
        <p:nvPicPr>
          <p:cNvPr id="17" name="16 İçerik Yer Tutucusu" descr="rizede-ambulans-kaza-yapti-7-aylik-bebek-oldu-h1467140893-b04eb1.jpg"/>
          <p:cNvPicPr>
            <a:picLocks noGrp="1" noChangeAspect="1"/>
          </p:cNvPicPr>
          <p:nvPr>
            <p:ph sz="half" idx="2"/>
          </p:nvPr>
        </p:nvPicPr>
        <p:blipFill>
          <a:blip r:embed="rId2"/>
          <a:stretch>
            <a:fillRect/>
          </a:stretch>
        </p:blipFill>
        <p:spPr>
          <a:xfrm>
            <a:off x="928662" y="214290"/>
            <a:ext cx="7286676" cy="292895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14282" y="214291"/>
            <a:ext cx="8643998" cy="2643206"/>
          </a:xfrm>
        </p:spPr>
        <p:txBody>
          <a:bodyPr>
            <a:normAutofit fontScale="92500" lnSpcReduction="10000"/>
          </a:bodyPr>
          <a:lstStyle/>
          <a:p>
            <a:r>
              <a:rPr lang="tr-TR" dirty="0" smtClean="0">
                <a:latin typeface="Comic Sans MS" pitchFamily="66" charset="0"/>
              </a:rPr>
              <a:t>Yapılan istatistiklere göre, ülkemizde her gün yaklaşık 650, her saat 27 trafik kazası olmaktadır. Bu kazalarda, günde 5–20 kişi ölmekte, 200 kadar kişi de yaralanmaktadır. Ortalama her yıl 5.000–6.000 kişi ölmekte ve 150.000–200.000 kişi de yaralanmaktadır. Trafik kazalarının oluşmasının en önemli etmeni insandır.</a:t>
            </a:r>
            <a:endParaRPr lang="tr-TR" dirty="0">
              <a:latin typeface="Comic Sans MS" pitchFamily="66" charset="0"/>
            </a:endParaRPr>
          </a:p>
        </p:txBody>
      </p:sp>
      <p:sp>
        <p:nvSpPr>
          <p:cNvPr id="2" name="İçerik Yer Tutucusu 1"/>
          <p:cNvSpPr>
            <a:spLocks noGrp="1"/>
          </p:cNvSpPr>
          <p:nvPr>
            <p:ph sz="half" idx="2"/>
          </p:nvPr>
        </p:nvSpPr>
        <p:spPr/>
        <p:txBody>
          <a:bodyPr/>
          <a:lstStyle/>
          <a:p>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285729"/>
            <a:ext cx="8115328" cy="2714644"/>
          </a:xfrm>
        </p:spPr>
        <p:txBody>
          <a:bodyPr>
            <a:normAutofit fontScale="92500" lnSpcReduction="10000"/>
          </a:bodyPr>
          <a:lstStyle/>
          <a:p>
            <a:r>
              <a:rPr lang="tr-TR" dirty="0" smtClean="0">
                <a:latin typeface="Comic Sans MS" pitchFamily="66" charset="0"/>
              </a:rPr>
              <a:t>Bu oran % 94’e kadar ulaşmaktadır. Türkiye’de olay sonrası yaralananların 30 gün takibi yapılmadığından, daha sonra ölenler, resmi istatistiklere yansımamaktadır. Ayrıca trafikte, yılda yüzlerce vurup kaçanlar olmaktadır. Bunları da dâhil edersek söz konusu kayıp sayısı daha da artacaktır.</a:t>
            </a:r>
            <a:endParaRPr lang="tr-TR" dirty="0">
              <a:latin typeface="Comic Sans MS" pitchFamily="66" charset="0"/>
            </a:endParaRPr>
          </a:p>
        </p:txBody>
      </p:sp>
      <p:pic>
        <p:nvPicPr>
          <p:cNvPr id="5" name="4 İçerik Yer Tutucusu" descr="trafik_kazasi_122.gif"/>
          <p:cNvPicPr>
            <a:picLocks noGrp="1" noChangeAspect="1"/>
          </p:cNvPicPr>
          <p:nvPr>
            <p:ph sz="half" idx="2"/>
          </p:nvPr>
        </p:nvPicPr>
        <p:blipFill>
          <a:blip r:embed="rId2"/>
          <a:stretch>
            <a:fillRect/>
          </a:stretch>
        </p:blipFill>
        <p:spPr>
          <a:xfrm>
            <a:off x="928662" y="2857496"/>
            <a:ext cx="7500990" cy="364333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u="sng" dirty="0" smtClean="0">
                <a:solidFill>
                  <a:srgbClr val="C00000"/>
                </a:solidFill>
              </a:rPr>
              <a:t>Koruyucu Ekipmanlar</a:t>
            </a:r>
            <a:endParaRPr lang="tr-TR" b="1" u="sng" dirty="0">
              <a:solidFill>
                <a:srgbClr val="C00000"/>
              </a:solidFill>
            </a:endParaRPr>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7953" y="1784350"/>
            <a:ext cx="708529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543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500034" y="428604"/>
            <a:ext cx="4038600" cy="3357585"/>
          </a:xfrm>
        </p:spPr>
        <p:txBody>
          <a:bodyPr>
            <a:normAutofit fontScale="77500" lnSpcReduction="20000"/>
          </a:bodyPr>
          <a:lstStyle/>
          <a:p>
            <a:r>
              <a:rPr lang="tr-TR" dirty="0" smtClean="0">
                <a:latin typeface="Comic Sans MS" pitchFamily="66" charset="0"/>
              </a:rPr>
              <a:t>Trafik kazalarının sıklıkla yaşandığı ülkemizde, ambulans kazaları da önemli bir yer tutmaktadır. Bu durum, ambulans sürüş tekniklerine dikkat edilmemesinden ve kaza yerinde yeterli güvenlik önlemlerinin alınmamasından kaynaklanmaktadır. </a:t>
            </a:r>
            <a:endParaRPr lang="tr-TR" dirty="0">
              <a:latin typeface="Comic Sans MS" pitchFamily="66" charset="0"/>
            </a:endParaRPr>
          </a:p>
        </p:txBody>
      </p:sp>
      <p:pic>
        <p:nvPicPr>
          <p:cNvPr id="5" name="4 İçerik Yer Tutucusu" descr="resized_7d59a-477290b4be8d97c2ac21e32191fecef9.jpg"/>
          <p:cNvPicPr>
            <a:picLocks noGrp="1" noChangeAspect="1"/>
          </p:cNvPicPr>
          <p:nvPr>
            <p:ph sz="half" idx="2"/>
          </p:nvPr>
        </p:nvPicPr>
        <p:blipFill>
          <a:blip r:embed="rId2"/>
          <a:stretch>
            <a:fillRect/>
          </a:stretch>
        </p:blipFill>
        <p:spPr>
          <a:xfrm>
            <a:off x="4572000" y="285728"/>
            <a:ext cx="4038600" cy="2714644"/>
          </a:xfrm>
        </p:spPr>
      </p:pic>
      <p:pic>
        <p:nvPicPr>
          <p:cNvPr id="1026" name="Picture 2" descr="C:\Users\pc\Desktop\karsta-trafik-kazasi,-2-kisi-oldu!-(1).jpg"/>
          <p:cNvPicPr>
            <a:picLocks noChangeAspect="1" noChangeArrowheads="1"/>
          </p:cNvPicPr>
          <p:nvPr/>
        </p:nvPicPr>
        <p:blipFill>
          <a:blip r:embed="rId3"/>
          <a:srcRect/>
          <a:stretch>
            <a:fillRect/>
          </a:stretch>
        </p:blipFill>
        <p:spPr bwMode="auto">
          <a:xfrm>
            <a:off x="4572000" y="3357562"/>
            <a:ext cx="4071966" cy="2928962"/>
          </a:xfrm>
          <a:prstGeom prst="rect">
            <a:avLst/>
          </a:prstGeom>
          <a:noFill/>
        </p:spPr>
      </p:pic>
      <p:pic>
        <p:nvPicPr>
          <p:cNvPr id="1027" name="Picture 3" descr="C:\Users\pc\Desktop\mugla_829.jpg"/>
          <p:cNvPicPr>
            <a:picLocks noChangeAspect="1" noChangeArrowheads="1"/>
          </p:cNvPicPr>
          <p:nvPr/>
        </p:nvPicPr>
        <p:blipFill>
          <a:blip r:embed="rId4"/>
          <a:srcRect/>
          <a:stretch>
            <a:fillRect/>
          </a:stretch>
        </p:blipFill>
        <p:spPr bwMode="auto">
          <a:xfrm>
            <a:off x="571472" y="3929066"/>
            <a:ext cx="3643338" cy="242889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571472" y="3643314"/>
            <a:ext cx="7572428" cy="3000396"/>
          </a:xfrm>
        </p:spPr>
        <p:txBody>
          <a:bodyPr>
            <a:normAutofit fontScale="92500" lnSpcReduction="10000"/>
          </a:bodyPr>
          <a:lstStyle/>
          <a:p>
            <a:r>
              <a:rPr lang="tr-TR" dirty="0" smtClean="0">
                <a:latin typeface="Comic Sans MS" pitchFamily="66" charset="0"/>
              </a:rPr>
              <a:t>Trafik kazalarında bulunan tehlikeler; çalışan ve hava yastığı açılmamış araç, dengesiz konumlanmış araç, düşen ya da fırlayan cisimler, cam kırıkları, yakıt sızıntısı, kamyon veya tır yükleri, sigara içen vatandaşlar, panik-saldırgan vatandaşlar, hava ve yol şartları, arazi yapısı, kontrol altına alınmamış trafik vb. sayılabilir.</a:t>
            </a:r>
            <a:endParaRPr lang="tr-TR" dirty="0">
              <a:latin typeface="Comic Sans MS" pitchFamily="66" charset="0"/>
            </a:endParaRPr>
          </a:p>
        </p:txBody>
      </p:sp>
      <p:pic>
        <p:nvPicPr>
          <p:cNvPr id="5" name="4 İçerik Yer Tutucusu" descr="headline.jpg"/>
          <p:cNvPicPr>
            <a:picLocks noGrp="1" noChangeAspect="1"/>
          </p:cNvPicPr>
          <p:nvPr>
            <p:ph sz="half" idx="2"/>
          </p:nvPr>
        </p:nvPicPr>
        <p:blipFill>
          <a:blip r:embed="rId2"/>
          <a:stretch>
            <a:fillRect/>
          </a:stretch>
        </p:blipFill>
        <p:spPr>
          <a:xfrm>
            <a:off x="642910" y="214290"/>
            <a:ext cx="7786742" cy="321471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chemeClr val="accent2">
                    <a:lumMod val="75000"/>
                  </a:schemeClr>
                </a:solidFill>
                <a:latin typeface="Comic Sans MS" pitchFamily="66" charset="0"/>
              </a:rPr>
              <a:t>AMBULANSIN PARK EDİLMESİ</a:t>
            </a:r>
            <a:endParaRPr lang="tr-TR" dirty="0">
              <a:solidFill>
                <a:schemeClr val="accent2">
                  <a:lumMod val="75000"/>
                </a:schemeClr>
              </a:solidFill>
              <a:latin typeface="Comic Sans MS" pitchFamily="66" charset="0"/>
            </a:endParaRPr>
          </a:p>
        </p:txBody>
      </p:sp>
      <p:sp>
        <p:nvSpPr>
          <p:cNvPr id="3" name="2 İçerik Yer Tutucusu"/>
          <p:cNvSpPr>
            <a:spLocks noGrp="1"/>
          </p:cNvSpPr>
          <p:nvPr>
            <p:ph sz="half" idx="1"/>
          </p:nvPr>
        </p:nvSpPr>
        <p:spPr>
          <a:xfrm>
            <a:off x="457200" y="1600200"/>
            <a:ext cx="4038600" cy="4757758"/>
          </a:xfrm>
        </p:spPr>
        <p:txBody>
          <a:bodyPr>
            <a:normAutofit fontScale="92500"/>
          </a:bodyPr>
          <a:lstStyle/>
          <a:p>
            <a:r>
              <a:rPr lang="tr-TR" dirty="0" smtClean="0">
                <a:latin typeface="Comic Sans MS" pitchFamily="66" charset="0"/>
              </a:rPr>
              <a:t>Trafik kazalarında, emniyet güçleri, (şehir merkezinde trafik polisi, şehir kırsalında jandarma) ambulans ve itfaiye ekibi olay yerinde çalışmalarını yürütür. İhtiyaç duyulması halinde, sivil savunma ekibi de çalışmalara katılır. </a:t>
            </a:r>
            <a:endParaRPr lang="tr-TR" dirty="0">
              <a:latin typeface="Comic Sans MS" pitchFamily="66" charset="0"/>
            </a:endParaRPr>
          </a:p>
        </p:txBody>
      </p:sp>
      <p:pic>
        <p:nvPicPr>
          <p:cNvPr id="5" name="4 İçerik Yer Tutucusu" descr="59ba87f0eb10bb5d28f31179.jpg"/>
          <p:cNvPicPr>
            <a:picLocks noGrp="1" noChangeAspect="1"/>
          </p:cNvPicPr>
          <p:nvPr>
            <p:ph sz="half" idx="2"/>
          </p:nvPr>
        </p:nvPicPr>
        <p:blipFill>
          <a:blip r:embed="rId2"/>
          <a:stretch>
            <a:fillRect/>
          </a:stretch>
        </p:blipFill>
        <p:spPr>
          <a:xfrm>
            <a:off x="4572000" y="2214554"/>
            <a:ext cx="4186238" cy="307066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85720" y="571480"/>
            <a:ext cx="8572560" cy="4929222"/>
          </a:xfrm>
        </p:spPr>
        <p:txBody>
          <a:bodyPr>
            <a:normAutofit/>
          </a:bodyPr>
          <a:lstStyle/>
          <a:p>
            <a:r>
              <a:rPr lang="tr-TR" sz="3000" dirty="0" smtClean="0">
                <a:latin typeface="Comic Sans MS" pitchFamily="66" charset="0"/>
              </a:rPr>
              <a:t>Olay yerine, önce trafik polisi gelmişse ambulansın park yeri sorulmalıdır. Kaza yerinde ambulans; başka kazalara neden olmayacak, trafik akışına, diğer araçlar ve ekiplerin çalışmalarına engel olmayacak şekilde, trafik akış yönünde ve olay yerinin ilerisinde park edilmelidir. Ambulansın önü açık olmalı, gerektiğinde hiçbir ek manevra yapmadan uzaklaşabilecek uygun park konumu sağlanmalıdır.</a:t>
            </a:r>
            <a:endParaRPr lang="tr-TR" sz="3000" dirty="0">
              <a:latin typeface="Comic Sans MS" pitchFamily="66"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28596" y="0"/>
            <a:ext cx="8001056" cy="2928933"/>
          </a:xfrm>
        </p:spPr>
        <p:txBody>
          <a:bodyPr>
            <a:normAutofit fontScale="92500" lnSpcReduction="20000"/>
          </a:bodyPr>
          <a:lstStyle/>
          <a:p>
            <a:r>
              <a:rPr lang="tr-TR" dirty="0" smtClean="0">
                <a:latin typeface="Comic Sans MS" pitchFamily="66" charset="0"/>
              </a:rPr>
              <a:t>Ambulans, kaza yapan araçlardan en az 50 m uzaklığa park edilmelidir. Tehlikeli maddelerin söz konusu olduğu olay yerinde ise en az 60 m uzaklıkta park edilmeli ve yol trafiğe kapatılmalıdır. Gaz veya duman gibi tehlike yaratacak madde varlığında, rüzgârın yönüne dikkat edilmelidir. Rüzgâr, bulunduğumuz yerin aksi yönüne sürükleyecek şekilde olmalıdır. </a:t>
            </a:r>
            <a:endParaRPr lang="tr-TR" dirty="0">
              <a:latin typeface="Comic Sans MS" pitchFamily="66" charset="0"/>
            </a:endParaRPr>
          </a:p>
        </p:txBody>
      </p:sp>
      <p:pic>
        <p:nvPicPr>
          <p:cNvPr id="7" name="6 İçerik Yer Tutucusu" descr="20171002_2_26046222_26403355_High.jpg"/>
          <p:cNvPicPr>
            <a:picLocks noGrp="1" noChangeAspect="1"/>
          </p:cNvPicPr>
          <p:nvPr>
            <p:ph sz="half" idx="2"/>
          </p:nvPr>
        </p:nvPicPr>
        <p:blipFill>
          <a:blip r:embed="rId2"/>
          <a:stretch>
            <a:fillRect/>
          </a:stretch>
        </p:blipFill>
        <p:spPr>
          <a:xfrm>
            <a:off x="1000100" y="2786058"/>
            <a:ext cx="6858048" cy="3786214"/>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accent2">
                    <a:lumMod val="75000"/>
                  </a:schemeClr>
                </a:solidFill>
                <a:latin typeface="Comic Sans MS" pitchFamily="66" charset="0"/>
              </a:rPr>
              <a:t>GÜVENLİK ALANININ OLUŞTURULMASI</a:t>
            </a:r>
            <a:endParaRPr lang="tr-TR" dirty="0">
              <a:solidFill>
                <a:schemeClr val="accent2">
                  <a:lumMod val="75000"/>
                </a:schemeClr>
              </a:solidFill>
              <a:latin typeface="Comic Sans MS" pitchFamily="66" charset="0"/>
            </a:endParaRPr>
          </a:p>
        </p:txBody>
      </p:sp>
      <p:sp>
        <p:nvSpPr>
          <p:cNvPr id="3" name="2 İçerik Yer Tutucusu"/>
          <p:cNvSpPr>
            <a:spLocks noGrp="1"/>
          </p:cNvSpPr>
          <p:nvPr>
            <p:ph sz="half" idx="1"/>
          </p:nvPr>
        </p:nvSpPr>
        <p:spPr>
          <a:xfrm>
            <a:off x="457200" y="1600200"/>
            <a:ext cx="4038600" cy="4900634"/>
          </a:xfrm>
        </p:spPr>
        <p:txBody>
          <a:bodyPr>
            <a:normAutofit lnSpcReduction="10000"/>
          </a:bodyPr>
          <a:lstStyle/>
          <a:p>
            <a:r>
              <a:rPr lang="tr-TR" dirty="0" smtClean="0">
                <a:latin typeface="Comic Sans MS" pitchFamily="66" charset="0"/>
              </a:rPr>
              <a:t>Olay yerini çevreleyecek şekilde, güvenlik şeridi (güvenlik bandı, emniyet şeridi) çekilmelidir. Güvenlik şeridi; olay yerinde adli delilleri kapsayacak, çalışmalara engel olmayacak genişlikte olmalıdır.. </a:t>
            </a:r>
            <a:endParaRPr lang="tr-TR" dirty="0">
              <a:latin typeface="Comic Sans MS" pitchFamily="66" charset="0"/>
            </a:endParaRPr>
          </a:p>
        </p:txBody>
      </p:sp>
      <p:pic>
        <p:nvPicPr>
          <p:cNvPr id="5" name="4 İçerik Yer Tutucusu" descr="emniyet-şeridi-2.jpg"/>
          <p:cNvPicPr>
            <a:picLocks noGrp="1" noChangeAspect="1"/>
          </p:cNvPicPr>
          <p:nvPr>
            <p:ph sz="half" idx="2"/>
          </p:nvPr>
        </p:nvPicPr>
        <p:blipFill>
          <a:blip r:embed="rId2"/>
          <a:stretch>
            <a:fillRect/>
          </a:stretch>
        </p:blipFill>
        <p:spPr>
          <a:xfrm>
            <a:off x="4770438" y="2509044"/>
            <a:ext cx="3810000" cy="3048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14282" y="428604"/>
            <a:ext cx="8215370" cy="1857387"/>
          </a:xfrm>
        </p:spPr>
        <p:txBody>
          <a:bodyPr>
            <a:normAutofit fontScale="85000" lnSpcReduction="10000"/>
          </a:bodyPr>
          <a:lstStyle/>
          <a:p>
            <a:r>
              <a:rPr lang="tr-TR" dirty="0" smtClean="0">
                <a:latin typeface="Comic Sans MS" pitchFamily="66" charset="0"/>
              </a:rPr>
              <a:t>Gece kolay görünür olduğu için fosforlu şeritler kullanılmalıdır. Bazı şeritlerin üzerinde ‘‘olay yeri girilmez’’ ya da ‘‘girmek yasak’’ ifadesi yazılı olabilir. Güvenlik şeridinin iç kısmına, çalışma yapan ekipler dışında kimsenin girmesine izin verilmemelidir</a:t>
            </a:r>
            <a:endParaRPr lang="tr-TR" dirty="0">
              <a:latin typeface="Comic Sans MS" pitchFamily="66" charset="0"/>
            </a:endParaRPr>
          </a:p>
        </p:txBody>
      </p:sp>
      <p:pic>
        <p:nvPicPr>
          <p:cNvPr id="5" name="4 İçerik Yer Tutucusu" descr="istiklal_1844.jpg"/>
          <p:cNvPicPr>
            <a:picLocks noGrp="1" noChangeAspect="1"/>
          </p:cNvPicPr>
          <p:nvPr>
            <p:ph sz="half" idx="2"/>
          </p:nvPr>
        </p:nvPicPr>
        <p:blipFill>
          <a:blip r:embed="rId2"/>
          <a:stretch>
            <a:fillRect/>
          </a:stretch>
        </p:blipFill>
        <p:spPr>
          <a:xfrm>
            <a:off x="1071538" y="2428868"/>
            <a:ext cx="6215106" cy="3714776"/>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142844" y="357166"/>
            <a:ext cx="4352956" cy="5983311"/>
          </a:xfrm>
        </p:spPr>
        <p:txBody>
          <a:bodyPr>
            <a:normAutofit fontScale="92500" lnSpcReduction="20000"/>
          </a:bodyPr>
          <a:lstStyle/>
          <a:p>
            <a:r>
              <a:rPr lang="tr-TR" dirty="0" smtClean="0">
                <a:latin typeface="Comic Sans MS" pitchFamily="66" charset="0"/>
              </a:rPr>
              <a:t>Yeterli güvenlik alanının oluşturulabilmesi için trafikteki diğer araç sürücülerinin de uyarılması gerekir. Bu durum trafik kazalarında olay yeri güvenliğinin sağlanması ve zincirleme kazaları önlemek için çok önemlidir. Bunun için üçgen reflektör (dikkat işareti, ışık yansıtma cihazı) ya da flâşörlü trafik konisi (ışık kaynağı olan trafik konisi) kullanılır.</a:t>
            </a:r>
            <a:endParaRPr lang="tr-TR" dirty="0">
              <a:latin typeface="Comic Sans MS" pitchFamily="66" charset="0"/>
            </a:endParaRPr>
          </a:p>
        </p:txBody>
      </p:sp>
      <p:pic>
        <p:nvPicPr>
          <p:cNvPr id="5" name="4 İçerik Yer Tutucusu" descr="544_B.jpg"/>
          <p:cNvPicPr>
            <a:picLocks noGrp="1" noChangeAspect="1"/>
          </p:cNvPicPr>
          <p:nvPr>
            <p:ph sz="half" idx="2"/>
          </p:nvPr>
        </p:nvPicPr>
        <p:blipFill>
          <a:blip r:embed="rId2"/>
          <a:stretch>
            <a:fillRect/>
          </a:stretch>
        </p:blipFill>
        <p:spPr>
          <a:xfrm>
            <a:off x="4500562" y="785794"/>
            <a:ext cx="4500594" cy="4949052"/>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500034" y="500042"/>
            <a:ext cx="7829576" cy="5983311"/>
          </a:xfrm>
        </p:spPr>
        <p:txBody>
          <a:bodyPr>
            <a:normAutofit lnSpcReduction="10000"/>
          </a:bodyPr>
          <a:lstStyle/>
          <a:p>
            <a:r>
              <a:rPr lang="tr-TR" dirty="0" smtClean="0">
                <a:latin typeface="Comic Sans MS" pitchFamily="66" charset="0"/>
              </a:rPr>
              <a:t>Trafik kazasının oluş yerine göre, uyarı işaretlerinin konulacağı yer değişiklik gösterir. Bu durum, şehir içi ve şehirlerarası yol ve otoban yollarda araçların farklı hızlarda seyretmesinden kaynaklanır. Her durumda, uyarı işareti, yol kenarından en az 70 cm. iç kısma yerleştirilmelidir. Kazanın olduğu yolda trafik akışının her iki yönüne de yerleştirilmelidir. Uyarı işaretleri; şehir içinde olan kazalarda 50 m. uzaklığa, şehirlerarası yolda olan kazalarda 100 m. uzaklığa, otoban yollarda olan kazalarda ise 200 m. uzaklığa yerleştirilmelidir.</a:t>
            </a:r>
            <a:endParaRPr lang="tr-TR" dirty="0">
              <a:latin typeface="Comic Sans MS" pitchFamily="66"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785794"/>
            <a:ext cx="7186634" cy="5340369"/>
          </a:xfrm>
        </p:spPr>
        <p:txBody>
          <a:bodyPr>
            <a:noAutofit/>
          </a:bodyPr>
          <a:lstStyle/>
          <a:p>
            <a:r>
              <a:rPr lang="tr-TR" sz="3200" dirty="0" smtClean="0">
                <a:latin typeface="Comic Sans MS" pitchFamily="66" charset="0"/>
              </a:rPr>
              <a:t>Karayolları Trafik Yönetmeliğinin 135. maddesine göre, uyarı işaretleri; aracın ön ve arkasında en az 30 m. mesafede olacak ve diğer araç sürücüleri tarafından en az 150 m.den açıkça görülebilecek şekilde yerleştirilmelidir.</a:t>
            </a:r>
            <a:endParaRPr lang="tr-TR" sz="3200"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60648"/>
            <a:ext cx="6419056" cy="922114"/>
          </a:xfrm>
        </p:spPr>
        <p:txBody>
          <a:bodyPr/>
          <a:lstStyle/>
          <a:p>
            <a:r>
              <a:rPr lang="tr-TR" dirty="0" smtClean="0">
                <a:solidFill>
                  <a:srgbClr val="FF0000"/>
                </a:solidFill>
              </a:rPr>
              <a:t>Baş Koruyucular</a:t>
            </a:r>
            <a:endParaRPr lang="tr-TR" dirty="0">
              <a:solidFill>
                <a:srgbClr val="FF0000"/>
              </a:solidFill>
            </a:endParaRPr>
          </a:p>
        </p:txBody>
      </p:sp>
      <p:sp>
        <p:nvSpPr>
          <p:cNvPr id="3" name="İçerik Yer Tutucusu 2"/>
          <p:cNvSpPr>
            <a:spLocks noGrp="1"/>
          </p:cNvSpPr>
          <p:nvPr>
            <p:ph idx="1"/>
          </p:nvPr>
        </p:nvSpPr>
        <p:spPr>
          <a:xfrm>
            <a:off x="467544" y="1556792"/>
            <a:ext cx="8208912" cy="2894309"/>
          </a:xfrm>
        </p:spPr>
        <p:txBody>
          <a:bodyPr>
            <a:normAutofit/>
          </a:bodyPr>
          <a:lstStyle/>
          <a:p>
            <a:r>
              <a:rPr lang="tr-TR" dirty="0" smtClean="0">
                <a:solidFill>
                  <a:srgbClr val="FF0000"/>
                </a:solidFill>
              </a:rPr>
              <a:t>BARET</a:t>
            </a:r>
          </a:p>
          <a:p>
            <a:r>
              <a:rPr lang="tr-TR" dirty="0" smtClean="0"/>
              <a:t>Baret, arama kurtarma çalışmalarında başı, darbelere ve çarpmalara karşı korumak amacıyla kullanılan genellikle sertleştirilmiş plastikten yapılan kişisel koruyucu ekipmandır. </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1" y="4365104"/>
            <a:ext cx="4104456"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683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dirty="0" smtClean="0">
                <a:solidFill>
                  <a:schemeClr val="accent2">
                    <a:lumMod val="75000"/>
                  </a:schemeClr>
                </a:solidFill>
                <a:latin typeface="Comic Sans MS" pitchFamily="66" charset="0"/>
              </a:rPr>
              <a:t>ARACIN HAREKETSİZ HALE GETİRİLMESİ</a:t>
            </a:r>
            <a:br>
              <a:rPr lang="tr-TR" sz="3100" dirty="0" smtClean="0">
                <a:solidFill>
                  <a:schemeClr val="accent2">
                    <a:lumMod val="75000"/>
                  </a:schemeClr>
                </a:solidFill>
                <a:latin typeface="Comic Sans MS" pitchFamily="66" charset="0"/>
              </a:rPr>
            </a:br>
            <a:r>
              <a:rPr lang="tr-TR" sz="3100" dirty="0" smtClean="0">
                <a:solidFill>
                  <a:schemeClr val="accent2">
                    <a:lumMod val="75000"/>
                  </a:schemeClr>
                </a:solidFill>
                <a:latin typeface="Comic Sans MS" pitchFamily="66" charset="0"/>
              </a:rPr>
              <a:t>(STABİLİZASYON</a:t>
            </a:r>
            <a:r>
              <a:rPr lang="tr-TR" dirty="0" smtClean="0">
                <a:solidFill>
                  <a:schemeClr val="accent2">
                    <a:lumMod val="75000"/>
                  </a:schemeClr>
                </a:solidFill>
              </a:rPr>
              <a:t>)</a:t>
            </a:r>
            <a:endParaRPr lang="tr-TR" dirty="0">
              <a:solidFill>
                <a:schemeClr val="accent2">
                  <a:lumMod val="75000"/>
                </a:schemeClr>
              </a:solidFill>
            </a:endParaRPr>
          </a:p>
        </p:txBody>
      </p:sp>
      <p:sp>
        <p:nvSpPr>
          <p:cNvPr id="3" name="2 İçerik Yer Tutucusu"/>
          <p:cNvSpPr>
            <a:spLocks noGrp="1"/>
          </p:cNvSpPr>
          <p:nvPr>
            <p:ph sz="half" idx="1"/>
          </p:nvPr>
        </p:nvSpPr>
        <p:spPr>
          <a:xfrm>
            <a:off x="457200" y="1600200"/>
            <a:ext cx="4038600" cy="4829196"/>
          </a:xfrm>
        </p:spPr>
        <p:txBody>
          <a:bodyPr>
            <a:normAutofit fontScale="85000" lnSpcReduction="20000"/>
          </a:bodyPr>
          <a:lstStyle/>
          <a:p>
            <a:r>
              <a:rPr lang="tr-TR" dirty="0" smtClean="0">
                <a:latin typeface="Comic Sans MS" pitchFamily="66" charset="0"/>
              </a:rPr>
              <a:t>Kaza yapan araç içinde bulunan yaralıların, araç hareket ettirilmeden çıkarılması gerekir. Araç hangi durumda olursa olsun hareket ettirilmez. Kurtarma ya da acil tıbbi bakım esnasında aracın hareket etmesi veya aniden yanmaya başlaması hem yaralıların hem de ekiplerin hayatını tehdit eder</a:t>
            </a:r>
            <a:endParaRPr lang="tr-TR" dirty="0">
              <a:latin typeface="Comic Sans MS" pitchFamily="66" charset="0"/>
            </a:endParaRPr>
          </a:p>
        </p:txBody>
      </p:sp>
      <p:pic>
        <p:nvPicPr>
          <p:cNvPr id="5" name="4 İçerik Yer Tutucusu" descr="indir.jpg"/>
          <p:cNvPicPr>
            <a:picLocks noGrp="1" noChangeAspect="1"/>
          </p:cNvPicPr>
          <p:nvPr>
            <p:ph sz="half" idx="2"/>
          </p:nvPr>
        </p:nvPicPr>
        <p:blipFill>
          <a:blip r:embed="rId2"/>
          <a:stretch>
            <a:fillRect/>
          </a:stretch>
        </p:blipFill>
        <p:spPr>
          <a:xfrm>
            <a:off x="5408613" y="3132931"/>
            <a:ext cx="2533650" cy="1800225"/>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accent6">
                    <a:lumMod val="75000"/>
                  </a:schemeClr>
                </a:solidFill>
                <a:latin typeface="Comic Sans MS" pitchFamily="66" charset="0"/>
              </a:rPr>
              <a:t>Aracın hareket etmemesi için şu tedbirlerin alınması gerekir:</a:t>
            </a:r>
            <a:endParaRPr lang="tr-TR" dirty="0">
              <a:solidFill>
                <a:schemeClr val="accent6">
                  <a:lumMod val="75000"/>
                </a:schemeClr>
              </a:solidFill>
              <a:latin typeface="Comic Sans MS" pitchFamily="66" charset="0"/>
            </a:endParaRPr>
          </a:p>
        </p:txBody>
      </p:sp>
      <p:sp>
        <p:nvSpPr>
          <p:cNvPr id="5" name="4 İçerik Yer Tutucusu"/>
          <p:cNvSpPr>
            <a:spLocks noGrp="1"/>
          </p:cNvSpPr>
          <p:nvPr>
            <p:ph idx="1"/>
          </p:nvPr>
        </p:nvSpPr>
        <p:spPr/>
        <p:txBody>
          <a:bodyPr>
            <a:normAutofit fontScale="77500" lnSpcReduction="20000"/>
          </a:bodyPr>
          <a:lstStyle/>
          <a:p>
            <a:r>
              <a:rPr lang="tr-TR" dirty="0" smtClean="0">
                <a:latin typeface="Comic Sans MS" pitchFamily="66" charset="0"/>
              </a:rPr>
              <a:t>Öncelikle araç çalışıyorsa kontak anahtarı kapatılarak çalışması durdurulmalıdır. Anahtar, kapatıldıktan sonra aracın üzerinde bırakılmalıdır.</a:t>
            </a:r>
          </a:p>
          <a:p>
            <a:r>
              <a:rPr lang="tr-TR" dirty="0" smtClean="0">
                <a:latin typeface="Comic Sans MS" pitchFamily="66" charset="0"/>
              </a:rPr>
              <a:t>Aracın el freni çekilmelidir. Fren kolu, araç çalışırken yatay konumdadır. Aracın fren sistemini aktif hale getirmek için fren kolu yukarı kaldırılır. El freni genellikle aracın ön koltukları arasında yer alır.</a:t>
            </a:r>
          </a:p>
          <a:p>
            <a:r>
              <a:rPr lang="tr-TR" dirty="0" smtClean="0">
                <a:latin typeface="Comic Sans MS" pitchFamily="66" charset="0"/>
              </a:rPr>
              <a:t>Araç, tekerlerinin üzerinde duruyorsa tekerlerin ön ve arka yüzüne takoz yerleştirilir.</a:t>
            </a:r>
          </a:p>
          <a:p>
            <a:r>
              <a:rPr lang="tr-TR" dirty="0" smtClean="0">
                <a:latin typeface="Comic Sans MS" pitchFamily="66" charset="0"/>
              </a:rPr>
              <a:t>Araç, tekerlerinin üzerinde değilse destek malzemeleri ile desteklenmelidir.</a:t>
            </a:r>
          </a:p>
          <a:p>
            <a:endParaRPr lang="tr-TR" dirty="0">
              <a:latin typeface="Comic Sans MS" pitchFamily="66"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000232" y="1500174"/>
            <a:ext cx="6500858" cy="5143536"/>
          </a:xfrm>
        </p:spPr>
        <p:txBody>
          <a:bodyPr>
            <a:normAutofit/>
          </a:bodyPr>
          <a:lstStyle/>
          <a:p>
            <a:r>
              <a:rPr lang="tr-TR" sz="8000" dirty="0" smtClean="0">
                <a:solidFill>
                  <a:srgbClr val="7030A0"/>
                </a:solidFill>
              </a:rPr>
              <a:t>ENKAZLARDA OLAY YERİ GÜVENLİĞİ</a:t>
            </a:r>
            <a:endParaRPr lang="tr-TR" sz="8000" dirty="0">
              <a:solidFill>
                <a:srgbClr val="7030A0"/>
              </a:solidFill>
            </a:endParaRPr>
          </a:p>
        </p:txBody>
      </p:sp>
    </p:spTree>
    <p:extLst>
      <p:ext uri="{BB962C8B-B14F-4D97-AF65-F5344CB8AC3E}">
        <p14:creationId xmlns:p14="http://schemas.microsoft.com/office/powerpoint/2010/main" val="4148441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ENKAZ NEDİR?</a:t>
            </a:r>
            <a:endParaRPr lang="tr-TR" dirty="0"/>
          </a:p>
        </p:txBody>
      </p:sp>
      <p:sp>
        <p:nvSpPr>
          <p:cNvPr id="3" name="İçerik Yer Tutucusu 2"/>
          <p:cNvSpPr>
            <a:spLocks noGrp="1"/>
          </p:cNvSpPr>
          <p:nvPr>
            <p:ph idx="1"/>
          </p:nvPr>
        </p:nvSpPr>
        <p:spPr>
          <a:xfrm>
            <a:off x="467544" y="1412776"/>
            <a:ext cx="4032448" cy="4572000"/>
          </a:xfrm>
        </p:spPr>
        <p:txBody>
          <a:bodyPr>
            <a:normAutofit fontScale="92500" lnSpcReduction="20000"/>
          </a:bodyPr>
          <a:lstStyle/>
          <a:p>
            <a:r>
              <a:rPr lang="tr-TR" sz="4400" dirty="0"/>
              <a:t> Bir kaza veya afet sonrasında çöken, ağır hasara uğrayan veya tamamen kullanılamaz hale gelen yapı kalıntıları. </a:t>
            </a:r>
          </a:p>
        </p:txBody>
      </p:sp>
      <p:pic>
        <p:nvPicPr>
          <p:cNvPr id="1026" name="Picture 2" descr="enkaz nedi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264133"/>
            <a:ext cx="4457700" cy="458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156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88640"/>
            <a:ext cx="8424936" cy="6552728"/>
          </a:xfrm>
        </p:spPr>
        <p:txBody>
          <a:bodyPr>
            <a:normAutofit/>
          </a:bodyPr>
          <a:lstStyle/>
          <a:p>
            <a:endParaRPr lang="tr-TR" sz="3600" dirty="0" smtClean="0"/>
          </a:p>
          <a:p>
            <a:r>
              <a:rPr lang="tr-TR" sz="3600" dirty="0" smtClean="0"/>
              <a:t>Enkazın </a:t>
            </a:r>
            <a:r>
              <a:rPr lang="tr-TR" sz="3600" dirty="0"/>
              <a:t>üzerine çıkılması durumunda, enkaz altında kalan yaralıların zarar görebileceği, enkazın basınç etkisi ile yerinden kayabileceği konusunda kişiler ikna edilmelidir. Bundan dolayı enkaz yerinin izolasyonunu sağlamak için </a:t>
            </a:r>
            <a:r>
              <a:rPr lang="tr-TR" sz="3600" dirty="0">
                <a:solidFill>
                  <a:srgbClr val="FF0000"/>
                </a:solidFill>
              </a:rPr>
              <a:t>güvenlik şeridi </a:t>
            </a:r>
            <a:r>
              <a:rPr lang="tr-TR" sz="3600" dirty="0"/>
              <a:t>çekilmelidir. Güvenlik şeridinin iç kısmına geçilmesine izin verilmemelidir. </a:t>
            </a:r>
          </a:p>
        </p:txBody>
      </p:sp>
    </p:spTree>
    <p:extLst>
      <p:ext uri="{BB962C8B-B14F-4D97-AF65-F5344CB8AC3E}">
        <p14:creationId xmlns:p14="http://schemas.microsoft.com/office/powerpoint/2010/main" val="4056160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476672"/>
            <a:ext cx="7772400" cy="1058416"/>
          </a:xfrm>
        </p:spPr>
        <p:txBody>
          <a:bodyPr>
            <a:normAutofit fontScale="90000"/>
          </a:bodyPr>
          <a:lstStyle/>
          <a:p>
            <a:r>
              <a:rPr lang="tr-TR" dirty="0" smtClean="0"/>
              <a:t>ENKAZDA DİKKAT EDİLMESİ GEREKENLER</a:t>
            </a:r>
            <a:endParaRPr lang="tr-TR" dirty="0"/>
          </a:p>
        </p:txBody>
      </p:sp>
      <p:sp>
        <p:nvSpPr>
          <p:cNvPr id="3" name="İçerik Yer Tutucusu 2"/>
          <p:cNvSpPr>
            <a:spLocks noGrp="1"/>
          </p:cNvSpPr>
          <p:nvPr>
            <p:ph idx="1"/>
          </p:nvPr>
        </p:nvSpPr>
        <p:spPr>
          <a:xfrm>
            <a:off x="611560" y="2204864"/>
            <a:ext cx="7772400" cy="4572000"/>
          </a:xfrm>
        </p:spPr>
        <p:txBody>
          <a:bodyPr>
            <a:normAutofit/>
          </a:bodyPr>
          <a:lstStyle/>
          <a:p>
            <a:pPr>
              <a:buFont typeface="Wingdings" pitchFamily="2" charset="2"/>
              <a:buChar char="v"/>
            </a:pPr>
            <a:r>
              <a:rPr lang="tr-TR" dirty="0"/>
              <a:t>Enkaz bölgesindeki; </a:t>
            </a:r>
            <a:r>
              <a:rPr lang="tr-TR" dirty="0">
                <a:solidFill>
                  <a:srgbClr val="7030A0"/>
                </a:solidFill>
              </a:rPr>
              <a:t>doğalgaz, su ve elektrik akımı kesilmeli</a:t>
            </a:r>
            <a:r>
              <a:rPr lang="tr-TR" dirty="0"/>
              <a:t> ya da ilgili kuruma haber verilerek </a:t>
            </a:r>
            <a:r>
              <a:rPr lang="tr-TR" dirty="0" smtClean="0"/>
              <a:t>kesilmesi </a:t>
            </a:r>
            <a:r>
              <a:rPr lang="tr-TR" dirty="0"/>
              <a:t>sağlanmalıdır. </a:t>
            </a:r>
            <a:endParaRPr lang="tr-TR" dirty="0" smtClean="0"/>
          </a:p>
          <a:p>
            <a:pPr>
              <a:buFont typeface="Wingdings" pitchFamily="2" charset="2"/>
              <a:buChar char="v"/>
            </a:pPr>
            <a:r>
              <a:rPr lang="tr-TR" dirty="0">
                <a:solidFill>
                  <a:srgbClr val="FFFF00"/>
                </a:solidFill>
              </a:rPr>
              <a:t>Ateşle yaklaşılmamalı</a:t>
            </a:r>
            <a:r>
              <a:rPr lang="tr-TR" dirty="0"/>
              <a:t>, sigara içilmemelidir. </a:t>
            </a:r>
            <a:endParaRPr lang="tr-TR" dirty="0" smtClean="0"/>
          </a:p>
          <a:p>
            <a:pPr>
              <a:buFont typeface="Wingdings" pitchFamily="2" charset="2"/>
              <a:buChar char="v"/>
            </a:pPr>
            <a:r>
              <a:rPr lang="tr-TR" dirty="0"/>
              <a:t>Batıcı ve kesici özellikteki </a:t>
            </a:r>
            <a:r>
              <a:rPr lang="tr-TR" dirty="0">
                <a:solidFill>
                  <a:srgbClr val="00B050"/>
                </a:solidFill>
              </a:rPr>
              <a:t>sivri uçlu </a:t>
            </a:r>
            <a:r>
              <a:rPr lang="tr-TR" dirty="0"/>
              <a:t>enkaz parçaları (inşaat demiri, ev eşyası vb.) kesilmeli ya da ortamdan uzaklaştırılmalıdır</a:t>
            </a:r>
            <a:endParaRPr lang="tr-TR" dirty="0">
              <a:solidFill>
                <a:srgbClr val="FF0000"/>
              </a:solidFill>
            </a:endParaRPr>
          </a:p>
        </p:txBody>
      </p:sp>
    </p:spTree>
    <p:extLst>
      <p:ext uri="{BB962C8B-B14F-4D97-AF65-F5344CB8AC3E}">
        <p14:creationId xmlns:p14="http://schemas.microsoft.com/office/powerpoint/2010/main" val="3274828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404664"/>
            <a:ext cx="7772400" cy="914400"/>
          </a:xfrm>
        </p:spPr>
        <p:txBody>
          <a:bodyPr>
            <a:normAutofit/>
          </a:bodyPr>
          <a:lstStyle/>
          <a:p>
            <a:r>
              <a:rPr lang="tr-TR" sz="3600" i="1" dirty="0" smtClean="0"/>
              <a:t>Kurtarma çalışmaları esnasında;</a:t>
            </a:r>
            <a:endParaRPr lang="tr-TR" sz="3600" i="1" dirty="0"/>
          </a:p>
        </p:txBody>
      </p:sp>
      <p:sp>
        <p:nvSpPr>
          <p:cNvPr id="3" name="İçerik Yer Tutucusu 2"/>
          <p:cNvSpPr>
            <a:spLocks noGrp="1"/>
          </p:cNvSpPr>
          <p:nvPr>
            <p:ph idx="1"/>
          </p:nvPr>
        </p:nvSpPr>
        <p:spPr>
          <a:xfrm>
            <a:off x="755576" y="1484784"/>
            <a:ext cx="7772400" cy="1800200"/>
          </a:xfrm>
        </p:spPr>
        <p:txBody>
          <a:bodyPr/>
          <a:lstStyle/>
          <a:p>
            <a:r>
              <a:rPr lang="tr-TR" dirty="0" smtClean="0"/>
              <a:t>Kaldırılamayan </a:t>
            </a:r>
            <a:r>
              <a:rPr lang="tr-TR" dirty="0"/>
              <a:t>enkazın mukavemetini artırmak ve kaymasını, çökmesini önlemek için desteklenmesi </a:t>
            </a:r>
            <a:r>
              <a:rPr lang="tr-TR" dirty="0" smtClean="0"/>
              <a:t>gerekir.</a:t>
            </a:r>
          </a:p>
        </p:txBody>
      </p:sp>
      <p:sp>
        <p:nvSpPr>
          <p:cNvPr id="4" name="AutoShape 2" descr="enkazda kurtarma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enkazda kurtarma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87661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7564" y="3356992"/>
            <a:ext cx="8280920" cy="3312368"/>
          </a:xfrm>
        </p:spPr>
        <p:txBody>
          <a:bodyPr/>
          <a:lstStyle/>
          <a:p>
            <a:r>
              <a:rPr lang="tr-TR" dirty="0"/>
              <a:t>Enkazı desteklemek için plastik veya metal, hazır destek malzemeleri kullanılabileceği gibi; kalas, demir, beton blok gibi enkazdan çıkan parçalar da kullanılabilir. Böylece kurtarma ekipleri, enkaz altına girip güvenli bir şekilde kurtarma çalışması </a:t>
            </a:r>
            <a:r>
              <a:rPr lang="tr-TR" dirty="0" smtClean="0"/>
              <a:t>yürütebilir.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1346"/>
            <a:ext cx="7632848" cy="286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151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332656"/>
            <a:ext cx="7772400" cy="4572000"/>
          </a:xfrm>
        </p:spPr>
        <p:txBody>
          <a:bodyPr/>
          <a:lstStyle/>
          <a:p>
            <a:r>
              <a:rPr lang="tr-TR" dirty="0">
                <a:solidFill>
                  <a:schemeClr val="accent2">
                    <a:lumMod val="75000"/>
                  </a:schemeClr>
                </a:solidFill>
              </a:rPr>
              <a:t>Patlama ve terör olaylarından </a:t>
            </a:r>
            <a:r>
              <a:rPr lang="tr-TR" dirty="0"/>
              <a:t>kaynaklanan bombalama eylemlerinde, güvenlik güçleriyle işbirliği yapılarak çalışılmalıdır. Bu tür olaylarda, güvenlik sağlandıktan sonra olay yerine girilip acil tıbbi bakım sağlanmalıdır.</a:t>
            </a:r>
          </a:p>
        </p:txBody>
      </p:sp>
    </p:spTree>
    <p:extLst>
      <p:ext uri="{BB962C8B-B14F-4D97-AF65-F5344CB8AC3E}">
        <p14:creationId xmlns:p14="http://schemas.microsoft.com/office/powerpoint/2010/main" val="2570942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476672"/>
            <a:ext cx="4320480" cy="6192688"/>
          </a:xfrm>
        </p:spPr>
        <p:txBody>
          <a:bodyPr>
            <a:normAutofit lnSpcReduction="10000"/>
          </a:bodyPr>
          <a:lstStyle/>
          <a:p>
            <a:r>
              <a:rPr lang="tr-TR" dirty="0" err="1"/>
              <a:t>Kriminal</a:t>
            </a:r>
            <a:r>
              <a:rPr lang="tr-TR" dirty="0"/>
              <a:t> (suçla ilgili) olaylarda, olay yerindeki faillerin davranışları ve ellerindeki </a:t>
            </a:r>
            <a:r>
              <a:rPr lang="tr-TR" dirty="0">
                <a:solidFill>
                  <a:schemeClr val="accent4">
                    <a:lumMod val="60000"/>
                    <a:lumOff val="40000"/>
                  </a:schemeClr>
                </a:solidFill>
              </a:rPr>
              <a:t>suç aletleri, </a:t>
            </a:r>
            <a:r>
              <a:rPr lang="tr-TR" dirty="0"/>
              <a:t>güvenlik açısından tehdit niteliği taşımaktadır. </a:t>
            </a:r>
            <a:r>
              <a:rPr lang="tr-TR" dirty="0" err="1"/>
              <a:t>Kriminal</a:t>
            </a:r>
            <a:r>
              <a:rPr lang="tr-TR" dirty="0"/>
              <a:t> olaylarda, suç unsurları, güvenlik kuvvetlerince etkisiz hale getirildikten sonra yaralılara acil tıbbi bakım uygulanmalıdır.</a:t>
            </a:r>
          </a:p>
        </p:txBody>
      </p:sp>
    </p:spTree>
    <p:extLst>
      <p:ext uri="{BB962C8B-B14F-4D97-AF65-F5344CB8AC3E}">
        <p14:creationId xmlns:p14="http://schemas.microsoft.com/office/powerpoint/2010/main" val="3744495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Koruyucu Gözlük</a:t>
            </a: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Gözlerin; kimyasal sıçramalardan, uçan parçacıklardan ve sıçrayan vücut sıvılarından korunması amacıyla “Tam Koruyucu Gözlük” kullanılmalıdır. Koruyucu gözlük, gözleri üst ve yanlardan tamamen kapatmalı, buğulanmamalı, kolay temizlenebilmeli ve görmeyi engellememelidir.</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063" y="4653136"/>
            <a:ext cx="3307393" cy="2122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13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332656"/>
            <a:ext cx="7772400" cy="5076056"/>
          </a:xfrm>
        </p:spPr>
        <p:txBody>
          <a:bodyPr>
            <a:normAutofit/>
          </a:bodyPr>
          <a:lstStyle/>
          <a:p>
            <a:r>
              <a:rPr lang="tr-TR" sz="4400" dirty="0"/>
              <a:t>Olay yerinde bulunan kişilerin </a:t>
            </a:r>
            <a:r>
              <a:rPr lang="tr-TR" sz="4400" dirty="0">
                <a:solidFill>
                  <a:schemeClr val="accent6">
                    <a:lumMod val="60000"/>
                    <a:lumOff val="40000"/>
                  </a:schemeClr>
                </a:solidFill>
              </a:rPr>
              <a:t>sakinleştirilmesi</a:t>
            </a:r>
            <a:r>
              <a:rPr lang="tr-TR" sz="4400" dirty="0"/>
              <a:t>, çalışmaların güvenli bir şekilde yürütülebilmesi için önemlidir. </a:t>
            </a:r>
          </a:p>
        </p:txBody>
      </p:sp>
    </p:spTree>
    <p:extLst>
      <p:ext uri="{BB962C8B-B14F-4D97-AF65-F5344CB8AC3E}">
        <p14:creationId xmlns:p14="http://schemas.microsoft.com/office/powerpoint/2010/main" val="29493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676456" cy="6525344"/>
          </a:xfrm>
        </p:spPr>
        <p:txBody>
          <a:bodyPr>
            <a:normAutofit/>
          </a:bodyPr>
          <a:lstStyle/>
          <a:p>
            <a:r>
              <a:rPr lang="tr-TR" dirty="0"/>
              <a:t>Hasta veya yaralıların yakınları, meraklı kişiler ve yardım etmek isteyen kişiler olay yerinde </a:t>
            </a:r>
            <a:r>
              <a:rPr lang="tr-TR" dirty="0">
                <a:solidFill>
                  <a:schemeClr val="accent1">
                    <a:lumMod val="75000"/>
                  </a:schemeClr>
                </a:solidFill>
              </a:rPr>
              <a:t>kalabalık</a:t>
            </a:r>
            <a:r>
              <a:rPr lang="tr-TR" dirty="0"/>
              <a:t> oluşturabilir. İkincil kazaların yaşanabileceği düşünülerek kalabalık uzaklaştırılmalıdır. Bu kişilerle konuşularak gerektiği kadar bilgi verilmelidir</a:t>
            </a:r>
            <a:r>
              <a:rPr lang="tr-TR" dirty="0" smtClean="0"/>
              <a:t>.</a:t>
            </a:r>
          </a:p>
          <a:p>
            <a:r>
              <a:rPr lang="tr-TR" dirty="0" smtClean="0"/>
              <a:t> </a:t>
            </a:r>
            <a:r>
              <a:rPr lang="tr-TR" dirty="0"/>
              <a:t>Çalışmalarda uyulması gereken kurallar konusunda </a:t>
            </a:r>
            <a:r>
              <a:rPr lang="tr-TR" dirty="0">
                <a:solidFill>
                  <a:schemeClr val="accent2">
                    <a:lumMod val="60000"/>
                    <a:lumOff val="40000"/>
                  </a:schemeClr>
                </a:solidFill>
              </a:rPr>
              <a:t>ikna</a:t>
            </a:r>
            <a:r>
              <a:rPr lang="tr-TR" dirty="0"/>
              <a:t> edilmelidir. Olay yerinin özelliğine göre bu durum farklılıklar gösterebilir. Örnek: Sigara içilmemesi, güvenlik şeridinin geçilmemesi, enkaza çıkılmaması vb.</a:t>
            </a:r>
          </a:p>
        </p:txBody>
      </p:sp>
    </p:spTree>
    <p:extLst>
      <p:ext uri="{BB962C8B-B14F-4D97-AF65-F5344CB8AC3E}">
        <p14:creationId xmlns:p14="http://schemas.microsoft.com/office/powerpoint/2010/main" val="1247072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484784"/>
            <a:ext cx="7772400" cy="4572000"/>
          </a:xfrm>
        </p:spPr>
        <p:txBody>
          <a:bodyPr>
            <a:normAutofit/>
          </a:bodyPr>
          <a:lstStyle/>
          <a:p>
            <a:r>
              <a:rPr lang="tr-TR" sz="3600" dirty="0"/>
              <a:t>Olay yerinin büyüklüğüne göre, bazen araç gereç ve personel sayısı yeterli olmayabilir. Böyle durumlarda, çevrede bulunan kişilerden </a:t>
            </a:r>
            <a:r>
              <a:rPr lang="tr-TR" sz="3600" dirty="0">
                <a:solidFill>
                  <a:srgbClr val="00B0F0"/>
                </a:solidFill>
              </a:rPr>
              <a:t>yardım </a:t>
            </a:r>
            <a:r>
              <a:rPr lang="tr-TR" sz="3600" dirty="0"/>
              <a:t>istenebilir. </a:t>
            </a:r>
            <a:r>
              <a:rPr lang="tr-TR" sz="3600" dirty="0">
                <a:solidFill>
                  <a:srgbClr val="FF0000"/>
                </a:solidFill>
              </a:rPr>
              <a:t>İlk yardım bilgisi olan </a:t>
            </a:r>
            <a:r>
              <a:rPr lang="tr-TR" sz="3600" dirty="0"/>
              <a:t>ve yardım etme isteğinde olanlar organize edilmelidir</a:t>
            </a:r>
          </a:p>
        </p:txBody>
      </p:sp>
    </p:spTree>
    <p:extLst>
      <p:ext uri="{BB962C8B-B14F-4D97-AF65-F5344CB8AC3E}">
        <p14:creationId xmlns:p14="http://schemas.microsoft.com/office/powerpoint/2010/main" val="2911112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782"/>
            <a:ext cx="8748464" cy="680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346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9572" y="116632"/>
            <a:ext cx="7772400" cy="914400"/>
          </a:xfrm>
        </p:spPr>
        <p:txBody>
          <a:bodyPr/>
          <a:lstStyle/>
          <a:p>
            <a:r>
              <a:rPr lang="tr-TR" dirty="0" smtClean="0"/>
              <a:t>MARMARA DEPREMİ</a:t>
            </a:r>
            <a:endParaRPr lang="tr-TR" dirty="0"/>
          </a:p>
        </p:txBody>
      </p:sp>
      <p:sp>
        <p:nvSpPr>
          <p:cNvPr id="3" name="İçerik Yer Tutucusu 2"/>
          <p:cNvSpPr>
            <a:spLocks noGrp="1"/>
          </p:cNvSpPr>
          <p:nvPr>
            <p:ph idx="1"/>
          </p:nvPr>
        </p:nvSpPr>
        <p:spPr>
          <a:xfrm>
            <a:off x="611560" y="908720"/>
            <a:ext cx="7772400" cy="3600400"/>
          </a:xfrm>
        </p:spPr>
        <p:txBody>
          <a:bodyPr>
            <a:normAutofit fontScale="92500" lnSpcReduction="10000"/>
          </a:bodyPr>
          <a:lstStyle/>
          <a:p>
            <a:r>
              <a:rPr lang="tr-TR" dirty="0"/>
              <a:t>17 Ağustos Marmara Depremi ya da 17 Ağustos 1999 Gölcük Depremi olarak bilinen felaketin bugün 18. yıl dönümü. Merkez üssü Kocaeli’nin Gölcük ilçesi olan ve “asrın felaketi” olarak tanımlanan 17 Ağustos 1999 Marmara Depremi saat 03.02'de meydana gelmiş ve 45 saniye sürmüştü. 17 Ağustos 1999 Marmara Depremi 7,4 büyüklüğündeki gerçekleşmiş ve tüm Türkiye'ye büyük bir acı yaşatmıştı.</a:t>
            </a:r>
          </a:p>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437112"/>
            <a:ext cx="8676456"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692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8640"/>
            <a:ext cx="8280920" cy="4824536"/>
          </a:xfrm>
        </p:spPr>
        <p:txBody>
          <a:bodyPr>
            <a:normAutofit/>
          </a:bodyPr>
          <a:lstStyle/>
          <a:p>
            <a:pPr fontAlgn="base"/>
            <a:r>
              <a:rPr lang="tr-TR" dirty="0"/>
              <a:t> Marmara Depremi, tüm </a:t>
            </a:r>
            <a:r>
              <a:rPr lang="tr-TR" dirty="0" smtClean="0"/>
              <a:t>Marmara </a:t>
            </a:r>
            <a:r>
              <a:rPr lang="tr-TR" dirty="0"/>
              <a:t>Bölgesi'nde, Ankara'dan İzmir'e kadar geniş bir alanda hissedilmişti. Kocaeli, Bolu, Adapazarı, İstanbul başta olmak üzere birçok yeri etkileyen Gölcük Depremi'nde resmi raporlara göre, 17.480 </a:t>
            </a:r>
            <a:r>
              <a:rPr lang="tr-TR" dirty="0" smtClean="0"/>
              <a:t>ölüm, 23.781 </a:t>
            </a:r>
            <a:r>
              <a:rPr lang="tr-TR" dirty="0"/>
              <a:t>yaralı oldu. 505 kişi sakat kaldı</a:t>
            </a:r>
            <a:r>
              <a:rPr lang="tr-TR" dirty="0" smtClean="0"/>
              <a:t>.</a:t>
            </a:r>
          </a:p>
          <a:p>
            <a:pPr marL="68580" indent="0" fontAlgn="base">
              <a:buNone/>
            </a:pPr>
            <a:r>
              <a:rPr lang="tr-TR" dirty="0" smtClean="0"/>
              <a:t>     285.211 </a:t>
            </a:r>
            <a:r>
              <a:rPr lang="tr-TR" dirty="0"/>
              <a:t>ev</a:t>
            </a:r>
            <a:r>
              <a:rPr lang="tr-TR" dirty="0" smtClean="0"/>
              <a:t>,</a:t>
            </a:r>
          </a:p>
          <a:p>
            <a:pPr marL="68580" indent="0" fontAlgn="base">
              <a:buNone/>
            </a:pPr>
            <a:r>
              <a:rPr lang="tr-TR" dirty="0" smtClean="0"/>
              <a:t>     42.902 </a:t>
            </a:r>
            <a:r>
              <a:rPr lang="tr-TR" dirty="0"/>
              <a:t>iş yeri </a:t>
            </a:r>
          </a:p>
          <a:p>
            <a:pPr marL="68580" indent="0" fontAlgn="base">
              <a:buNone/>
            </a:pPr>
            <a:r>
              <a:rPr lang="tr-TR" dirty="0" smtClean="0"/>
              <a:t>     hasar </a:t>
            </a:r>
            <a:r>
              <a:rPr lang="tr-TR" dirty="0"/>
              <a:t>gördü.</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008569"/>
            <a:ext cx="5860723" cy="380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207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0"/>
            <a:ext cx="87842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38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72344" y="332656"/>
            <a:ext cx="7772400" cy="914400"/>
          </a:xfrm>
        </p:spPr>
        <p:txBody>
          <a:bodyPr/>
          <a:lstStyle/>
          <a:p>
            <a:r>
              <a:rPr lang="tr-TR" dirty="0" smtClean="0"/>
              <a:t>VAN DEPREMİ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91999224"/>
              </p:ext>
            </p:extLst>
          </p:nvPr>
        </p:nvGraphicFramePr>
        <p:xfrm>
          <a:off x="683568" y="4293095"/>
          <a:ext cx="4032448" cy="2522581"/>
        </p:xfrm>
        <a:graphic>
          <a:graphicData uri="http://schemas.openxmlformats.org/drawingml/2006/table">
            <a:tbl>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790656">
                <a:tc>
                  <a:txBody>
                    <a:bodyPr/>
                    <a:lstStyle/>
                    <a:p>
                      <a:r>
                        <a:rPr lang="tr-TR" b="0" dirty="0">
                          <a:solidFill>
                            <a:srgbClr val="000000"/>
                          </a:solidFill>
                          <a:effectLst/>
                        </a:rPr>
                        <a:t>Hayatını kaybeden Vatandaşımız</a:t>
                      </a:r>
                    </a:p>
                  </a:txBody>
                  <a:tcPr marL="95250" anchor="ctr">
                    <a:lnL w="9525" cap="flat" cmpd="sng" algn="ctr">
                      <a:solidFill>
                        <a:srgbClr val="DADADA"/>
                      </a:solidFill>
                      <a:prstDash val="solid"/>
                      <a:round/>
                      <a:headEnd type="none" w="med" len="med"/>
                      <a:tailEnd type="none" w="med" len="med"/>
                    </a:lnL>
                    <a:lnR w="9525" cap="flat" cmpd="sng" algn="ctr">
                      <a:solidFill>
                        <a:srgbClr val="DADADA"/>
                      </a:solidFill>
                      <a:prstDash val="solid"/>
                      <a:round/>
                      <a:headEnd type="none" w="med" len="med"/>
                      <a:tailEnd type="none" w="med" len="med"/>
                    </a:lnR>
                    <a:lnT w="9525" cap="flat" cmpd="sng" algn="ctr">
                      <a:solidFill>
                        <a:srgbClr val="DADADA"/>
                      </a:solidFill>
                      <a:prstDash val="solid"/>
                      <a:round/>
                      <a:headEnd type="none" w="med" len="med"/>
                      <a:tailEnd type="none" w="med" len="med"/>
                    </a:lnT>
                    <a:lnB w="9525" cap="flat" cmpd="sng" algn="ctr">
                      <a:solidFill>
                        <a:srgbClr val="DADADA"/>
                      </a:solidFill>
                      <a:prstDash val="solid"/>
                      <a:round/>
                      <a:headEnd type="none" w="med" len="med"/>
                      <a:tailEnd type="none" w="med" len="med"/>
                    </a:lnB>
                    <a:solidFill>
                      <a:srgbClr val="FFFFFF"/>
                    </a:solidFill>
                  </a:tcPr>
                </a:tc>
                <a:tc>
                  <a:txBody>
                    <a:bodyPr/>
                    <a:lstStyle/>
                    <a:p>
                      <a:pPr algn="ctr"/>
                      <a:r>
                        <a:rPr lang="tr-TR" b="0">
                          <a:solidFill>
                            <a:srgbClr val="000000"/>
                          </a:solidFill>
                          <a:effectLst/>
                        </a:rPr>
                        <a:t>644</a:t>
                      </a:r>
                    </a:p>
                  </a:txBody>
                  <a:tcPr anchor="ctr">
                    <a:lnL w="9525" cap="flat" cmpd="sng" algn="ctr">
                      <a:solidFill>
                        <a:srgbClr val="DADADA"/>
                      </a:solidFill>
                      <a:prstDash val="solid"/>
                      <a:round/>
                      <a:headEnd type="none" w="med" len="med"/>
                      <a:tailEnd type="none" w="med" len="med"/>
                    </a:lnL>
                    <a:lnR w="9525" cap="flat" cmpd="sng" algn="ctr">
                      <a:solidFill>
                        <a:srgbClr val="DADADA"/>
                      </a:solidFill>
                      <a:prstDash val="solid"/>
                      <a:round/>
                      <a:headEnd type="none" w="med" len="med"/>
                      <a:tailEnd type="none" w="med" len="med"/>
                    </a:lnR>
                    <a:lnT w="9525" cap="flat" cmpd="sng" algn="ctr">
                      <a:solidFill>
                        <a:srgbClr val="DADADA"/>
                      </a:solidFill>
                      <a:prstDash val="solid"/>
                      <a:round/>
                      <a:headEnd type="none" w="med" len="med"/>
                      <a:tailEnd type="none" w="med" len="med"/>
                    </a:lnT>
                    <a:lnB w="9525"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90656">
                <a:tc>
                  <a:txBody>
                    <a:bodyPr/>
                    <a:lstStyle/>
                    <a:p>
                      <a:r>
                        <a:rPr lang="tr-TR" b="0">
                          <a:solidFill>
                            <a:srgbClr val="000000"/>
                          </a:solidFill>
                          <a:effectLst/>
                        </a:rPr>
                        <a:t>Yaralanan Vatandaşımız</a:t>
                      </a:r>
                    </a:p>
                  </a:txBody>
                  <a:tcPr marL="95250" anchor="ctr">
                    <a:lnL w="9525" cap="flat" cmpd="sng" algn="ctr">
                      <a:solidFill>
                        <a:srgbClr val="DADADA"/>
                      </a:solidFill>
                      <a:prstDash val="solid"/>
                      <a:round/>
                      <a:headEnd type="none" w="med" len="med"/>
                      <a:tailEnd type="none" w="med" len="med"/>
                    </a:lnL>
                    <a:lnR w="9525" cap="flat" cmpd="sng" algn="ctr">
                      <a:solidFill>
                        <a:srgbClr val="DADADA"/>
                      </a:solidFill>
                      <a:prstDash val="solid"/>
                      <a:round/>
                      <a:headEnd type="none" w="med" len="med"/>
                      <a:tailEnd type="none" w="med" len="med"/>
                    </a:lnR>
                    <a:lnT w="9525" cap="flat" cmpd="sng" algn="ctr">
                      <a:solidFill>
                        <a:srgbClr val="DADADA"/>
                      </a:solidFill>
                      <a:prstDash val="solid"/>
                      <a:round/>
                      <a:headEnd type="none" w="med" len="med"/>
                      <a:tailEnd type="none" w="med" len="med"/>
                    </a:lnT>
                    <a:lnB w="9525" cap="flat" cmpd="sng" algn="ctr">
                      <a:solidFill>
                        <a:srgbClr val="DADADA"/>
                      </a:solidFill>
                      <a:prstDash val="solid"/>
                      <a:round/>
                      <a:headEnd type="none" w="med" len="med"/>
                      <a:tailEnd type="none" w="med" len="med"/>
                    </a:lnB>
                    <a:solidFill>
                      <a:srgbClr val="FFFFFF"/>
                    </a:solidFill>
                  </a:tcPr>
                </a:tc>
                <a:tc>
                  <a:txBody>
                    <a:bodyPr/>
                    <a:lstStyle/>
                    <a:p>
                      <a:pPr algn="ctr"/>
                      <a:r>
                        <a:rPr lang="tr-TR" b="0" dirty="0">
                          <a:solidFill>
                            <a:srgbClr val="000000"/>
                          </a:solidFill>
                          <a:effectLst/>
                        </a:rPr>
                        <a:t>1.966</a:t>
                      </a:r>
                    </a:p>
                  </a:txBody>
                  <a:tcPr anchor="ctr">
                    <a:lnL w="9525" cap="flat" cmpd="sng" algn="ctr">
                      <a:solidFill>
                        <a:srgbClr val="DADADA"/>
                      </a:solidFill>
                      <a:prstDash val="solid"/>
                      <a:round/>
                      <a:headEnd type="none" w="med" len="med"/>
                      <a:tailEnd type="none" w="med" len="med"/>
                    </a:lnL>
                    <a:lnR w="9525" cap="flat" cmpd="sng" algn="ctr">
                      <a:solidFill>
                        <a:srgbClr val="DADADA"/>
                      </a:solidFill>
                      <a:prstDash val="solid"/>
                      <a:round/>
                      <a:headEnd type="none" w="med" len="med"/>
                      <a:tailEnd type="none" w="med" len="med"/>
                    </a:lnR>
                    <a:lnT w="9525" cap="flat" cmpd="sng" algn="ctr">
                      <a:solidFill>
                        <a:srgbClr val="DADADA"/>
                      </a:solidFill>
                      <a:prstDash val="solid"/>
                      <a:round/>
                      <a:headEnd type="none" w="med" len="med"/>
                      <a:tailEnd type="none" w="med" len="med"/>
                    </a:lnT>
                    <a:lnB w="9525"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41269">
                <a:tc>
                  <a:txBody>
                    <a:bodyPr/>
                    <a:lstStyle/>
                    <a:p>
                      <a:r>
                        <a:rPr lang="tr-TR" b="0" dirty="0">
                          <a:solidFill>
                            <a:srgbClr val="000000"/>
                          </a:solidFill>
                          <a:effectLst/>
                        </a:rPr>
                        <a:t>Enkazdan sağ kurtulan vatandaşımız</a:t>
                      </a:r>
                    </a:p>
                  </a:txBody>
                  <a:tcPr marL="95250" anchor="ctr">
                    <a:lnL w="9525" cap="flat" cmpd="sng" algn="ctr">
                      <a:solidFill>
                        <a:srgbClr val="DADADA"/>
                      </a:solidFill>
                      <a:prstDash val="solid"/>
                      <a:round/>
                      <a:headEnd type="none" w="med" len="med"/>
                      <a:tailEnd type="none" w="med" len="med"/>
                    </a:lnL>
                    <a:lnR w="9525" cap="flat" cmpd="sng" algn="ctr">
                      <a:solidFill>
                        <a:srgbClr val="DADADA"/>
                      </a:solidFill>
                      <a:prstDash val="solid"/>
                      <a:round/>
                      <a:headEnd type="none" w="med" len="med"/>
                      <a:tailEnd type="none" w="med" len="med"/>
                    </a:lnR>
                    <a:lnT w="9525" cap="flat" cmpd="sng" algn="ctr">
                      <a:solidFill>
                        <a:srgbClr val="DADADA"/>
                      </a:solidFill>
                      <a:prstDash val="solid"/>
                      <a:round/>
                      <a:headEnd type="none" w="med" len="med"/>
                      <a:tailEnd type="none" w="med" len="med"/>
                    </a:lnT>
                    <a:lnB w="9525" cap="flat" cmpd="sng" algn="ctr">
                      <a:solidFill>
                        <a:srgbClr val="DADADA"/>
                      </a:solidFill>
                      <a:prstDash val="solid"/>
                      <a:round/>
                      <a:headEnd type="none" w="med" len="med"/>
                      <a:tailEnd type="none" w="med" len="med"/>
                    </a:lnB>
                    <a:solidFill>
                      <a:srgbClr val="FFFFFF"/>
                    </a:solidFill>
                  </a:tcPr>
                </a:tc>
                <a:tc>
                  <a:txBody>
                    <a:bodyPr/>
                    <a:lstStyle/>
                    <a:p>
                      <a:pPr algn="ctr"/>
                      <a:r>
                        <a:rPr lang="tr-TR" b="0" dirty="0">
                          <a:solidFill>
                            <a:srgbClr val="000000"/>
                          </a:solidFill>
                          <a:effectLst/>
                        </a:rPr>
                        <a:t>252</a:t>
                      </a:r>
                    </a:p>
                  </a:txBody>
                  <a:tcPr anchor="ctr">
                    <a:lnL w="9525" cap="flat" cmpd="sng" algn="ctr">
                      <a:solidFill>
                        <a:srgbClr val="DADADA"/>
                      </a:solidFill>
                      <a:prstDash val="solid"/>
                      <a:round/>
                      <a:headEnd type="none" w="med" len="med"/>
                      <a:tailEnd type="none" w="med" len="med"/>
                    </a:lnL>
                    <a:lnR w="9525" cap="flat" cmpd="sng" algn="ctr">
                      <a:solidFill>
                        <a:srgbClr val="DADADA"/>
                      </a:solidFill>
                      <a:prstDash val="solid"/>
                      <a:round/>
                      <a:headEnd type="none" w="med" len="med"/>
                      <a:tailEnd type="none" w="med" len="med"/>
                    </a:lnR>
                    <a:lnT w="9525" cap="flat" cmpd="sng" algn="ctr">
                      <a:solidFill>
                        <a:srgbClr val="DADADA"/>
                      </a:solidFill>
                      <a:prstDash val="solid"/>
                      <a:round/>
                      <a:headEnd type="none" w="med" len="med"/>
                      <a:tailEnd type="none" w="med" len="med"/>
                    </a:lnT>
                    <a:lnB w="9525" cap="flat" cmpd="sng" algn="ctr">
                      <a:solidFill>
                        <a:srgbClr val="DADADA"/>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5" name="Dikdörtgen 4"/>
          <p:cNvSpPr/>
          <p:nvPr/>
        </p:nvSpPr>
        <p:spPr>
          <a:xfrm>
            <a:off x="755576" y="1340768"/>
            <a:ext cx="8280920" cy="2677656"/>
          </a:xfrm>
          <a:prstGeom prst="rect">
            <a:avLst/>
          </a:prstGeom>
        </p:spPr>
        <p:txBody>
          <a:bodyPr wrap="square">
            <a:spAutoFit/>
          </a:bodyPr>
          <a:lstStyle/>
          <a:p>
            <a:r>
              <a:rPr lang="tr-TR" sz="2800" dirty="0"/>
              <a:t>23 Ekim 2011 günü meydana gelen Van-Erciş merkezli </a:t>
            </a:r>
            <a:r>
              <a:rPr lang="tr-TR" sz="2800" dirty="0" smtClean="0"/>
              <a:t>7.2 büyüklüğünde deprem </a:t>
            </a:r>
            <a:r>
              <a:rPr lang="tr-TR" sz="2800" dirty="0"/>
              <a:t>ve 9 Kasım 2011 günü yaşanan Van-Edremit merkezli deprem; Van ve ilçelerinde çok kuvvetli bir şekilde hissedilmiş olup, bölgenin yapı </a:t>
            </a:r>
            <a:r>
              <a:rPr lang="tr-TR" sz="2800" dirty="0" err="1"/>
              <a:t>stoğu</a:t>
            </a:r>
            <a:r>
              <a:rPr lang="tr-TR" sz="2800" dirty="0"/>
              <a:t> nedeniyle yıkıcı hasar yaratmış ve çok sayıda can kaybına yol açmıştır. </a:t>
            </a:r>
          </a:p>
        </p:txBody>
      </p:sp>
    </p:spTree>
    <p:extLst>
      <p:ext uri="{BB962C8B-B14F-4D97-AF65-F5344CB8AC3E}">
        <p14:creationId xmlns:p14="http://schemas.microsoft.com/office/powerpoint/2010/main" val="3528955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908720"/>
            <a:ext cx="8280920" cy="914400"/>
          </a:xfrm>
        </p:spPr>
        <p:txBody>
          <a:bodyPr/>
          <a:lstStyle/>
          <a:p>
            <a:r>
              <a:rPr lang="tr-TR" dirty="0" smtClean="0">
                <a:solidFill>
                  <a:schemeClr val="accent1">
                    <a:lumMod val="75000"/>
                  </a:schemeClr>
                </a:solidFill>
              </a:rPr>
              <a:t>1)AKUT</a:t>
            </a:r>
            <a:endParaRPr lang="tr-TR" dirty="0">
              <a:solidFill>
                <a:schemeClr val="accent1">
                  <a:lumMod val="75000"/>
                </a:schemeClr>
              </a:solidFill>
            </a:endParaRPr>
          </a:p>
        </p:txBody>
      </p:sp>
      <p:sp>
        <p:nvSpPr>
          <p:cNvPr id="3" name="İçerik Yer Tutucusu 2"/>
          <p:cNvSpPr>
            <a:spLocks noGrp="1"/>
          </p:cNvSpPr>
          <p:nvPr>
            <p:ph idx="1"/>
          </p:nvPr>
        </p:nvSpPr>
        <p:spPr>
          <a:xfrm>
            <a:off x="539552" y="1988840"/>
            <a:ext cx="7772400" cy="4572000"/>
          </a:xfrm>
        </p:spPr>
        <p:txBody>
          <a:bodyPr>
            <a:normAutofit/>
          </a:bodyPr>
          <a:lstStyle/>
          <a:p>
            <a:pPr>
              <a:buFont typeface="Wingdings" pitchFamily="2" charset="2"/>
              <a:buChar char="v"/>
            </a:pPr>
            <a:r>
              <a:rPr lang="tr-TR" dirty="0"/>
              <a:t>Doğal afetlerde kurtarma operasyonlarına </a:t>
            </a:r>
            <a:r>
              <a:rPr lang="tr-TR" dirty="0" smtClean="0"/>
              <a:t>katılmak.</a:t>
            </a:r>
          </a:p>
          <a:p>
            <a:pPr>
              <a:buFont typeface="Wingdings" pitchFamily="2" charset="2"/>
              <a:buChar char="v"/>
            </a:pPr>
            <a:r>
              <a:rPr lang="tr-TR" dirty="0" smtClean="0"/>
              <a:t>Dağda </a:t>
            </a:r>
            <a:r>
              <a:rPr lang="tr-TR" dirty="0"/>
              <a:t>mahsur kalan insanları yardım etmek.</a:t>
            </a:r>
            <a:br>
              <a:rPr lang="tr-TR" dirty="0"/>
            </a:br>
            <a:r>
              <a:rPr lang="tr-TR" dirty="0"/>
              <a:t>Yetkileri ve imkanı dahilinde insanlara yardım </a:t>
            </a:r>
            <a:r>
              <a:rPr lang="tr-TR" dirty="0" smtClean="0"/>
              <a:t>etmek.</a:t>
            </a:r>
          </a:p>
          <a:p>
            <a:pPr>
              <a:buFont typeface="Wingdings" pitchFamily="2" charset="2"/>
              <a:buChar char="v"/>
            </a:pPr>
            <a:r>
              <a:rPr lang="tr-TR" dirty="0" smtClean="0"/>
              <a:t>Zor </a:t>
            </a:r>
            <a:r>
              <a:rPr lang="tr-TR" dirty="0"/>
              <a:t>durumda kalan herkesin yardımına </a:t>
            </a:r>
            <a:r>
              <a:rPr lang="tr-TR" dirty="0" smtClean="0"/>
              <a:t>koşmak.</a:t>
            </a:r>
          </a:p>
          <a:p>
            <a:pPr>
              <a:buFont typeface="Wingdings" pitchFamily="2" charset="2"/>
              <a:buChar char="v"/>
            </a:pPr>
            <a:r>
              <a:rPr lang="tr-TR" dirty="0" smtClean="0"/>
              <a:t>Depremde </a:t>
            </a:r>
            <a:r>
              <a:rPr lang="tr-TR" dirty="0"/>
              <a:t>göçük altında kalanlara yardım etme.</a:t>
            </a:r>
          </a:p>
        </p:txBody>
      </p:sp>
      <p:sp>
        <p:nvSpPr>
          <p:cNvPr id="4" name="Başlık 1"/>
          <p:cNvSpPr txBox="1">
            <a:spLocks/>
          </p:cNvSpPr>
          <p:nvPr/>
        </p:nvSpPr>
        <p:spPr>
          <a:xfrm>
            <a:off x="539552" y="0"/>
            <a:ext cx="8424936" cy="110304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tr-TR" dirty="0" smtClean="0"/>
              <a:t>ENKAZLARDA KURTARMA EKİPLERİ</a:t>
            </a:r>
            <a:endParaRPr lang="tr-TR" dirty="0"/>
          </a:p>
        </p:txBody>
      </p:sp>
    </p:spTree>
    <p:extLst>
      <p:ext uri="{BB962C8B-B14F-4D97-AF65-F5344CB8AC3E}">
        <p14:creationId xmlns:p14="http://schemas.microsoft.com/office/powerpoint/2010/main" val="33878440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332656"/>
            <a:ext cx="7772400" cy="914400"/>
          </a:xfrm>
        </p:spPr>
        <p:txBody>
          <a:bodyPr/>
          <a:lstStyle/>
          <a:p>
            <a:r>
              <a:rPr lang="tr-TR" dirty="0" smtClean="0">
                <a:solidFill>
                  <a:srgbClr val="FF0000"/>
                </a:solidFill>
              </a:rPr>
              <a:t>2)UMKE</a:t>
            </a:r>
            <a:endParaRPr lang="tr-TR" dirty="0">
              <a:solidFill>
                <a:srgbClr val="FF0000"/>
              </a:solidFill>
            </a:endParaRPr>
          </a:p>
        </p:txBody>
      </p:sp>
      <p:sp>
        <p:nvSpPr>
          <p:cNvPr id="3" name="İçerik Yer Tutucusu 2"/>
          <p:cNvSpPr>
            <a:spLocks noGrp="1"/>
          </p:cNvSpPr>
          <p:nvPr>
            <p:ph idx="1"/>
          </p:nvPr>
        </p:nvSpPr>
        <p:spPr>
          <a:xfrm>
            <a:off x="611560" y="1340768"/>
            <a:ext cx="8064896" cy="5112568"/>
          </a:xfrm>
        </p:spPr>
        <p:txBody>
          <a:bodyPr/>
          <a:lstStyle/>
          <a:p>
            <a:r>
              <a:rPr lang="tr-TR" dirty="0"/>
              <a:t>Ulusal Medikal Kurtarma Ekipleri (</a:t>
            </a:r>
            <a:r>
              <a:rPr lang="tr-TR" b="1" dirty="0"/>
              <a:t>UMKE</a:t>
            </a:r>
            <a:r>
              <a:rPr lang="tr-TR" dirty="0"/>
              <a:t>) gönüllü sağlık personellerinden oluşan, özel eğitim almış sağlık </a:t>
            </a:r>
            <a:r>
              <a:rPr lang="tr-TR" dirty="0" err="1"/>
              <a:t>ekipleridir.Amacı</a:t>
            </a:r>
            <a:r>
              <a:rPr lang="tr-TR" dirty="0"/>
              <a:t>; her türlü afet durumunda yeterli ve nitelikli sağlık hizmeti sunabilmek, yurt ve dünya çapında afetzedelere yardım etmektir.</a:t>
            </a:r>
          </a:p>
        </p:txBody>
      </p:sp>
    </p:spTree>
    <p:extLst>
      <p:ext uri="{BB962C8B-B14F-4D97-AF65-F5344CB8AC3E}">
        <p14:creationId xmlns:p14="http://schemas.microsoft.com/office/powerpoint/2010/main" val="39374331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Solunum Koruyucular (Respiratör)</a:t>
            </a:r>
            <a:endParaRPr lang="tr-TR" b="1"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t>   </a:t>
            </a:r>
            <a:r>
              <a:rPr lang="tr-TR" b="1" dirty="0" smtClean="0">
                <a:solidFill>
                  <a:srgbClr val="0070C0"/>
                </a:solidFill>
              </a:rPr>
              <a:t>CERRAHİ MASKE</a:t>
            </a:r>
          </a:p>
          <a:p>
            <a:r>
              <a:rPr lang="tr-TR" dirty="0" smtClean="0"/>
              <a:t>Tıbbi müdahalelerde; hasta bakımı esnasında kandamlacıkları, sekresyonlar, vücut sıvıları ve vücut çıktılarının bulaşmasını kısmen engellemek için burun, ağız ve yüzü korumak amacıyla kullanılan solunum koruyucu ekipmandır. </a:t>
            </a:r>
            <a:endParaRPr lang="tr-TR" dirty="0">
              <a:solidFill>
                <a:schemeClr val="accent3">
                  <a:lumMod val="50000"/>
                </a:schemeClr>
              </a:solidFill>
            </a:endParaRPr>
          </a:p>
        </p:txBody>
      </p:sp>
    </p:spTree>
    <p:extLst>
      <p:ext uri="{BB962C8B-B14F-4D97-AF65-F5344CB8AC3E}">
        <p14:creationId xmlns:p14="http://schemas.microsoft.com/office/powerpoint/2010/main" val="288555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0"/>
            <a:ext cx="4410075"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3645024"/>
            <a:ext cx="4362450" cy="320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30514"/>
            <a:ext cx="4362450" cy="367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 y="3645024"/>
            <a:ext cx="4410075" cy="319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296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FF00"/>
                </a:solidFill>
              </a:rPr>
              <a:t>3)AFAD</a:t>
            </a:r>
            <a:endParaRPr lang="tr-TR" dirty="0">
              <a:solidFill>
                <a:srgbClr val="FFFF00"/>
              </a:solidFill>
            </a:endParaRPr>
          </a:p>
        </p:txBody>
      </p:sp>
      <p:sp>
        <p:nvSpPr>
          <p:cNvPr id="3" name="İçerik Yer Tutucusu 2"/>
          <p:cNvSpPr>
            <a:spLocks noGrp="1"/>
          </p:cNvSpPr>
          <p:nvPr>
            <p:ph idx="1"/>
          </p:nvPr>
        </p:nvSpPr>
        <p:spPr>
          <a:xfrm>
            <a:off x="611560" y="1628800"/>
            <a:ext cx="7772400" cy="5400600"/>
          </a:xfrm>
        </p:spPr>
        <p:txBody>
          <a:bodyPr>
            <a:normAutofit/>
          </a:bodyPr>
          <a:lstStyle/>
          <a:p>
            <a:r>
              <a:rPr lang="tr-TR" sz="2400" dirty="0"/>
              <a:t>Deprem riskini azaltmada ve depremlerle baş edebilmede hazırlıklı ve dirençli bir toplum yaratılması, bu amaca yönelik kurumsal alt yapının oluşturulması ve konuyla ilgili AR-GE faaliyetlerinin önceliklerinin belirlenmesini hedefleyen "Ulusal Deprem Stratejisi ve Eylem </a:t>
            </a:r>
            <a:r>
              <a:rPr lang="tr-TR" sz="2400" dirty="0" err="1"/>
              <a:t>Planı"nın</a:t>
            </a:r>
            <a:r>
              <a:rPr lang="tr-TR" sz="2400" dirty="0"/>
              <a:t> ana amacı, "depremlerin neden olabilecekleri fiziksel, ekonomik, sosyal, çevresel ve politik zarar ve kayıpları önlemek veya etkilerini azaltmak ve depreme dirençli, güvenli, hazırlıklı ve sürdürülebilir yeni yaşam çevreleri oluşturmaktır</a:t>
            </a:r>
            <a:r>
              <a:rPr lang="tr-TR" sz="2400" dirty="0" smtClean="0"/>
              <a:t>."</a:t>
            </a:r>
            <a:endParaRPr lang="tr-TR" sz="2400" dirty="0"/>
          </a:p>
          <a:p>
            <a:pPr marL="68580" indent="0">
              <a:buNone/>
            </a:pPr>
            <a:endParaRPr lang="tr-TR" sz="1600" dirty="0"/>
          </a:p>
          <a:p>
            <a:endParaRPr lang="tr-TR" sz="1600" dirty="0"/>
          </a:p>
        </p:txBody>
      </p:sp>
    </p:spTree>
    <p:extLst>
      <p:ext uri="{BB962C8B-B14F-4D97-AF65-F5344CB8AC3E}">
        <p14:creationId xmlns:p14="http://schemas.microsoft.com/office/powerpoint/2010/main" val="2476500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74846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056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500166" y="1428736"/>
            <a:ext cx="6772300" cy="4500594"/>
          </a:xfrm>
        </p:spPr>
        <p:txBody>
          <a:bodyPr>
            <a:normAutofit/>
          </a:bodyPr>
          <a:lstStyle/>
          <a:p>
            <a:r>
              <a:rPr lang="tr-TR" sz="8000" i="1" dirty="0" smtClean="0">
                <a:solidFill>
                  <a:schemeClr val="accent4">
                    <a:lumMod val="75000"/>
                  </a:schemeClr>
                </a:solidFill>
              </a:rPr>
              <a:t>YANGINLARDA OLAY YERİ GÜVENLİĞİ</a:t>
            </a:r>
            <a:endParaRPr lang="tr-TR" sz="8000" i="1" dirty="0">
              <a:solidFill>
                <a:schemeClr val="accent4">
                  <a:lumMod val="75000"/>
                </a:schemeClr>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142852"/>
            <a:ext cx="7772400" cy="914400"/>
          </a:xfrm>
        </p:spPr>
        <p:txBody>
          <a:bodyPr/>
          <a:lstStyle/>
          <a:p>
            <a:r>
              <a:rPr lang="tr-TR" dirty="0" smtClean="0"/>
              <a:t>AÇIK ALANDA YANGIN;</a:t>
            </a:r>
            <a:endParaRPr lang="tr-TR" dirty="0"/>
          </a:p>
        </p:txBody>
      </p:sp>
      <p:sp>
        <p:nvSpPr>
          <p:cNvPr id="3" name="2 İçerik Yer Tutucusu"/>
          <p:cNvSpPr>
            <a:spLocks noGrp="1"/>
          </p:cNvSpPr>
          <p:nvPr>
            <p:ph idx="1"/>
          </p:nvPr>
        </p:nvSpPr>
        <p:spPr>
          <a:xfrm>
            <a:off x="714348" y="928670"/>
            <a:ext cx="4943484" cy="4855386"/>
          </a:xfrm>
        </p:spPr>
        <p:txBody>
          <a:bodyPr>
            <a:normAutofit/>
          </a:bodyPr>
          <a:lstStyle/>
          <a:p>
            <a:pPr>
              <a:buFont typeface="Wingdings" pitchFamily="2" charset="2"/>
              <a:buChar char="v"/>
            </a:pPr>
            <a:r>
              <a:rPr lang="tr-TR" dirty="0" smtClean="0">
                <a:solidFill>
                  <a:srgbClr val="FFFF00"/>
                </a:solidFill>
              </a:rPr>
              <a:t>Orman yangını</a:t>
            </a:r>
          </a:p>
          <a:p>
            <a:pPr>
              <a:buFont typeface="Wingdings" pitchFamily="2" charset="2"/>
              <a:buChar char="v"/>
            </a:pPr>
            <a:endParaRPr lang="tr-TR" dirty="0" smtClean="0"/>
          </a:p>
          <a:p>
            <a:pPr>
              <a:buFont typeface="Wingdings" pitchFamily="2" charset="2"/>
              <a:buChar char="v"/>
            </a:pPr>
            <a:endParaRPr lang="tr-TR" dirty="0" smtClean="0"/>
          </a:p>
          <a:p>
            <a:pPr>
              <a:buNone/>
            </a:pPr>
            <a:endParaRPr lang="tr-TR" dirty="0" smtClean="0"/>
          </a:p>
          <a:p>
            <a:pPr>
              <a:buNone/>
            </a:pPr>
            <a:endParaRPr lang="tr-TR" dirty="0" smtClean="0"/>
          </a:p>
          <a:p>
            <a:pPr>
              <a:buFont typeface="Wingdings" pitchFamily="2" charset="2"/>
              <a:buChar char="v"/>
            </a:pPr>
            <a:r>
              <a:rPr lang="tr-TR" dirty="0" smtClean="0">
                <a:solidFill>
                  <a:srgbClr val="7030A0"/>
                </a:solidFill>
              </a:rPr>
              <a:t>Trafik kazalarında yangın</a:t>
            </a:r>
          </a:p>
          <a:p>
            <a:pPr>
              <a:buNone/>
            </a:pPr>
            <a:endParaRPr lang="tr-TR" dirty="0" smtClean="0"/>
          </a:p>
          <a:p>
            <a:pPr>
              <a:buNone/>
            </a:pPr>
            <a:endParaRPr lang="tr-TR" dirty="0" smtClean="0"/>
          </a:p>
        </p:txBody>
      </p:sp>
      <p:pic>
        <p:nvPicPr>
          <p:cNvPr id="3074" name="Picture 2" descr="orman yangını için resim sonucu"/>
          <p:cNvPicPr>
            <a:picLocks noChangeAspect="1" noChangeArrowheads="1"/>
          </p:cNvPicPr>
          <p:nvPr/>
        </p:nvPicPr>
        <p:blipFill>
          <a:blip r:embed="rId2"/>
          <a:srcRect/>
          <a:stretch>
            <a:fillRect/>
          </a:stretch>
        </p:blipFill>
        <p:spPr bwMode="auto">
          <a:xfrm>
            <a:off x="928662" y="1643050"/>
            <a:ext cx="4429124" cy="1928826"/>
          </a:xfrm>
          <a:prstGeom prst="rect">
            <a:avLst/>
          </a:prstGeom>
          <a:noFill/>
        </p:spPr>
      </p:pic>
      <p:sp>
        <p:nvSpPr>
          <p:cNvPr id="3076" name="AutoShape 4" descr="trafik kazalarında yangın için resim sonucu"/>
          <p:cNvSpPr>
            <a:spLocks noChangeAspect="1" noChangeArrowheads="1"/>
          </p:cNvSpPr>
          <p:nvPr/>
        </p:nvSpPr>
        <p:spPr bwMode="auto">
          <a:xfrm>
            <a:off x="63500" y="-1690688"/>
            <a:ext cx="6381750" cy="35337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8" name="AutoShape 6" descr="trafik kazalarında yangın için resim sonucu"/>
          <p:cNvSpPr>
            <a:spLocks noChangeAspect="1" noChangeArrowheads="1"/>
          </p:cNvSpPr>
          <p:nvPr/>
        </p:nvSpPr>
        <p:spPr bwMode="auto">
          <a:xfrm>
            <a:off x="63500" y="-1690688"/>
            <a:ext cx="6381750" cy="35337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80" name="AutoShape 8" descr="trafik kazalarında yangın için resim sonucu"/>
          <p:cNvSpPr>
            <a:spLocks noChangeAspect="1" noChangeArrowheads="1"/>
          </p:cNvSpPr>
          <p:nvPr/>
        </p:nvSpPr>
        <p:spPr bwMode="auto">
          <a:xfrm>
            <a:off x="63500" y="-1690688"/>
            <a:ext cx="6381750" cy="35337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82" name="AutoShape 10" descr="trafik kazalarında yangın için resim sonucu"/>
          <p:cNvSpPr>
            <a:spLocks noChangeAspect="1" noChangeArrowheads="1"/>
          </p:cNvSpPr>
          <p:nvPr/>
        </p:nvSpPr>
        <p:spPr bwMode="auto">
          <a:xfrm>
            <a:off x="63500" y="-1690688"/>
            <a:ext cx="6381750" cy="35337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84" name="Picture 12" descr="araç yanması için resim sonucu"/>
          <p:cNvPicPr>
            <a:picLocks noChangeAspect="1" noChangeArrowheads="1"/>
          </p:cNvPicPr>
          <p:nvPr/>
        </p:nvPicPr>
        <p:blipFill>
          <a:blip r:embed="rId3"/>
          <a:srcRect/>
          <a:stretch>
            <a:fillRect/>
          </a:stretch>
        </p:blipFill>
        <p:spPr bwMode="auto">
          <a:xfrm>
            <a:off x="928662" y="4500570"/>
            <a:ext cx="4500594" cy="2357430"/>
          </a:xfrm>
          <a:prstGeom prst="rect">
            <a:avLst/>
          </a:prstGeom>
          <a:noFill/>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571472" y="142852"/>
            <a:ext cx="7772400" cy="785818"/>
          </a:xfrm>
        </p:spPr>
        <p:txBody>
          <a:bodyPr>
            <a:normAutofit/>
          </a:bodyPr>
          <a:lstStyle/>
          <a:p>
            <a:r>
              <a:rPr lang="tr-TR" dirty="0" smtClean="0"/>
              <a:t>ANTALYA’DA ORMAN YANGINI </a:t>
            </a:r>
            <a:endParaRPr lang="tr-TR" dirty="0"/>
          </a:p>
        </p:txBody>
      </p:sp>
      <p:sp>
        <p:nvSpPr>
          <p:cNvPr id="3" name="2 İçerik Yer Tutucusu"/>
          <p:cNvSpPr>
            <a:spLocks noGrp="1"/>
          </p:cNvSpPr>
          <p:nvPr>
            <p:ph idx="1"/>
          </p:nvPr>
        </p:nvSpPr>
        <p:spPr>
          <a:xfrm>
            <a:off x="5586442" y="928670"/>
            <a:ext cx="3557558" cy="4572000"/>
          </a:xfrm>
        </p:spPr>
        <p:txBody>
          <a:bodyPr>
            <a:normAutofit/>
          </a:bodyPr>
          <a:lstStyle/>
          <a:p>
            <a:r>
              <a:rPr lang="tr-TR" sz="2400" b="1" dirty="0" smtClean="0"/>
              <a:t>Tarihinin en büyük ve zarar verici orman yangınını yaşayan Antalya'da; 4 bin hektar kül oldu, evler yandı, hayvanlar telef oldu.</a:t>
            </a:r>
            <a:endParaRPr lang="tr-TR" sz="2400" dirty="0"/>
          </a:p>
        </p:txBody>
      </p:sp>
      <p:pic>
        <p:nvPicPr>
          <p:cNvPr id="1026" name="Picture 2" descr="Antalya'da, tarihinin en büyük orman yangını &#10;"/>
          <p:cNvPicPr>
            <a:picLocks noChangeAspect="1" noChangeArrowheads="1"/>
          </p:cNvPicPr>
          <p:nvPr/>
        </p:nvPicPr>
        <p:blipFill>
          <a:blip r:embed="rId2"/>
          <a:srcRect/>
          <a:stretch>
            <a:fillRect/>
          </a:stretch>
        </p:blipFill>
        <p:spPr bwMode="auto">
          <a:xfrm>
            <a:off x="428596" y="928670"/>
            <a:ext cx="5162550" cy="2762250"/>
          </a:xfrm>
          <a:prstGeom prst="rect">
            <a:avLst/>
          </a:prstGeom>
          <a:noFill/>
        </p:spPr>
      </p:pic>
      <p:sp>
        <p:nvSpPr>
          <p:cNvPr id="6" name="2 İçerik Yer Tutucusu"/>
          <p:cNvSpPr txBox="1">
            <a:spLocks/>
          </p:cNvSpPr>
          <p:nvPr/>
        </p:nvSpPr>
        <p:spPr>
          <a:xfrm>
            <a:off x="428596" y="4286256"/>
            <a:ext cx="8501122" cy="2286016"/>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Dikdörtgen"/>
          <p:cNvSpPr/>
          <p:nvPr/>
        </p:nvSpPr>
        <p:spPr>
          <a:xfrm>
            <a:off x="357158" y="3718679"/>
            <a:ext cx="8929750" cy="3139321"/>
          </a:xfrm>
          <a:prstGeom prst="rect">
            <a:avLst/>
          </a:prstGeom>
        </p:spPr>
        <p:txBody>
          <a:bodyPr wrap="square">
            <a:spAutoFit/>
          </a:bodyPr>
          <a:lstStyle/>
          <a:p>
            <a:r>
              <a:rPr lang="tr-TR" sz="2000" b="1" dirty="0" smtClean="0">
                <a:solidFill>
                  <a:schemeClr val="tx2">
                    <a:lumMod val="50000"/>
                  </a:schemeClr>
                </a:solidFill>
              </a:rPr>
              <a:t>2 bin kişilik ekip</a:t>
            </a:r>
            <a:r>
              <a:rPr lang="tr-TR" sz="2000" dirty="0" smtClean="0"/>
              <a:t/>
            </a:r>
            <a:br>
              <a:rPr lang="tr-TR" sz="2000" dirty="0" smtClean="0"/>
            </a:br>
            <a:r>
              <a:rPr lang="tr-TR" sz="2000" dirty="0" smtClean="0"/>
              <a:t>Söndürme çalışmalarına Eskişehir, Kütahya, Denizli, Konya’dan takviye ekipler gönderildi. Hava karardığı için ara verilen havadan müdahale çalışmaları, dün sabah tekrar başlatıldı. Yangına altı helikopter, beş uçak, 100 </a:t>
            </a:r>
            <a:r>
              <a:rPr lang="tr-TR" sz="2000" dirty="0" err="1" smtClean="0"/>
              <a:t>arazöz</a:t>
            </a:r>
            <a:r>
              <a:rPr lang="tr-TR" sz="2000" dirty="0" smtClean="0"/>
              <a:t>, 250 araç, 500 orman işçisi, köylü ve askerlerle birlikte 2 bin kişinin müdahale ettiğini belirten Orman Genel Müdür Yardımcısı Mustafa Kurtulmuş, dört köyün ve mahallelerinin boşaltıldığını ifade etti.  Tahliye edilen Akbaş Köyü’ne bağlı 25 haneli Karataş Mahallesi’ndeki evlerin tamamı ve yine aynı köye bağlı </a:t>
            </a:r>
            <a:r>
              <a:rPr lang="tr-TR" sz="2000" dirty="0" err="1" smtClean="0"/>
              <a:t>Sarıboğan</a:t>
            </a:r>
            <a:r>
              <a:rPr lang="tr-TR" sz="2000" dirty="0" smtClean="0"/>
              <a:t> Mahallesi’ndeki 15 ev yandı.</a:t>
            </a:r>
            <a:r>
              <a:rPr lang="tr-TR" dirty="0" smtClean="0"/>
              <a:t/>
            </a:r>
            <a:br>
              <a:rPr lang="tr-TR" dirty="0" smtClean="0"/>
            </a:br>
            <a:endParaRPr lang="tr-TR" dirty="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0"/>
            <a:ext cx="8715404" cy="6715148"/>
          </a:xfrm>
        </p:spPr>
        <p:txBody>
          <a:bodyPr>
            <a:normAutofit fontScale="92500" lnSpcReduction="10000"/>
          </a:bodyPr>
          <a:lstStyle/>
          <a:p>
            <a:pPr>
              <a:buFont typeface="Wingdings" pitchFamily="2" charset="2"/>
              <a:buChar char="v"/>
            </a:pPr>
            <a:r>
              <a:rPr lang="tr-TR" dirty="0" smtClean="0">
                <a:solidFill>
                  <a:srgbClr val="00B0F0"/>
                </a:solidFill>
              </a:rPr>
              <a:t>Endüstri sahasında yangın</a:t>
            </a:r>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Font typeface="Courier New" pitchFamily="49" charset="0"/>
              <a:buChar char="o"/>
            </a:pPr>
            <a:r>
              <a:rPr lang="tr-TR" dirty="0" smtClean="0"/>
              <a:t>Özellikle endüstri sahaları,işyerinin özelliğine göre tüp,kimyasal maddeler vb. </a:t>
            </a:r>
            <a:r>
              <a:rPr lang="tr-TR" dirty="0" smtClean="0">
                <a:solidFill>
                  <a:schemeClr val="accent1">
                    <a:lumMod val="75000"/>
                  </a:schemeClr>
                </a:solidFill>
              </a:rPr>
              <a:t>patlamalarla seyreden </a:t>
            </a:r>
            <a:r>
              <a:rPr lang="tr-TR" dirty="0" smtClean="0"/>
              <a:t>yangınlara neden olabilmektedir.</a:t>
            </a:r>
          </a:p>
          <a:p>
            <a:pPr>
              <a:buFont typeface="Courier New" pitchFamily="49" charset="0"/>
              <a:buChar char="o"/>
            </a:pPr>
            <a:endParaRPr lang="tr-TR" dirty="0" smtClean="0"/>
          </a:p>
          <a:p>
            <a:pPr>
              <a:buFont typeface="Courier New" pitchFamily="49" charset="0"/>
              <a:buChar char="o"/>
            </a:pPr>
            <a:r>
              <a:rPr lang="tr-TR" dirty="0" smtClean="0"/>
              <a:t>Günümüzde </a:t>
            </a:r>
            <a:r>
              <a:rPr lang="tr-TR" dirty="0" smtClean="0">
                <a:solidFill>
                  <a:schemeClr val="accent4">
                    <a:lumMod val="60000"/>
                    <a:lumOff val="40000"/>
                  </a:schemeClr>
                </a:solidFill>
              </a:rPr>
              <a:t>orman yangınları </a:t>
            </a:r>
            <a:r>
              <a:rPr lang="tr-TR" dirty="0" smtClean="0"/>
              <a:t>da artmıştır. Günlerce söndürülemeyen orman yangınları yerleşim merkezlerine ulaşmakta, hem bölgede yaşayanların hem de çalışanların </a:t>
            </a:r>
            <a:r>
              <a:rPr lang="tr-TR" dirty="0" smtClean="0">
                <a:solidFill>
                  <a:schemeClr val="accent2">
                    <a:lumMod val="60000"/>
                    <a:lumOff val="40000"/>
                  </a:schemeClr>
                </a:solidFill>
              </a:rPr>
              <a:t>zehirlenmesine</a:t>
            </a:r>
            <a:r>
              <a:rPr lang="tr-TR" dirty="0" smtClean="0"/>
              <a:t> hatta yanarak </a:t>
            </a:r>
            <a:r>
              <a:rPr lang="tr-TR" dirty="0" smtClean="0">
                <a:solidFill>
                  <a:srgbClr val="002060"/>
                </a:solidFill>
              </a:rPr>
              <a:t>ölümüne</a:t>
            </a:r>
            <a:r>
              <a:rPr lang="tr-TR" dirty="0" smtClean="0"/>
              <a:t> sebep olabilmektedir.</a:t>
            </a:r>
            <a:endParaRPr lang="tr-TR" dirty="0"/>
          </a:p>
        </p:txBody>
      </p:sp>
      <p:pic>
        <p:nvPicPr>
          <p:cNvPr id="4" name="Picture 14" descr="fabrikada yangın için resim sonucu"/>
          <p:cNvPicPr>
            <a:picLocks noChangeAspect="1" noChangeArrowheads="1"/>
          </p:cNvPicPr>
          <p:nvPr/>
        </p:nvPicPr>
        <p:blipFill>
          <a:blip r:embed="rId2"/>
          <a:srcRect/>
          <a:stretch>
            <a:fillRect/>
          </a:stretch>
        </p:blipFill>
        <p:spPr bwMode="auto">
          <a:xfrm>
            <a:off x="785786" y="714356"/>
            <a:ext cx="4357686" cy="1928826"/>
          </a:xfrm>
          <a:prstGeom prst="rect">
            <a:avLst/>
          </a:prstGeom>
          <a:noFill/>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500034" y="214290"/>
            <a:ext cx="7143800" cy="1500198"/>
          </a:xfrm>
        </p:spPr>
        <p:txBody>
          <a:bodyPr>
            <a:normAutofit/>
          </a:bodyPr>
          <a:lstStyle/>
          <a:p>
            <a:r>
              <a:rPr lang="tr-TR" i="1" dirty="0" smtClean="0">
                <a:solidFill>
                  <a:schemeClr val="accent4">
                    <a:lumMod val="60000"/>
                    <a:lumOff val="40000"/>
                  </a:schemeClr>
                </a:solidFill>
              </a:rPr>
              <a:t>Açık alandaki yangınlarda şunlar yapılmalıdır;</a:t>
            </a:r>
            <a:endParaRPr lang="tr-TR" i="1" dirty="0">
              <a:solidFill>
                <a:schemeClr val="accent4">
                  <a:lumMod val="60000"/>
                  <a:lumOff val="40000"/>
                </a:schemeClr>
              </a:solidFill>
            </a:endParaRPr>
          </a:p>
        </p:txBody>
      </p:sp>
      <p:sp>
        <p:nvSpPr>
          <p:cNvPr id="3" name="2 İçerik Yer Tutucusu"/>
          <p:cNvSpPr>
            <a:spLocks noGrp="1"/>
          </p:cNvSpPr>
          <p:nvPr>
            <p:ph idx="1"/>
          </p:nvPr>
        </p:nvSpPr>
        <p:spPr>
          <a:xfrm>
            <a:off x="500034" y="2143092"/>
            <a:ext cx="8358246" cy="4714908"/>
          </a:xfrm>
        </p:spPr>
        <p:txBody>
          <a:bodyPr>
            <a:normAutofit/>
          </a:bodyPr>
          <a:lstStyle/>
          <a:p>
            <a:pPr marL="640080" indent="-571500">
              <a:buFont typeface="+mj-lt"/>
              <a:buAutoNum type="arabicParenR"/>
            </a:pPr>
            <a:r>
              <a:rPr lang="tr-TR" sz="3200" dirty="0" smtClean="0"/>
              <a:t>Dumandan ve zehirli gazlardan korunmak için </a:t>
            </a:r>
            <a:r>
              <a:rPr lang="tr-TR" sz="3200" dirty="0" smtClean="0">
                <a:solidFill>
                  <a:srgbClr val="0070C0"/>
                </a:solidFill>
              </a:rPr>
              <a:t>rüzgarın yönüne </a:t>
            </a:r>
            <a:r>
              <a:rPr lang="tr-TR" sz="3200" dirty="0" smtClean="0"/>
              <a:t>dikkat edilmeli; rüzgar arkaya alınmalıdır.</a:t>
            </a:r>
          </a:p>
          <a:p>
            <a:pPr marL="640080" indent="-571500">
              <a:buFont typeface="+mj-lt"/>
              <a:buAutoNum type="arabicParenR"/>
            </a:pPr>
            <a:r>
              <a:rPr lang="tr-TR" sz="3200" dirty="0" smtClean="0">
                <a:solidFill>
                  <a:srgbClr val="00B050"/>
                </a:solidFill>
              </a:rPr>
              <a:t>Kişisel koruyucu ekipmanlar </a:t>
            </a:r>
            <a:r>
              <a:rPr lang="tr-TR" sz="3200" dirty="0" smtClean="0"/>
              <a:t>giyilmelidir.</a:t>
            </a:r>
          </a:p>
          <a:p>
            <a:pPr marL="640080" indent="-571500">
              <a:buFont typeface="+mj-lt"/>
              <a:buAutoNum type="arabicParenR"/>
            </a:pPr>
            <a:r>
              <a:rPr lang="tr-TR" sz="3200" dirty="0" smtClean="0"/>
              <a:t>Gerekli durumlarda </a:t>
            </a:r>
            <a:r>
              <a:rPr lang="tr-TR" sz="3200" dirty="0" smtClean="0">
                <a:solidFill>
                  <a:srgbClr val="FFFF00"/>
                </a:solidFill>
              </a:rPr>
              <a:t>yangın söndürme tüpü </a:t>
            </a:r>
            <a:r>
              <a:rPr lang="tr-TR" sz="3200" dirty="0" smtClean="0"/>
              <a:t>kullanılmalıdır.</a:t>
            </a:r>
          </a:p>
          <a:p>
            <a:pPr marL="640080" indent="-571500">
              <a:buFont typeface="+mj-lt"/>
              <a:buAutoNum type="arabicParenR"/>
            </a:pPr>
            <a:r>
              <a:rPr lang="tr-TR" sz="3200" dirty="0" smtClean="0">
                <a:solidFill>
                  <a:schemeClr val="accent2"/>
                </a:solidFill>
              </a:rPr>
              <a:t>İtfaiye</a:t>
            </a:r>
            <a:r>
              <a:rPr lang="tr-TR" sz="3200" dirty="0" smtClean="0"/>
              <a:t> ile iş birliği içerisinde çalışılmalıdır.</a:t>
            </a:r>
            <a:endParaRPr lang="tr-TR" sz="3200" dirty="0"/>
          </a:p>
        </p:txBody>
      </p:sp>
      <p:pic>
        <p:nvPicPr>
          <p:cNvPr id="1026" name="Picture 2" descr="dikkat işareti için resim sonucu"/>
          <p:cNvPicPr>
            <a:picLocks noChangeAspect="1" noChangeArrowheads="1"/>
          </p:cNvPicPr>
          <p:nvPr/>
        </p:nvPicPr>
        <p:blipFill>
          <a:blip r:embed="rId2"/>
          <a:srcRect/>
          <a:stretch>
            <a:fillRect/>
          </a:stretch>
        </p:blipFill>
        <p:spPr bwMode="auto">
          <a:xfrm>
            <a:off x="7500958" y="0"/>
            <a:ext cx="1643042" cy="2143116"/>
          </a:xfrm>
          <a:prstGeom prst="rect">
            <a:avLst/>
          </a:prstGeom>
          <a:noFill/>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142852"/>
            <a:ext cx="7772400" cy="914400"/>
          </a:xfrm>
        </p:spPr>
        <p:txBody>
          <a:bodyPr>
            <a:normAutofit/>
          </a:bodyPr>
          <a:lstStyle/>
          <a:p>
            <a:r>
              <a:rPr lang="tr-TR" dirty="0" smtClean="0"/>
              <a:t>BİNA YANGINLARINDA GÜVENLİK</a:t>
            </a:r>
            <a:endParaRPr lang="tr-TR" dirty="0"/>
          </a:p>
        </p:txBody>
      </p:sp>
      <p:sp>
        <p:nvSpPr>
          <p:cNvPr id="3" name="2 İçerik Yer Tutucusu"/>
          <p:cNvSpPr>
            <a:spLocks noGrp="1"/>
          </p:cNvSpPr>
          <p:nvPr>
            <p:ph idx="1"/>
          </p:nvPr>
        </p:nvSpPr>
        <p:spPr>
          <a:xfrm>
            <a:off x="571472" y="3214686"/>
            <a:ext cx="8429684" cy="3357586"/>
          </a:xfrm>
        </p:spPr>
        <p:txBody>
          <a:bodyPr>
            <a:normAutofit/>
          </a:bodyPr>
          <a:lstStyle/>
          <a:p>
            <a:pPr>
              <a:buNone/>
            </a:pPr>
            <a:r>
              <a:rPr lang="tr-TR" b="1" i="1" dirty="0" smtClean="0">
                <a:solidFill>
                  <a:schemeClr val="accent6">
                    <a:lumMod val="60000"/>
                    <a:lumOff val="40000"/>
                  </a:schemeClr>
                </a:solidFill>
              </a:rPr>
              <a:t>Kapalı alanda ;</a:t>
            </a:r>
          </a:p>
          <a:p>
            <a:pPr>
              <a:buFont typeface="Wingdings" pitchFamily="2" charset="2"/>
              <a:buChar char="Ø"/>
            </a:pPr>
            <a:r>
              <a:rPr lang="tr-TR" dirty="0" smtClean="0"/>
              <a:t>İtfaiye ve sivil savunma ekibi ile iş birliği içerisinde çalışılmalı,</a:t>
            </a:r>
          </a:p>
          <a:p>
            <a:pPr>
              <a:buFont typeface="Wingdings" pitchFamily="2" charset="2"/>
              <a:buChar char="Ø"/>
            </a:pPr>
            <a:r>
              <a:rPr lang="tr-TR" dirty="0" smtClean="0"/>
              <a:t>Mümkünse kapalı alana girilmemeli,</a:t>
            </a:r>
          </a:p>
          <a:p>
            <a:pPr>
              <a:buFont typeface="Wingdings" pitchFamily="2" charset="2"/>
              <a:buChar char="Ø"/>
            </a:pPr>
            <a:r>
              <a:rPr lang="tr-TR" dirty="0" smtClean="0"/>
              <a:t>Kapalı alana girmek gerekli ise mutlaka kişisel koruyucu önlemler alınmalıdır.</a:t>
            </a:r>
          </a:p>
          <a:p>
            <a:pPr>
              <a:buFont typeface="Wingdings" pitchFamily="2" charset="2"/>
              <a:buChar char="Ø"/>
            </a:pPr>
            <a:endParaRPr lang="tr-TR" dirty="0"/>
          </a:p>
        </p:txBody>
      </p:sp>
      <p:pic>
        <p:nvPicPr>
          <p:cNvPr id="17410" name="Picture 2" descr="bina yangınları için resim sonucu"/>
          <p:cNvPicPr>
            <a:picLocks noChangeAspect="1" noChangeArrowheads="1"/>
          </p:cNvPicPr>
          <p:nvPr/>
        </p:nvPicPr>
        <p:blipFill>
          <a:blip r:embed="rId2"/>
          <a:srcRect/>
          <a:stretch>
            <a:fillRect/>
          </a:stretch>
        </p:blipFill>
        <p:spPr bwMode="auto">
          <a:xfrm>
            <a:off x="500034" y="928670"/>
            <a:ext cx="2928958" cy="2000252"/>
          </a:xfrm>
          <a:prstGeom prst="rect">
            <a:avLst/>
          </a:prstGeom>
          <a:noFill/>
        </p:spPr>
      </p:pic>
      <p:sp>
        <p:nvSpPr>
          <p:cNvPr id="17412" name="AutoShape 4" descr="bina yangınları için resim sonucu"/>
          <p:cNvSpPr>
            <a:spLocks noChangeAspect="1" noChangeArrowheads="1"/>
          </p:cNvSpPr>
          <p:nvPr/>
        </p:nvSpPr>
        <p:spPr bwMode="auto">
          <a:xfrm>
            <a:off x="63500" y="-762000"/>
            <a:ext cx="2190750" cy="16002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4" name="AutoShape 6" descr="bina yangınları için resim sonucu"/>
          <p:cNvSpPr>
            <a:spLocks noChangeAspect="1" noChangeArrowheads="1"/>
          </p:cNvSpPr>
          <p:nvPr/>
        </p:nvSpPr>
        <p:spPr bwMode="auto">
          <a:xfrm>
            <a:off x="63500" y="-762000"/>
            <a:ext cx="2190750" cy="16002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6" name="AutoShape 8" descr="bina yangınları için resim sonucu"/>
          <p:cNvSpPr>
            <a:spLocks noChangeAspect="1" noChangeArrowheads="1"/>
          </p:cNvSpPr>
          <p:nvPr/>
        </p:nvSpPr>
        <p:spPr bwMode="auto">
          <a:xfrm>
            <a:off x="63500" y="-762000"/>
            <a:ext cx="2190750" cy="16002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18" name="Picture 10" descr="bina yangınları için resim sonucu"/>
          <p:cNvPicPr>
            <a:picLocks noChangeAspect="1" noChangeArrowheads="1"/>
          </p:cNvPicPr>
          <p:nvPr/>
        </p:nvPicPr>
        <p:blipFill>
          <a:blip r:embed="rId3"/>
          <a:srcRect/>
          <a:stretch>
            <a:fillRect/>
          </a:stretch>
        </p:blipFill>
        <p:spPr bwMode="auto">
          <a:xfrm>
            <a:off x="3500430" y="928670"/>
            <a:ext cx="2714644" cy="2027500"/>
          </a:xfrm>
          <a:prstGeom prst="rect">
            <a:avLst/>
          </a:prstGeom>
          <a:noFill/>
        </p:spPr>
      </p:pic>
      <p:pic>
        <p:nvPicPr>
          <p:cNvPr id="17420" name="Picture 12" descr="bina yangınları için resim sonucu"/>
          <p:cNvPicPr>
            <a:picLocks noChangeAspect="1" noChangeArrowheads="1"/>
          </p:cNvPicPr>
          <p:nvPr/>
        </p:nvPicPr>
        <p:blipFill>
          <a:blip r:embed="rId4"/>
          <a:srcRect/>
          <a:stretch>
            <a:fillRect/>
          </a:stretch>
        </p:blipFill>
        <p:spPr bwMode="auto">
          <a:xfrm>
            <a:off x="6357950" y="928670"/>
            <a:ext cx="2786050" cy="2000264"/>
          </a:xfrm>
          <a:prstGeom prst="rect">
            <a:avLst/>
          </a:prstGeom>
          <a:noFill/>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928926" y="214290"/>
            <a:ext cx="5929354" cy="2500330"/>
          </a:xfrm>
        </p:spPr>
        <p:txBody>
          <a:bodyPr>
            <a:normAutofit fontScale="92500"/>
          </a:bodyPr>
          <a:lstStyle/>
          <a:p>
            <a:r>
              <a:rPr lang="tr-TR" dirty="0" smtClean="0"/>
              <a:t>Yangın yerindeki </a:t>
            </a:r>
            <a:r>
              <a:rPr lang="tr-TR" dirty="0" smtClean="0">
                <a:solidFill>
                  <a:srgbClr val="FF0000"/>
                </a:solidFill>
              </a:rPr>
              <a:t>tehlikeler</a:t>
            </a:r>
            <a:r>
              <a:rPr lang="tr-TR" dirty="0" smtClean="0"/>
              <a:t>; ısı,duman,zehirli gazlar, patlama, çökme, parça düşmesi vb. şeklinde görülür.Yanan ortam içerisinde ısı, 1000 C ’ye kadar çıkmaktadır.</a:t>
            </a:r>
          </a:p>
        </p:txBody>
      </p:sp>
      <p:pic>
        <p:nvPicPr>
          <p:cNvPr id="20482" name="Picture 2" descr="tehlike işareti için resim sonucu"/>
          <p:cNvPicPr>
            <a:picLocks noChangeAspect="1" noChangeArrowheads="1"/>
          </p:cNvPicPr>
          <p:nvPr/>
        </p:nvPicPr>
        <p:blipFill>
          <a:blip r:embed="rId2"/>
          <a:srcRect/>
          <a:stretch>
            <a:fillRect/>
          </a:stretch>
        </p:blipFill>
        <p:spPr bwMode="auto">
          <a:xfrm>
            <a:off x="285720" y="0"/>
            <a:ext cx="2857500" cy="2857500"/>
          </a:xfrm>
          <a:prstGeom prst="rect">
            <a:avLst/>
          </a:prstGeom>
          <a:noFill/>
        </p:spPr>
      </p:pic>
      <p:sp>
        <p:nvSpPr>
          <p:cNvPr id="5" name="2 İçerik Yer Tutucusu"/>
          <p:cNvSpPr txBox="1">
            <a:spLocks/>
          </p:cNvSpPr>
          <p:nvPr/>
        </p:nvSpPr>
        <p:spPr>
          <a:xfrm>
            <a:off x="928662" y="3143248"/>
            <a:ext cx="7572428" cy="3714752"/>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pitchFamily="2" charset="2"/>
              <a:buChar char="v"/>
              <a:tabLst/>
              <a:defRPr/>
            </a:pPr>
            <a:r>
              <a:rPr lang="tr-TR" sz="3000" dirty="0" smtClean="0"/>
              <a:t> Isı; sıcak hava, gazlar, metaller ve ışıma yoluyla geniş bir alanı kaplar.</a:t>
            </a: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lang="tr-TR" sz="3000" dirty="0" smtClean="0"/>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pitchFamily="2" charset="2"/>
              <a:buChar char="v"/>
              <a:tabLst/>
              <a:defRPr/>
            </a:pPr>
            <a:r>
              <a:rPr lang="tr-TR" sz="3000" dirty="0" smtClean="0">
                <a:solidFill>
                  <a:schemeClr val="accent1">
                    <a:lumMod val="50000"/>
                  </a:schemeClr>
                </a:solidFill>
              </a:rPr>
              <a:t>Işıma yoluyla </a:t>
            </a:r>
            <a:r>
              <a:rPr lang="tr-TR" sz="3000" dirty="0" smtClean="0"/>
              <a:t>yakıcı etki ortam dışına da ulaşır.Küçük bir alev halindeki yangın, bu yollarla çevresini yeterince ısıtınca birden yayılır.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3384376" cy="485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268761"/>
            <a:ext cx="214312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61048"/>
            <a:ext cx="342900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707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42852"/>
            <a:ext cx="7772400" cy="2357454"/>
          </a:xfrm>
        </p:spPr>
        <p:txBody>
          <a:bodyPr/>
          <a:lstStyle/>
          <a:p>
            <a:pPr>
              <a:buFont typeface="Wingdings" pitchFamily="2" charset="2"/>
              <a:buChar char="v"/>
            </a:pPr>
            <a:r>
              <a:rPr lang="tr-TR" dirty="0" smtClean="0"/>
              <a:t>Binalarda cam ve kapılar kapalı ise ortamdaki </a:t>
            </a:r>
            <a:r>
              <a:rPr lang="tr-TR" dirty="0" smtClean="0">
                <a:solidFill>
                  <a:schemeClr val="tx2">
                    <a:lumMod val="50000"/>
                  </a:schemeClr>
                </a:solidFill>
              </a:rPr>
              <a:t>oksijen</a:t>
            </a:r>
            <a:r>
              <a:rPr lang="tr-TR" dirty="0" smtClean="0"/>
              <a:t> azalacağından alevler de azalır. Bundan dolayı kapı ve camlar mümkün oldukça açılmamalıdır.</a:t>
            </a:r>
          </a:p>
        </p:txBody>
      </p:sp>
      <p:pic>
        <p:nvPicPr>
          <p:cNvPr id="19458" name="Picture 2" descr="pencere patlaması için resim sonucu"/>
          <p:cNvPicPr>
            <a:picLocks noChangeAspect="1" noChangeArrowheads="1"/>
          </p:cNvPicPr>
          <p:nvPr/>
        </p:nvPicPr>
        <p:blipFill>
          <a:blip r:embed="rId2"/>
          <a:srcRect/>
          <a:stretch>
            <a:fillRect/>
          </a:stretch>
        </p:blipFill>
        <p:spPr bwMode="auto">
          <a:xfrm>
            <a:off x="5429256" y="2643182"/>
            <a:ext cx="3571900" cy="2071702"/>
          </a:xfrm>
          <a:prstGeom prst="rect">
            <a:avLst/>
          </a:prstGeom>
          <a:noFill/>
        </p:spPr>
      </p:pic>
      <p:sp>
        <p:nvSpPr>
          <p:cNvPr id="5" name="4 Dikdörtgen"/>
          <p:cNvSpPr/>
          <p:nvPr/>
        </p:nvSpPr>
        <p:spPr>
          <a:xfrm>
            <a:off x="642910" y="2571744"/>
            <a:ext cx="4572000" cy="1938992"/>
          </a:xfrm>
          <a:prstGeom prst="rect">
            <a:avLst/>
          </a:prstGeom>
        </p:spPr>
        <p:txBody>
          <a:bodyPr wrap="square">
            <a:spAutoFit/>
          </a:bodyPr>
          <a:lstStyle/>
          <a:p>
            <a:pPr>
              <a:buFont typeface="Wingdings" pitchFamily="2" charset="2"/>
              <a:buChar char="v"/>
            </a:pPr>
            <a:r>
              <a:rPr lang="tr-TR" sz="3000" dirty="0" smtClean="0"/>
              <a:t>Ayrıca kapalı ortamda ısının oluşturduğu basınç farklılığı nedeniyle kapı ve </a:t>
            </a:r>
            <a:r>
              <a:rPr lang="tr-TR" sz="3000" dirty="0" smtClean="0">
                <a:solidFill>
                  <a:schemeClr val="accent6">
                    <a:lumMod val="75000"/>
                  </a:schemeClr>
                </a:solidFill>
              </a:rPr>
              <a:t>camlar patlayabilir</a:t>
            </a:r>
            <a:r>
              <a:rPr lang="tr-TR" sz="3000" dirty="0" smtClean="0"/>
              <a:t>.</a:t>
            </a:r>
          </a:p>
        </p:txBody>
      </p:sp>
      <p:sp>
        <p:nvSpPr>
          <p:cNvPr id="6" name="5 Dikdörtgen"/>
          <p:cNvSpPr/>
          <p:nvPr/>
        </p:nvSpPr>
        <p:spPr>
          <a:xfrm>
            <a:off x="571472" y="4857760"/>
            <a:ext cx="8429652" cy="1938992"/>
          </a:xfrm>
          <a:prstGeom prst="rect">
            <a:avLst/>
          </a:prstGeom>
        </p:spPr>
        <p:txBody>
          <a:bodyPr wrap="square">
            <a:spAutoFit/>
          </a:bodyPr>
          <a:lstStyle/>
          <a:p>
            <a:pPr>
              <a:buFont typeface="Wingdings" pitchFamily="2" charset="2"/>
              <a:buChar char="v"/>
            </a:pPr>
            <a:r>
              <a:rPr lang="tr-TR" sz="3000" dirty="0" smtClean="0"/>
              <a:t>Dumanın boğucu etkisi ile birlikte günlük hayatımızda sıkça kullandığımız kimyasal maddelerin yanması sonucu ortaya çıkan </a:t>
            </a:r>
            <a:r>
              <a:rPr lang="tr-TR" sz="3000" dirty="0" smtClean="0">
                <a:solidFill>
                  <a:srgbClr val="FFC000"/>
                </a:solidFill>
              </a:rPr>
              <a:t>zehirli</a:t>
            </a:r>
            <a:r>
              <a:rPr lang="tr-TR" sz="3000" dirty="0" smtClean="0"/>
              <a:t> </a:t>
            </a:r>
            <a:r>
              <a:rPr lang="tr-TR" sz="3000" dirty="0" smtClean="0">
                <a:solidFill>
                  <a:srgbClr val="FFC000"/>
                </a:solidFill>
              </a:rPr>
              <a:t>gazlar</a:t>
            </a:r>
            <a:r>
              <a:rPr lang="tr-TR" sz="3000" dirty="0" smtClean="0"/>
              <a:t> da tehdit oluşturur.</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14290"/>
            <a:ext cx="5929354" cy="2643182"/>
          </a:xfrm>
        </p:spPr>
        <p:txBody>
          <a:bodyPr>
            <a:normAutofit/>
          </a:bodyPr>
          <a:lstStyle/>
          <a:p>
            <a:pPr>
              <a:buFont typeface="Wingdings" pitchFamily="2" charset="2"/>
              <a:buChar char="v"/>
            </a:pPr>
            <a:r>
              <a:rPr lang="tr-TR" sz="3200" dirty="0" smtClean="0"/>
              <a:t>Yanan bir binaya oksijen maskesi kullanılarak girilmeli; maske yoksa ağız ve burun ıslak bezle kapatılmalıdır.</a:t>
            </a:r>
            <a:endParaRPr lang="tr-TR" sz="3200" dirty="0"/>
          </a:p>
        </p:txBody>
      </p:sp>
      <p:pic>
        <p:nvPicPr>
          <p:cNvPr id="18434" name="Picture 2" descr="yangınlarda oksijen maskesi  için resim sonucu"/>
          <p:cNvPicPr>
            <a:picLocks noChangeAspect="1" noChangeArrowheads="1"/>
          </p:cNvPicPr>
          <p:nvPr/>
        </p:nvPicPr>
        <p:blipFill>
          <a:blip r:embed="rId2"/>
          <a:srcRect/>
          <a:stretch>
            <a:fillRect/>
          </a:stretch>
        </p:blipFill>
        <p:spPr bwMode="auto">
          <a:xfrm>
            <a:off x="6215074" y="142852"/>
            <a:ext cx="2786082" cy="2786082"/>
          </a:xfrm>
          <a:prstGeom prst="rect">
            <a:avLst/>
          </a:prstGeom>
          <a:noFill/>
        </p:spPr>
      </p:pic>
      <p:sp>
        <p:nvSpPr>
          <p:cNvPr id="5" name="2 İçerik Yer Tutucusu"/>
          <p:cNvSpPr txBox="1">
            <a:spLocks/>
          </p:cNvSpPr>
          <p:nvPr/>
        </p:nvSpPr>
        <p:spPr>
          <a:xfrm>
            <a:off x="3214646" y="3286100"/>
            <a:ext cx="5929354" cy="3571900"/>
          </a:xfrm>
          <a:prstGeom prst="rect">
            <a:avLst/>
          </a:prstGeom>
        </p:spPr>
        <p:txBody>
          <a:bodyPr vert="horz">
            <a:normAutofit fontScale="92500" lnSpcReduction="1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pitchFamily="2" charset="2"/>
              <a:buChar char="v"/>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Yangında kurtarma işlemini</a:t>
            </a:r>
            <a:r>
              <a:rPr kumimoji="0" lang="tr-TR" sz="3200" b="0" i="0" u="none" strike="noStrike" kern="1200" cap="none" spc="0" normalizeH="0" noProof="0" dirty="0" smtClean="0">
                <a:ln>
                  <a:noFill/>
                </a:ln>
                <a:solidFill>
                  <a:schemeClr val="tx1"/>
                </a:solidFill>
                <a:effectLst/>
                <a:uLnTx/>
                <a:uFillTx/>
                <a:latin typeface="+mn-lt"/>
                <a:ea typeface="+mn-ea"/>
                <a:cs typeface="+mn-cs"/>
              </a:rPr>
              <a:t> yapan kişiler, yüzlerini aleve doğru tutmamalı; nefes alırken yüzlerini arkaya doğru çevirmelidirler. Sıcaklık, duman, zehirli gazlar yukarı doğru yayıldığından </a:t>
            </a:r>
            <a:r>
              <a:rPr kumimoji="0" lang="tr-TR" sz="3200" b="0" i="0" u="none" strike="noStrike" kern="1200" cap="none" spc="0" normalizeH="0" noProof="0" dirty="0" smtClean="0">
                <a:ln>
                  <a:noFill/>
                </a:ln>
                <a:solidFill>
                  <a:schemeClr val="tx2">
                    <a:lumMod val="50000"/>
                  </a:schemeClr>
                </a:solidFill>
                <a:effectLst/>
                <a:uLnTx/>
                <a:uFillTx/>
                <a:latin typeface="+mn-lt"/>
                <a:ea typeface="+mn-ea"/>
                <a:cs typeface="+mn-cs"/>
              </a:rPr>
              <a:t>zemine yakın </a:t>
            </a:r>
            <a:r>
              <a:rPr kumimoji="0" lang="tr-TR" sz="3200" b="0" i="0" u="none" strike="noStrike" kern="1200" cap="none" spc="0" normalizeH="0" noProof="0" dirty="0" smtClean="0">
                <a:ln>
                  <a:noFill/>
                </a:ln>
                <a:solidFill>
                  <a:schemeClr val="tx1"/>
                </a:solidFill>
                <a:effectLst/>
                <a:uLnTx/>
                <a:uFillTx/>
                <a:latin typeface="+mn-lt"/>
                <a:ea typeface="+mn-ea"/>
                <a:cs typeface="+mn-cs"/>
              </a:rPr>
              <a:t>durmalıdırlar.</a:t>
            </a: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8436" name="Picture 4" descr="bina içinde yangından kurtarma için resim sonucu"/>
          <p:cNvPicPr>
            <a:picLocks noChangeAspect="1" noChangeArrowheads="1"/>
          </p:cNvPicPr>
          <p:nvPr/>
        </p:nvPicPr>
        <p:blipFill>
          <a:blip r:embed="rId3"/>
          <a:srcRect/>
          <a:stretch>
            <a:fillRect/>
          </a:stretch>
        </p:blipFill>
        <p:spPr bwMode="auto">
          <a:xfrm>
            <a:off x="428596" y="3429000"/>
            <a:ext cx="2771775" cy="3143272"/>
          </a:xfrm>
          <a:prstGeom prst="rect">
            <a:avLst/>
          </a:prstGeom>
          <a:noFill/>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0"/>
            <a:ext cx="8215370" cy="2214554"/>
          </a:xfrm>
        </p:spPr>
        <p:txBody>
          <a:bodyPr/>
          <a:lstStyle/>
          <a:p>
            <a:pPr>
              <a:buFont typeface="Wingdings" pitchFamily="2" charset="2"/>
              <a:buChar char="v"/>
            </a:pPr>
            <a:r>
              <a:rPr lang="tr-TR" dirty="0" smtClean="0"/>
              <a:t>Binalardaki yangınlarda öncelikle mümkünse binanın elektrik panosundaki </a:t>
            </a:r>
            <a:r>
              <a:rPr lang="tr-TR" dirty="0" smtClean="0">
                <a:solidFill>
                  <a:srgbClr val="92D050"/>
                </a:solidFill>
              </a:rPr>
              <a:t>şalter</a:t>
            </a:r>
            <a:r>
              <a:rPr lang="tr-TR" dirty="0" smtClean="0"/>
              <a:t>, </a:t>
            </a:r>
            <a:r>
              <a:rPr lang="tr-TR" dirty="0" smtClean="0">
                <a:solidFill>
                  <a:schemeClr val="accent4">
                    <a:lumMod val="60000"/>
                    <a:lumOff val="40000"/>
                  </a:schemeClr>
                </a:solidFill>
              </a:rPr>
              <a:t>elektrik sigortası </a:t>
            </a:r>
            <a:r>
              <a:rPr lang="tr-TR" dirty="0" smtClean="0"/>
              <a:t>ve </a:t>
            </a:r>
            <a:r>
              <a:rPr lang="tr-TR" dirty="0" smtClean="0">
                <a:solidFill>
                  <a:schemeClr val="accent2">
                    <a:lumMod val="75000"/>
                  </a:schemeClr>
                </a:solidFill>
              </a:rPr>
              <a:t>doğalgaz vanası </a:t>
            </a:r>
            <a:r>
              <a:rPr lang="tr-TR" dirty="0" smtClean="0"/>
              <a:t>kapatılmalıdır.</a:t>
            </a:r>
            <a:endParaRPr lang="tr-TR" dirty="0"/>
          </a:p>
        </p:txBody>
      </p:sp>
      <p:pic>
        <p:nvPicPr>
          <p:cNvPr id="22530" name="Picture 2" descr="elektrik panosu için resim sonucu"/>
          <p:cNvPicPr>
            <a:picLocks noChangeAspect="1" noChangeArrowheads="1"/>
          </p:cNvPicPr>
          <p:nvPr/>
        </p:nvPicPr>
        <p:blipFill>
          <a:blip r:embed="rId2"/>
          <a:srcRect/>
          <a:stretch>
            <a:fillRect/>
          </a:stretch>
        </p:blipFill>
        <p:spPr bwMode="auto">
          <a:xfrm>
            <a:off x="500034" y="1500175"/>
            <a:ext cx="2786081" cy="2316974"/>
          </a:xfrm>
          <a:prstGeom prst="rect">
            <a:avLst/>
          </a:prstGeom>
          <a:noFill/>
        </p:spPr>
      </p:pic>
      <p:pic>
        <p:nvPicPr>
          <p:cNvPr id="22532" name="Picture 4" descr="şalter için resim sonucu"/>
          <p:cNvPicPr>
            <a:picLocks noChangeAspect="1" noChangeArrowheads="1"/>
          </p:cNvPicPr>
          <p:nvPr/>
        </p:nvPicPr>
        <p:blipFill>
          <a:blip r:embed="rId3"/>
          <a:srcRect/>
          <a:stretch>
            <a:fillRect/>
          </a:stretch>
        </p:blipFill>
        <p:spPr bwMode="auto">
          <a:xfrm>
            <a:off x="3357554" y="1500174"/>
            <a:ext cx="2643206" cy="2286016"/>
          </a:xfrm>
          <a:prstGeom prst="rect">
            <a:avLst/>
          </a:prstGeom>
          <a:noFill/>
        </p:spPr>
      </p:pic>
      <p:pic>
        <p:nvPicPr>
          <p:cNvPr id="22534" name="Picture 6" descr="kombi ve vanası için resim sonucu"/>
          <p:cNvPicPr>
            <a:picLocks noChangeAspect="1" noChangeArrowheads="1"/>
          </p:cNvPicPr>
          <p:nvPr/>
        </p:nvPicPr>
        <p:blipFill>
          <a:blip r:embed="rId4"/>
          <a:srcRect/>
          <a:stretch>
            <a:fillRect/>
          </a:stretch>
        </p:blipFill>
        <p:spPr bwMode="auto">
          <a:xfrm>
            <a:off x="6072198" y="1500174"/>
            <a:ext cx="2714644" cy="2286016"/>
          </a:xfrm>
          <a:prstGeom prst="rect">
            <a:avLst/>
          </a:prstGeom>
          <a:noFill/>
        </p:spPr>
      </p:pic>
      <p:sp>
        <p:nvSpPr>
          <p:cNvPr id="7" name="2 İçerik Yer Tutucusu"/>
          <p:cNvSpPr txBox="1">
            <a:spLocks/>
          </p:cNvSpPr>
          <p:nvPr/>
        </p:nvSpPr>
        <p:spPr>
          <a:xfrm>
            <a:off x="428596" y="4143380"/>
            <a:ext cx="4857784" cy="2857496"/>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pitchFamily="2" charset="2"/>
              <a:buChar char="v"/>
              <a:tabLst/>
              <a:defRPr/>
            </a:pPr>
            <a:r>
              <a:rPr kumimoji="0" lang="tr-TR" sz="3000" b="0" i="0" u="none" strike="noStrike" kern="1200" cap="none" spc="0" normalizeH="0" baseline="0" noProof="0" dirty="0" smtClean="0">
                <a:ln>
                  <a:noFill/>
                </a:ln>
                <a:solidFill>
                  <a:schemeClr val="tx1"/>
                </a:solidFill>
                <a:effectLst/>
                <a:uLnTx/>
                <a:uFillTx/>
                <a:latin typeface="+mn-lt"/>
                <a:ea typeface="+mn-ea"/>
                <a:cs typeface="+mn-cs"/>
              </a:rPr>
              <a:t>Yangın durumunda binalarda elektrik kontağı olabileceğinden</a:t>
            </a:r>
            <a:r>
              <a:rPr kumimoji="0" lang="tr-TR" sz="3000" b="0" i="0" u="none" strike="noStrike" kern="1200" cap="none" spc="0" normalizeH="0" noProof="0" dirty="0" smtClean="0">
                <a:ln>
                  <a:noFill/>
                </a:ln>
                <a:solidFill>
                  <a:schemeClr val="tx1"/>
                </a:solidFill>
                <a:effectLst/>
                <a:uLnTx/>
                <a:uFillTx/>
                <a:latin typeface="+mn-lt"/>
                <a:ea typeface="+mn-ea"/>
                <a:cs typeface="+mn-cs"/>
              </a:rPr>
              <a:t> ve elektrik akımının kesileceğinden </a:t>
            </a:r>
            <a:r>
              <a:rPr kumimoji="0" lang="tr-TR" sz="3000" b="0" i="0" u="none" strike="noStrike" kern="1200" cap="none" spc="0" normalizeH="0" noProof="0" dirty="0" smtClean="0">
                <a:ln>
                  <a:noFill/>
                </a:ln>
                <a:solidFill>
                  <a:srgbClr val="002060"/>
                </a:solidFill>
                <a:effectLst/>
                <a:uLnTx/>
                <a:uFillTx/>
                <a:latin typeface="+mn-lt"/>
                <a:ea typeface="+mn-ea"/>
                <a:cs typeface="+mn-cs"/>
              </a:rPr>
              <a:t>asansör kullanılmamalıdır</a:t>
            </a:r>
            <a:r>
              <a:rPr kumimoji="0" lang="tr-TR" sz="3000" b="0" i="0" u="none" strike="noStrike" kern="1200" cap="none" spc="0" normalizeH="0" noProof="0" dirty="0" smtClean="0">
                <a:ln>
                  <a:noFill/>
                </a:ln>
                <a:solidFill>
                  <a:schemeClr val="tx1"/>
                </a:solidFill>
                <a:effectLst/>
                <a:uLnTx/>
                <a:uFillTx/>
                <a:latin typeface="+mn-lt"/>
                <a:ea typeface="+mn-ea"/>
                <a:cs typeface="+mn-cs"/>
              </a:rPr>
              <a:t>.</a:t>
            </a:r>
            <a:endParaRPr kumimoji="0" lang="tr-TR"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22536" name="Picture 8" descr="yangınlarda asansör kullanılmaması için resim sonucu"/>
          <p:cNvPicPr>
            <a:picLocks noChangeAspect="1" noChangeArrowheads="1"/>
          </p:cNvPicPr>
          <p:nvPr/>
        </p:nvPicPr>
        <p:blipFill>
          <a:blip r:embed="rId5"/>
          <a:srcRect/>
          <a:stretch>
            <a:fillRect/>
          </a:stretch>
        </p:blipFill>
        <p:spPr bwMode="auto">
          <a:xfrm>
            <a:off x="5572132" y="4357694"/>
            <a:ext cx="3429024" cy="2357454"/>
          </a:xfrm>
          <a:prstGeom prst="rect">
            <a:avLst/>
          </a:prstGeom>
          <a:noFill/>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57166"/>
            <a:ext cx="7772400" cy="4572000"/>
          </a:xfrm>
        </p:spPr>
        <p:txBody>
          <a:bodyPr/>
          <a:lstStyle/>
          <a:p>
            <a:pPr>
              <a:buFont typeface="Wingdings" pitchFamily="2" charset="2"/>
              <a:buChar char="v"/>
            </a:pPr>
            <a:r>
              <a:rPr lang="tr-TR" dirty="0" smtClean="0"/>
              <a:t>Yanan binada merdiven boşlukları, ısı ve duman için baca gibi işlev görür ve böylece alt katlardaki alevler, ısınan hava ve dumanın etkisiyle çatıya ulaşır. Bundan dolayı binanın iç merdiveni değil,</a:t>
            </a:r>
            <a:r>
              <a:rPr lang="tr-TR" dirty="0" smtClean="0">
                <a:solidFill>
                  <a:srgbClr val="0070C0"/>
                </a:solidFill>
              </a:rPr>
              <a:t> yangın merdiveni</a:t>
            </a:r>
            <a:r>
              <a:rPr lang="tr-TR" dirty="0" smtClean="0"/>
              <a:t> kullanılmalıdır.</a:t>
            </a:r>
            <a:endParaRPr lang="tr-TR" dirty="0"/>
          </a:p>
        </p:txBody>
      </p:sp>
      <p:pic>
        <p:nvPicPr>
          <p:cNvPr id="21506" name="Picture 2" descr="yangn merdivenleri için resim sonucu"/>
          <p:cNvPicPr>
            <a:picLocks noChangeAspect="1" noChangeArrowheads="1"/>
          </p:cNvPicPr>
          <p:nvPr/>
        </p:nvPicPr>
        <p:blipFill>
          <a:blip r:embed="rId2"/>
          <a:srcRect/>
          <a:stretch>
            <a:fillRect/>
          </a:stretch>
        </p:blipFill>
        <p:spPr bwMode="auto">
          <a:xfrm>
            <a:off x="642910" y="3357562"/>
            <a:ext cx="4000528" cy="3500438"/>
          </a:xfrm>
          <a:prstGeom prst="rect">
            <a:avLst/>
          </a:prstGeom>
          <a:noFill/>
        </p:spPr>
      </p:pic>
      <p:pic>
        <p:nvPicPr>
          <p:cNvPr id="21508" name="Picture 4" descr="yangn merdivenleri için resim sonucu"/>
          <p:cNvPicPr>
            <a:picLocks noChangeAspect="1" noChangeArrowheads="1"/>
          </p:cNvPicPr>
          <p:nvPr/>
        </p:nvPicPr>
        <p:blipFill>
          <a:blip r:embed="rId3"/>
          <a:srcRect/>
          <a:stretch>
            <a:fillRect/>
          </a:stretch>
        </p:blipFill>
        <p:spPr bwMode="auto">
          <a:xfrm>
            <a:off x="4786314" y="3357562"/>
            <a:ext cx="4071966" cy="3500438"/>
          </a:xfrm>
          <a:prstGeom prst="rect">
            <a:avLst/>
          </a:prstGeom>
          <a:noFill/>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1472" y="1571612"/>
            <a:ext cx="8234565"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8000" b="1" spc="50" dirty="0" smtClean="0">
                <a:ln w="11430"/>
                <a:solidFill>
                  <a:srgbClr val="FFFF00"/>
                </a:solidFill>
                <a:effectLst>
                  <a:outerShdw blurRad="76200" dist="50800" dir="5400000" algn="tl" rotWithShape="0">
                    <a:srgbClr val="000000">
                      <a:alpha val="65000"/>
                    </a:srgbClr>
                  </a:outerShdw>
                </a:effectLst>
              </a:rPr>
              <a:t>ZEHİRLİ GAZ </a:t>
            </a:r>
          </a:p>
          <a:p>
            <a:pPr algn="ctr"/>
            <a:r>
              <a:rPr lang="tr-TR" sz="8000" b="1" spc="50" dirty="0" smtClean="0">
                <a:ln w="11430"/>
                <a:solidFill>
                  <a:srgbClr val="FFFF00"/>
                </a:solidFill>
                <a:effectLst>
                  <a:outerShdw blurRad="76200" dist="50800" dir="5400000" algn="tl" rotWithShape="0">
                    <a:srgbClr val="000000">
                      <a:alpha val="65000"/>
                    </a:srgbClr>
                  </a:outerShdw>
                </a:effectLst>
              </a:rPr>
              <a:t>VARLIĞINDA GÜVENLİK</a:t>
            </a:r>
            <a:endParaRPr lang="tr-TR" sz="8000" b="1" spc="50"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29875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2910" y="1357298"/>
            <a:ext cx="7772400" cy="4572000"/>
          </a:xfrm>
        </p:spPr>
        <p:txBody>
          <a:bodyPr/>
          <a:lstStyle/>
          <a:p>
            <a:r>
              <a:rPr lang="tr-TR" dirty="0"/>
              <a:t>Canlılar gazla çevrili bir ortamda yaşarlar, hayatlarının devamlılığını solunum organlarıyla aldıkları havanın oksijeni sağlar. Çeşitli gazların canlılar üzerinde çeşitli etkileri vardır. Canlıların sağlığını bozucu etkileri olan gazlara </a:t>
            </a:r>
            <a:r>
              <a:rPr lang="tr-TR" b="1" u="sng" dirty="0">
                <a:solidFill>
                  <a:srgbClr val="FF0000"/>
                </a:solidFill>
              </a:rPr>
              <a:t>«zehirli gazlar» </a:t>
            </a:r>
            <a:r>
              <a:rPr lang="tr-TR" dirty="0"/>
              <a:t>denir.</a:t>
            </a:r>
          </a:p>
        </p:txBody>
      </p:sp>
      <p:sp>
        <p:nvSpPr>
          <p:cNvPr id="2" name="Başlık 1"/>
          <p:cNvSpPr>
            <a:spLocks noGrp="1"/>
          </p:cNvSpPr>
          <p:nvPr>
            <p:ph type="title"/>
          </p:nvPr>
        </p:nvSpPr>
        <p:spPr/>
        <p:txBody>
          <a:bodyPr/>
          <a:lstStyle/>
          <a:p>
            <a:r>
              <a:rPr lang="tr-TR" dirty="0" smtClean="0">
                <a:solidFill>
                  <a:srgbClr val="FF0000"/>
                </a:solidFill>
              </a:rPr>
              <a:t>ZEHİRLİ GAZ NEDİR?</a:t>
            </a:r>
            <a:endParaRPr lang="tr-TR" dirty="0">
              <a:solidFill>
                <a:srgbClr val="FF0000"/>
              </a:solidFill>
            </a:endParaRPr>
          </a:p>
        </p:txBody>
      </p:sp>
      <p:pic>
        <p:nvPicPr>
          <p:cNvPr id="1028" name="Picture 4" descr="zehirli gaz nedi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6" y="4357694"/>
            <a:ext cx="3810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609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764704"/>
            <a:ext cx="8229600" cy="4525963"/>
          </a:xfrm>
        </p:spPr>
        <p:txBody>
          <a:bodyPr>
            <a:normAutofit/>
          </a:bodyPr>
          <a:lstStyle/>
          <a:p>
            <a:r>
              <a:rPr lang="tr-TR" b="1" dirty="0"/>
              <a:t>Zehirli gazlar canlılar üzerindeki etkileri bakımından beşe </a:t>
            </a:r>
            <a:r>
              <a:rPr lang="tr-TR" b="1" dirty="0" smtClean="0"/>
              <a:t>ayrılır;</a:t>
            </a:r>
          </a:p>
          <a:p>
            <a:pPr fontAlgn="base"/>
            <a:r>
              <a:rPr lang="tr-TR" b="1" dirty="0">
                <a:solidFill>
                  <a:srgbClr val="FF0000"/>
                </a:solidFill>
              </a:rPr>
              <a:t>1 — Sinir Gazları:</a:t>
            </a:r>
            <a:r>
              <a:rPr lang="tr-TR" dirty="0"/>
              <a:t> Korkunç gazlardır. Renksiz ve kokusuzdurlar. Gözbebeği ufalmasıyla başlayan etkileri bütün kasların normalüstü kasılmasıyla devam ederek ölüme kadar götürür.</a:t>
            </a:r>
          </a:p>
          <a:p>
            <a:pPr fontAlgn="base"/>
            <a:r>
              <a:rPr lang="tr-TR" b="1" dirty="0">
                <a:solidFill>
                  <a:srgbClr val="FF0000"/>
                </a:solidFill>
              </a:rPr>
              <a:t>2 — Yakıcı Gazlar:</a:t>
            </a:r>
            <a:r>
              <a:rPr lang="tr-TR" dirty="0">
                <a:solidFill>
                  <a:srgbClr val="FF0000"/>
                </a:solidFill>
              </a:rPr>
              <a:t> </a:t>
            </a:r>
            <a:r>
              <a:rPr lang="tr-TR" dirty="0"/>
              <a:t>Deri üzerinde iyileşmesi çok zor yaralar açar</a:t>
            </a:r>
            <a:r>
              <a:rPr lang="tr-TR" dirty="0" smtClean="0"/>
              <a:t>.</a:t>
            </a:r>
          </a:p>
        </p:txBody>
      </p:sp>
    </p:spTree>
    <p:extLst>
      <p:ext uri="{BB962C8B-B14F-4D97-AF65-F5344CB8AC3E}">
        <p14:creationId xmlns:p14="http://schemas.microsoft.com/office/powerpoint/2010/main" val="621177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fontAlgn="base"/>
            <a:r>
              <a:rPr lang="tr-TR" b="1" dirty="0">
                <a:solidFill>
                  <a:srgbClr val="FF0000"/>
                </a:solidFill>
              </a:rPr>
              <a:t>3 — Boğucu Gazlar:</a:t>
            </a:r>
            <a:r>
              <a:rPr lang="tr-TR" dirty="0">
                <a:solidFill>
                  <a:srgbClr val="FF0000"/>
                </a:solidFill>
              </a:rPr>
              <a:t> </a:t>
            </a:r>
            <a:r>
              <a:rPr lang="tr-TR" dirty="0"/>
              <a:t>Akciğerlerde şişme meydana getirir, insan soluk alamamaktan ölür.</a:t>
            </a:r>
          </a:p>
          <a:p>
            <a:pPr fontAlgn="base"/>
            <a:r>
              <a:rPr lang="tr-TR" b="1" dirty="0">
                <a:solidFill>
                  <a:srgbClr val="FF0000"/>
                </a:solidFill>
              </a:rPr>
              <a:t>4 — Aksırtıcı Gazlar:</a:t>
            </a:r>
            <a:r>
              <a:rPr lang="tr-TR" dirty="0"/>
              <a:t> Öldürücü değildir. İnsanı şiddetle aksırtır, geçici bir zaman için savaş dışı yapar.</a:t>
            </a:r>
          </a:p>
          <a:p>
            <a:pPr fontAlgn="base"/>
            <a:r>
              <a:rPr lang="tr-TR" b="1" dirty="0">
                <a:solidFill>
                  <a:srgbClr val="FF0000"/>
                </a:solidFill>
              </a:rPr>
              <a:t>5 — Göz Yaşartıcı Gazlar:</a:t>
            </a:r>
            <a:r>
              <a:rPr lang="tr-TR" dirty="0">
                <a:solidFill>
                  <a:srgbClr val="FF0000"/>
                </a:solidFill>
              </a:rPr>
              <a:t> </a:t>
            </a:r>
            <a:r>
              <a:rPr lang="tr-TR" dirty="0"/>
              <a:t>Bunlar da öldürücü değildir. Geçici bir zaman görmeye olur.</a:t>
            </a:r>
          </a:p>
          <a:p>
            <a:endParaRPr lang="tr-TR" b="1" dirty="0"/>
          </a:p>
          <a:p>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669809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620688"/>
            <a:ext cx="8229600" cy="4525963"/>
          </a:xfrm>
        </p:spPr>
        <p:txBody>
          <a:bodyPr>
            <a:normAutofit fontScale="92500" lnSpcReduction="10000"/>
          </a:bodyPr>
          <a:lstStyle/>
          <a:p>
            <a:r>
              <a:rPr lang="tr-TR" dirty="0" smtClean="0"/>
              <a:t>    </a:t>
            </a:r>
            <a:r>
              <a:rPr lang="tr-TR" b="1" dirty="0" smtClean="0">
                <a:solidFill>
                  <a:srgbClr val="FF0000"/>
                </a:solidFill>
              </a:rPr>
              <a:t>Özellikle </a:t>
            </a:r>
            <a:r>
              <a:rPr lang="tr-TR" b="1" dirty="0">
                <a:solidFill>
                  <a:srgbClr val="FF0000"/>
                </a:solidFill>
              </a:rPr>
              <a:t>ev kazalarında; </a:t>
            </a:r>
            <a:r>
              <a:rPr lang="tr-TR" dirty="0"/>
              <a:t>banyoda şofben zehirlenmesi, çocukların mutfakta ocak düğmeleriyle oynaması, intihar girişimlerinde ocak düğmelerinin açık bırakılması, mutfak tüpünde gaz sızıntısının olması nedeniyle doğalgaz ve LPG zehirlenmeleri önemli yer tutmaktadır. Ayrıca kimyasal temizlik maddelerinin birbiriyle karıştırılarak temizlik yapılması, bir maddenin yanmakta olduğu iyi havalandırılmayan bodrum, garaj vb. yerlerde kimyasal zehirli gazlar tehlikeli ortam oluşturabilirler</a:t>
            </a:r>
          </a:p>
        </p:txBody>
      </p:sp>
    </p:spTree>
    <p:extLst>
      <p:ext uri="{BB962C8B-B14F-4D97-AF65-F5344CB8AC3E}">
        <p14:creationId xmlns:p14="http://schemas.microsoft.com/office/powerpoint/2010/main" val="1830949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0945" y="1916832"/>
            <a:ext cx="8057519" cy="3949899"/>
          </a:xfrm>
        </p:spPr>
        <p:txBody>
          <a:bodyPr>
            <a:normAutofit fontScale="92500"/>
          </a:bodyPr>
          <a:lstStyle/>
          <a:p>
            <a:r>
              <a:rPr lang="tr-TR" dirty="0"/>
              <a:t>Kapalı alanlarda, genellikle zehirleyici ve boğucu gazlar; </a:t>
            </a:r>
            <a:r>
              <a:rPr lang="tr-TR" b="1" dirty="0" err="1"/>
              <a:t>karbonmonoksit</a:t>
            </a:r>
            <a:r>
              <a:rPr lang="tr-TR" b="1" dirty="0"/>
              <a:t> (CO) </a:t>
            </a:r>
            <a:r>
              <a:rPr lang="tr-TR" dirty="0"/>
              <a:t>ve </a:t>
            </a:r>
            <a:r>
              <a:rPr lang="tr-TR" b="1" dirty="0"/>
              <a:t>hidrojen </a:t>
            </a:r>
            <a:r>
              <a:rPr lang="tr-TR" b="1" dirty="0" smtClean="0"/>
              <a:t>sülfür</a:t>
            </a:r>
            <a:r>
              <a:rPr lang="tr-TR" dirty="0" smtClean="0"/>
              <a:t> </a:t>
            </a:r>
            <a:r>
              <a:rPr lang="tr-TR" b="1" dirty="0"/>
              <a:t>(</a:t>
            </a:r>
            <a:r>
              <a:rPr lang="tr-TR" b="1" dirty="0" smtClean="0"/>
              <a:t>H2S) ,</a:t>
            </a:r>
            <a:r>
              <a:rPr lang="tr-TR" dirty="0" smtClean="0"/>
              <a:t>patlayıcı </a:t>
            </a:r>
            <a:r>
              <a:rPr lang="tr-TR" dirty="0"/>
              <a:t>gazlar; </a:t>
            </a:r>
            <a:r>
              <a:rPr lang="tr-TR" b="1" dirty="0"/>
              <a:t>metan (CH4</a:t>
            </a:r>
            <a:r>
              <a:rPr lang="tr-TR" dirty="0"/>
              <a:t>), </a:t>
            </a:r>
            <a:r>
              <a:rPr lang="tr-TR" b="1" dirty="0" err="1"/>
              <a:t>propan</a:t>
            </a:r>
            <a:r>
              <a:rPr lang="tr-TR" b="1" dirty="0"/>
              <a:t> (C3H8</a:t>
            </a:r>
            <a:r>
              <a:rPr lang="tr-TR" dirty="0"/>
              <a:t>) ve </a:t>
            </a:r>
            <a:r>
              <a:rPr lang="tr-TR" b="1" dirty="0"/>
              <a:t>bütan (C4H1O)</a:t>
            </a:r>
            <a:r>
              <a:rPr lang="tr-TR" dirty="0"/>
              <a:t> bulunur. Kapalı alanlara </a:t>
            </a:r>
            <a:r>
              <a:rPr lang="tr-TR" dirty="0" smtClean="0"/>
              <a:t>girmeden </a:t>
            </a:r>
            <a:r>
              <a:rPr lang="tr-TR" dirty="0"/>
              <a:t>önce, mutlaka içerideki atmosfer kontrol edilmelidir. İçerideki oksijen seviyesi, patlayıcı ve yanıcı gaz olup olmadığı, seviyesi ile zehirli gaz varlığı ölçülmelidir. Kişisel koruyucu önlemler alındıktan sonra kapalı alanlara girilmelidir. </a:t>
            </a:r>
          </a:p>
        </p:txBody>
      </p:sp>
      <p:sp>
        <p:nvSpPr>
          <p:cNvPr id="4" name="Dikdörtgen 3"/>
          <p:cNvSpPr/>
          <p:nvPr/>
        </p:nvSpPr>
        <p:spPr>
          <a:xfrm>
            <a:off x="251520" y="404664"/>
            <a:ext cx="835292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Alınması gereken önlemler</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18236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normAutofit fontScale="85000" lnSpcReduction="20000"/>
          </a:bodyPr>
          <a:lstStyle/>
          <a:p>
            <a:pPr marL="0" indent="0">
              <a:buNone/>
            </a:pPr>
            <a:r>
              <a:rPr lang="tr-TR" b="1" dirty="0" smtClean="0">
                <a:solidFill>
                  <a:srgbClr val="FF0000"/>
                </a:solidFill>
              </a:rPr>
              <a:t>            Maske </a:t>
            </a:r>
            <a:r>
              <a:rPr lang="tr-TR" b="1" dirty="0">
                <a:solidFill>
                  <a:srgbClr val="FF0000"/>
                </a:solidFill>
              </a:rPr>
              <a:t>kullanımında </a:t>
            </a:r>
            <a:r>
              <a:rPr lang="tr-TR" b="1" dirty="0" smtClean="0">
                <a:solidFill>
                  <a:srgbClr val="FF0000"/>
                </a:solidFill>
              </a:rPr>
              <a:t>şunlara </a:t>
            </a:r>
            <a:r>
              <a:rPr lang="tr-TR" b="1" dirty="0">
                <a:solidFill>
                  <a:srgbClr val="FF0000"/>
                </a:solidFill>
              </a:rPr>
              <a:t>dikkat ediniz;</a:t>
            </a:r>
          </a:p>
          <a:p>
            <a:r>
              <a:rPr lang="tr-TR" dirty="0" smtClean="0"/>
              <a:t>işlem </a:t>
            </a:r>
            <a:r>
              <a:rPr lang="tr-TR" dirty="0"/>
              <a:t>bittikten sonra maskeyi hemen çıkarınız, boyunda asılı bırakmayınız.</a:t>
            </a:r>
          </a:p>
          <a:p>
            <a:r>
              <a:rPr lang="tr-TR" dirty="0" smtClean="0"/>
              <a:t>Maske </a:t>
            </a:r>
            <a:r>
              <a:rPr lang="tr-TR" dirty="0"/>
              <a:t>ile sadece ağzınızı kapatıp burnunuzu açıkta bırakmayınız.</a:t>
            </a:r>
          </a:p>
          <a:p>
            <a:r>
              <a:rPr lang="tr-TR" dirty="0" smtClean="0"/>
              <a:t> </a:t>
            </a:r>
            <a:r>
              <a:rPr lang="tr-TR" dirty="0"/>
              <a:t>Maske, tükürük ve </a:t>
            </a:r>
            <a:r>
              <a:rPr lang="tr-TR" dirty="0" err="1" smtClean="0"/>
              <a:t>sekresyonlarla</a:t>
            </a:r>
            <a:r>
              <a:rPr lang="tr-TR" dirty="0" smtClean="0"/>
              <a:t> ıslandığı </a:t>
            </a:r>
            <a:r>
              <a:rPr lang="tr-TR" dirty="0"/>
              <a:t>zaman hemen </a:t>
            </a:r>
            <a:r>
              <a:rPr lang="tr-TR" dirty="0" smtClean="0"/>
              <a:t>değiştiriniz</a:t>
            </a:r>
            <a:r>
              <a:rPr lang="tr-TR" dirty="0"/>
              <a:t>.</a:t>
            </a:r>
          </a:p>
          <a:p>
            <a:r>
              <a:rPr lang="tr-TR" dirty="0" smtClean="0"/>
              <a:t> </a:t>
            </a:r>
            <a:r>
              <a:rPr lang="tr-TR" dirty="0"/>
              <a:t>Aynı maskeyi tekrar kullanmayınız.</a:t>
            </a:r>
          </a:p>
          <a:p>
            <a:r>
              <a:rPr lang="tr-TR" dirty="0" smtClean="0"/>
              <a:t>Maskeyi </a:t>
            </a:r>
            <a:r>
              <a:rPr lang="tr-TR" dirty="0"/>
              <a:t>ortak </a:t>
            </a:r>
            <a:r>
              <a:rPr lang="tr-TR" dirty="0" smtClean="0"/>
              <a:t>kullanmayınız.</a:t>
            </a:r>
          </a:p>
          <a:p>
            <a:r>
              <a:rPr lang="tr-TR" dirty="0" smtClean="0"/>
              <a:t>Kullanılmış </a:t>
            </a:r>
            <a:r>
              <a:rPr lang="tr-TR" dirty="0"/>
              <a:t>maskeyi çıkarırken iplerinden tutarak çıkartınız; dış </a:t>
            </a:r>
            <a:r>
              <a:rPr lang="tr-TR" dirty="0" smtClean="0"/>
              <a:t>yüzeyine kesinlikle </a:t>
            </a:r>
            <a:r>
              <a:rPr lang="tr-TR" dirty="0"/>
              <a:t>dokunmayınız</a:t>
            </a:r>
          </a:p>
          <a:p>
            <a:pPr marL="0" indent="0">
              <a:buNone/>
            </a:pPr>
            <a:r>
              <a:rPr lang="tr-TR" dirty="0" smtClean="0"/>
              <a:t> </a:t>
            </a:r>
            <a:endParaRPr lang="tr-TR" dirty="0"/>
          </a:p>
        </p:txBody>
      </p:sp>
    </p:spTree>
    <p:extLst>
      <p:ext uri="{BB962C8B-B14F-4D97-AF65-F5344CB8AC3E}">
        <p14:creationId xmlns:p14="http://schemas.microsoft.com/office/powerpoint/2010/main" val="38430349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57158" y="428604"/>
            <a:ext cx="8280920" cy="3672407"/>
          </a:xfrm>
        </p:spPr>
        <p:txBody>
          <a:bodyPr>
            <a:normAutofit lnSpcReduction="10000"/>
          </a:bodyPr>
          <a:lstStyle/>
          <a:p>
            <a:r>
              <a:rPr lang="tr-TR" dirty="0"/>
              <a:t> Özellikle oksijen tüpü ve maskesi kullanılmalıdır.</a:t>
            </a:r>
          </a:p>
          <a:p>
            <a:r>
              <a:rPr lang="tr-TR" dirty="0" smtClean="0"/>
              <a:t>Maske </a:t>
            </a:r>
            <a:r>
              <a:rPr lang="tr-TR" dirty="0"/>
              <a:t>yüzü </a:t>
            </a:r>
            <a:r>
              <a:rPr lang="tr-TR" dirty="0" err="1"/>
              <a:t>tamâmen</a:t>
            </a:r>
            <a:r>
              <a:rPr lang="tr-TR" dirty="0"/>
              <a:t> örterek teneffüs edilecek havanın aktif kömür ve fiber </a:t>
            </a:r>
            <a:r>
              <a:rPr lang="tr-TR" dirty="0" smtClean="0"/>
              <a:t>filtrelerden </a:t>
            </a:r>
            <a:r>
              <a:rPr lang="tr-TR" dirty="0"/>
              <a:t>geçirilerek zehirli gazları emmesi sağlanır. Maske tam </a:t>
            </a:r>
            <a:r>
              <a:rPr lang="tr-TR" dirty="0" err="1"/>
              <a:t>zamânında</a:t>
            </a:r>
            <a:r>
              <a:rPr lang="tr-TR" dirty="0"/>
              <a:t> ve uygun bir şekilde kullanılırsa ciğerler ve gözler gazların etkisinden korunmuş olur. Gazın mevcut olduğunu gösteren alarm cihazları varsa maske zamanlı kullanılabilir.</a:t>
            </a:r>
          </a:p>
        </p:txBody>
      </p:sp>
      <p:pic>
        <p:nvPicPr>
          <p:cNvPr id="2050" name="Picture 2" descr="zehirli gaz nedi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8" y="4087719"/>
            <a:ext cx="3571900" cy="277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06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57224" y="142852"/>
            <a:ext cx="7772400" cy="4572000"/>
          </a:xfrm>
        </p:spPr>
        <p:txBody>
          <a:bodyPr>
            <a:normAutofit/>
          </a:bodyPr>
          <a:lstStyle/>
          <a:p>
            <a:r>
              <a:rPr lang="tr-TR" dirty="0"/>
              <a:t>Zehirli ve patlayıcı gaz varlığında, evde veya kapalı alanlarda, elektrik akımı kesilmelidir</a:t>
            </a:r>
            <a:r>
              <a:rPr lang="tr-TR" dirty="0" smtClean="0"/>
              <a:t>.</a:t>
            </a:r>
          </a:p>
          <a:p>
            <a:r>
              <a:rPr lang="tr-TR" dirty="0" smtClean="0"/>
              <a:t> </a:t>
            </a:r>
            <a:r>
              <a:rPr lang="tr-TR" dirty="0"/>
              <a:t>Mekândaki elektrik anahtarı kullanılmamalıdır</a:t>
            </a:r>
            <a:r>
              <a:rPr lang="tr-TR" dirty="0" smtClean="0"/>
              <a:t>. </a:t>
            </a:r>
            <a:r>
              <a:rPr lang="tr-TR" dirty="0"/>
              <a:t>Zira en küçük bir kıvılcım, ortamda bulunan gazın patlamasına neden olabilir. Aydınlatma için projektör kullanılmalıdır</a:t>
            </a:r>
            <a:r>
              <a:rPr lang="tr-TR" dirty="0" smtClean="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786190"/>
            <a:ext cx="4718898" cy="2897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214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14348" y="1142984"/>
            <a:ext cx="7772400" cy="4572000"/>
          </a:xfrm>
        </p:spPr>
        <p:txBody>
          <a:bodyPr/>
          <a:lstStyle/>
          <a:p>
            <a:r>
              <a:rPr lang="tr-TR" dirty="0"/>
              <a:t> Evde, zehirlenmeye neden olan LPG tüpünün </a:t>
            </a:r>
            <a:r>
              <a:rPr lang="tr-TR" dirty="0" err="1"/>
              <a:t>dedantörü</a:t>
            </a:r>
            <a:r>
              <a:rPr lang="tr-TR" dirty="0"/>
              <a:t> ya da doğalgaz vanası kapatılmalıdır.</a:t>
            </a:r>
          </a:p>
          <a:p>
            <a:r>
              <a:rPr lang="tr-TR" dirty="0"/>
              <a:t> Mutfak tüpü alev almışsa üzeri kalın bir örtü ile kapatılarak hava ile teması kesilmeli; ortam hemen havalandırılmalıdır. Hasta veya yaralılar, ortamdan uzaklaştırılmalıdır. </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714884"/>
            <a:ext cx="3197721" cy="200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991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500" fill="hold"/>
                                        <p:tgtEl>
                                          <p:spTgt spid="4098"/>
                                        </p:tgtEl>
                                        <p:attrNameLst>
                                          <p:attrName>ppt_w</p:attrName>
                                        </p:attrNameLst>
                                      </p:cBhvr>
                                      <p:tavLst>
                                        <p:tav tm="0">
                                          <p:val>
                                            <p:fltVal val="0"/>
                                          </p:val>
                                        </p:tav>
                                        <p:tav tm="100000">
                                          <p:val>
                                            <p:strVal val="#ppt_w"/>
                                          </p:val>
                                        </p:tav>
                                      </p:tavLst>
                                    </p:anim>
                                    <p:anim calcmode="lin" valueType="num">
                                      <p:cBhvr>
                                        <p:cTn id="22" dur="500" fill="hold"/>
                                        <p:tgtEl>
                                          <p:spTgt spid="4098"/>
                                        </p:tgtEl>
                                        <p:attrNameLst>
                                          <p:attrName>ppt_h</p:attrName>
                                        </p:attrNameLst>
                                      </p:cBhvr>
                                      <p:tavLst>
                                        <p:tav tm="0">
                                          <p:val>
                                            <p:fltVal val="0"/>
                                          </p:val>
                                        </p:tav>
                                        <p:tav tm="100000">
                                          <p:val>
                                            <p:strVal val="#ppt_h"/>
                                          </p:val>
                                        </p:tav>
                                      </p:tavLst>
                                    </p:anim>
                                    <p:animEffect transition="in" filter="fade">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14400" y="571480"/>
            <a:ext cx="7772400" cy="5784080"/>
          </a:xfrm>
        </p:spPr>
        <p:txBody>
          <a:bodyPr>
            <a:normAutofit fontScale="92500" lnSpcReduction="10000"/>
          </a:bodyPr>
          <a:lstStyle/>
          <a:p>
            <a:r>
              <a:rPr lang="tr-TR" dirty="0"/>
              <a:t>Diğer bir korunma yolu koruyucu giyilen özel elbiseler biyolojik veya </a:t>
            </a:r>
            <a:r>
              <a:rPr lang="tr-TR" dirty="0" err="1"/>
              <a:t>kimyâsal</a:t>
            </a:r>
            <a:r>
              <a:rPr lang="tr-TR" dirty="0"/>
              <a:t> zehirli gazların vücutla </a:t>
            </a:r>
            <a:r>
              <a:rPr lang="tr-TR" dirty="0" err="1"/>
              <a:t>temâsını</a:t>
            </a:r>
            <a:r>
              <a:rPr lang="tr-TR" dirty="0"/>
              <a:t> keser. </a:t>
            </a:r>
            <a:endParaRPr lang="tr-TR" dirty="0" smtClean="0"/>
          </a:p>
          <a:p>
            <a:r>
              <a:rPr lang="tr-TR" dirty="0" err="1" smtClean="0"/>
              <a:t>Hattâ</a:t>
            </a:r>
            <a:r>
              <a:rPr lang="tr-TR" dirty="0" smtClean="0"/>
              <a:t> </a:t>
            </a:r>
            <a:r>
              <a:rPr lang="tr-TR" dirty="0"/>
              <a:t>biyolojik gazlarda bulunan mikroorganizmaların tahrip olmasına sebep olur. Bütün tedbirlere rağmen zehirlenme mevcut ise zehirli gazın cinsine göre antidot kullanılarak tehlike azaltılır. Zehirli gazların etkisini azaltmak için su ile temizlenme en iyi </a:t>
            </a:r>
            <a:r>
              <a:rPr lang="tr-TR" dirty="0" err="1"/>
              <a:t>çâredir</a:t>
            </a:r>
            <a:r>
              <a:rPr lang="tr-TR" dirty="0"/>
              <a:t>. </a:t>
            </a:r>
            <a:endParaRPr lang="tr-TR" dirty="0" smtClean="0"/>
          </a:p>
          <a:p>
            <a:r>
              <a:rPr lang="tr-TR" dirty="0" smtClean="0"/>
              <a:t>Gözler </a:t>
            </a:r>
            <a:r>
              <a:rPr lang="tr-TR" dirty="0"/>
              <a:t>ve yüz devamlı su ile yıkanırsa zehirli gazın etkisi azalır. Zehirli gazlara karşı </a:t>
            </a:r>
            <a:r>
              <a:rPr lang="tr-TR" dirty="0" err="1"/>
              <a:t>umûmiyetle</a:t>
            </a:r>
            <a:r>
              <a:rPr lang="tr-TR" dirty="0"/>
              <a:t> atropin antidotu enjeksiyon yoluyla kullanılır. Biyolojik gazların sebep olduğu hastalığın cinsine göre </a:t>
            </a:r>
            <a:r>
              <a:rPr lang="tr-TR" dirty="0" err="1"/>
              <a:t>tedâvisi</a:t>
            </a:r>
            <a:r>
              <a:rPr lang="tr-TR" dirty="0"/>
              <a:t> yapılır.</a:t>
            </a:r>
          </a:p>
        </p:txBody>
      </p:sp>
    </p:spTree>
    <p:extLst>
      <p:ext uri="{BB962C8B-B14F-4D97-AF65-F5344CB8AC3E}">
        <p14:creationId xmlns:p14="http://schemas.microsoft.com/office/powerpoint/2010/main" val="2073745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199</TotalTime>
  <Words>3239</Words>
  <Application>Microsoft Office PowerPoint</Application>
  <PresentationFormat>Ekran Gösterisi (4:3)</PresentationFormat>
  <Paragraphs>223</Paragraphs>
  <Slides>93</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93</vt:i4>
      </vt:variant>
    </vt:vector>
  </HeadingPairs>
  <TitlesOfParts>
    <vt:vector size="102" baseType="lpstr">
      <vt:lpstr>Calibri</vt:lpstr>
      <vt:lpstr>Comic Sans MS</vt:lpstr>
      <vt:lpstr>Consolas</vt:lpstr>
      <vt:lpstr>Corbel</vt:lpstr>
      <vt:lpstr>Courier New</vt:lpstr>
      <vt:lpstr>Wingdings</vt:lpstr>
      <vt:lpstr>Wingdings 2</vt:lpstr>
      <vt:lpstr>Wingdings 3</vt:lpstr>
      <vt:lpstr>Metro</vt:lpstr>
      <vt:lpstr>KENDİ CAN GÜVENLİĞİMİZ</vt:lpstr>
      <vt:lpstr>Kendi Can Güvenliğimiz</vt:lpstr>
      <vt:lpstr>PowerPoint Sunusu</vt:lpstr>
      <vt:lpstr>Koruyucu Ekipmanlar</vt:lpstr>
      <vt:lpstr>Baş Koruyucular</vt:lpstr>
      <vt:lpstr>Koruyucu Gözlük</vt:lpstr>
      <vt:lpstr>Solunum Koruyucular (Respiratör)</vt:lpstr>
      <vt:lpstr>PowerPoint Sunusu</vt:lpstr>
      <vt:lpstr>PowerPoint Sunusu</vt:lpstr>
      <vt:lpstr> FİLTRELEME ÖZELLİĞİNE SAHİP MASKELER</vt:lpstr>
      <vt:lpstr>PowerPoint Sunusu</vt:lpstr>
      <vt:lpstr>GAZ MASKESİ</vt:lpstr>
      <vt:lpstr>PowerPoint Sunusu</vt:lpstr>
      <vt:lpstr>Koruyucu Önlük ve Tulum </vt:lpstr>
      <vt:lpstr>PowerPoint Sunusu</vt:lpstr>
      <vt:lpstr>Ayak Koruyucular </vt:lpstr>
      <vt:lpstr>PowerPoint Sunusu</vt:lpstr>
      <vt:lpstr>BOT</vt:lpstr>
      <vt:lpstr>OLAY YERİ GÜVENLİĞİ</vt:lpstr>
      <vt:lpstr>PowerPoint Sunusu</vt:lpstr>
      <vt:lpstr> Acil yardım sistemi üç unsurdan oluşur: </vt:lpstr>
      <vt:lpstr>PowerPoint Sunusu</vt:lpstr>
      <vt:lpstr>PowerPoint Sunusu</vt:lpstr>
      <vt:lpstr>PowerPoint Sunusu</vt:lpstr>
      <vt:lpstr>PowerPoint Sunusu</vt:lpstr>
      <vt:lpstr> Olay Yeri Değerlendirmesi</vt:lpstr>
      <vt:lpstr>Olay yerinde, yeterli acil tıbbi bakımın yapılabilmesi için şu hususlar değerlendirilmelidir:</vt:lpstr>
      <vt:lpstr>PowerPoint Sunusu</vt:lpstr>
      <vt:lpstr>PowerPoint Sunusu</vt:lpstr>
      <vt:lpstr>PowerPoint Sunusu</vt:lpstr>
      <vt:lpstr>  Olay Yeri Güvenliğinin Amaçları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AMBULANSIN PARK EDİLMESİ</vt:lpstr>
      <vt:lpstr>PowerPoint Sunusu</vt:lpstr>
      <vt:lpstr>PowerPoint Sunusu</vt:lpstr>
      <vt:lpstr>GÜVENLİK ALANININ OLUŞTURULMASI</vt:lpstr>
      <vt:lpstr>PowerPoint Sunusu</vt:lpstr>
      <vt:lpstr>PowerPoint Sunusu</vt:lpstr>
      <vt:lpstr>PowerPoint Sunusu</vt:lpstr>
      <vt:lpstr>PowerPoint Sunusu</vt:lpstr>
      <vt:lpstr>ARACIN HAREKETSİZ HALE GETİRİLMESİ (STABİLİZASYON)</vt:lpstr>
      <vt:lpstr>Aracın hareket etmemesi için şu tedbirlerin alınması gerekir:</vt:lpstr>
      <vt:lpstr>ENKAZLARDA OLAY YERİ GÜVENLİĞİ</vt:lpstr>
      <vt:lpstr>ENKAZ NEDİR?</vt:lpstr>
      <vt:lpstr>PowerPoint Sunusu</vt:lpstr>
      <vt:lpstr>ENKAZDA DİKKAT EDİLMESİ GEREKENLER</vt:lpstr>
      <vt:lpstr>Kurtarma çalışmaları esnasında;</vt:lpstr>
      <vt:lpstr>PowerPoint Sunusu</vt:lpstr>
      <vt:lpstr>PowerPoint Sunusu</vt:lpstr>
      <vt:lpstr>PowerPoint Sunusu</vt:lpstr>
      <vt:lpstr>PowerPoint Sunusu</vt:lpstr>
      <vt:lpstr>PowerPoint Sunusu</vt:lpstr>
      <vt:lpstr>PowerPoint Sunusu</vt:lpstr>
      <vt:lpstr>PowerPoint Sunusu</vt:lpstr>
      <vt:lpstr>MARMARA DEPREMİ</vt:lpstr>
      <vt:lpstr>PowerPoint Sunusu</vt:lpstr>
      <vt:lpstr>PowerPoint Sunusu</vt:lpstr>
      <vt:lpstr>VAN DEPREMİ </vt:lpstr>
      <vt:lpstr>1)AKUT</vt:lpstr>
      <vt:lpstr>2)UMKE</vt:lpstr>
      <vt:lpstr>PowerPoint Sunusu</vt:lpstr>
      <vt:lpstr>3)AFAD</vt:lpstr>
      <vt:lpstr>PowerPoint Sunusu</vt:lpstr>
      <vt:lpstr>YANGINLARDA OLAY YERİ GÜVENLİĞİ</vt:lpstr>
      <vt:lpstr>AÇIK ALANDA YANGIN;</vt:lpstr>
      <vt:lpstr>ANTALYA’DA ORMAN YANGINI </vt:lpstr>
      <vt:lpstr>PowerPoint Sunusu</vt:lpstr>
      <vt:lpstr>Açık alandaki yangınlarda şunlar yapılmalıdır;</vt:lpstr>
      <vt:lpstr>BİNA YANGINLARINDA GÜVENLİK</vt:lpstr>
      <vt:lpstr>PowerPoint Sunusu</vt:lpstr>
      <vt:lpstr>PowerPoint Sunusu</vt:lpstr>
      <vt:lpstr>PowerPoint Sunusu</vt:lpstr>
      <vt:lpstr>PowerPoint Sunusu</vt:lpstr>
      <vt:lpstr>PowerPoint Sunusu</vt:lpstr>
      <vt:lpstr>PowerPoint Sunusu</vt:lpstr>
      <vt:lpstr>ZEHİRLİ GAZ NEDİR?</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emine</dc:creator>
  <cp:lastModifiedBy>HP</cp:lastModifiedBy>
  <cp:revision>22</cp:revision>
  <dcterms:created xsi:type="dcterms:W3CDTF">2017-11-14T07:46:50Z</dcterms:created>
  <dcterms:modified xsi:type="dcterms:W3CDTF">2018-07-31T22:39:02Z</dcterms:modified>
</cp:coreProperties>
</file>