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58" r:id="rId4"/>
    <p:sldId id="264" r:id="rId5"/>
    <p:sldId id="267" r:id="rId6"/>
    <p:sldId id="268" r:id="rId7"/>
    <p:sldId id="269" r:id="rId8"/>
    <p:sldId id="270" r:id="rId9"/>
    <p:sldId id="271" r:id="rId10"/>
    <p:sldId id="272" r:id="rId11"/>
    <p:sldId id="273" r:id="rId12"/>
    <p:sldId id="274" r:id="rId13"/>
    <p:sldId id="275" r:id="rId14"/>
    <p:sldId id="276" r:id="rId15"/>
    <p:sldId id="277" r:id="rId16"/>
    <p:sldId id="278"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394" autoAdjust="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yşe Gül Şıvkın" userId="c0623d9b6733d1da" providerId="LiveId" clId="{4943E109-74BF-49AC-BFE5-FD52F955CB9D}"/>
    <pc:docChg chg="modSld">
      <pc:chgData name="Ayşe Gül Şıvkın" userId="c0623d9b6733d1da" providerId="LiveId" clId="{4943E109-74BF-49AC-BFE5-FD52F955CB9D}" dt="2019-11-10T11:29:53.963" v="5"/>
      <pc:docMkLst>
        <pc:docMk/>
      </pc:docMkLst>
      <pc:sldChg chg="addSp delSp modSp">
        <pc:chgData name="Ayşe Gül Şıvkın" userId="c0623d9b6733d1da" providerId="LiveId" clId="{4943E109-74BF-49AC-BFE5-FD52F955CB9D}" dt="2019-11-10T11:29:53.963" v="5"/>
        <pc:sldMkLst>
          <pc:docMk/>
          <pc:sldMk cId="3705180867" sldId="277"/>
        </pc:sldMkLst>
        <pc:spChg chg="add del mod">
          <ac:chgData name="Ayşe Gül Şıvkın" userId="c0623d9b6733d1da" providerId="LiveId" clId="{4943E109-74BF-49AC-BFE5-FD52F955CB9D}" dt="2019-11-10T11:29:53.963" v="5"/>
          <ac:spMkLst>
            <pc:docMk/>
            <pc:sldMk cId="3705180867" sldId="277"/>
            <ac:spMk id="4" creationId="{C211098E-EFB1-4FAB-B4E0-EF7BF85562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4DA03E9-7334-41CC-96E4-FF38223A737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AD11D03D-2546-4D90-9B7D-3EAA50E496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9FC1F66A-6F0B-43FA-A9DE-1211649879A3}"/>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2FF34190-9928-4C5F-B66D-12EF08E26C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3C691A6-7D03-4B1E-A41B-AA9D825C7326}"/>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106281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5CCA74A-1CB8-460A-94C4-6F4CC27102F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7790ED75-780E-45D9-B8C4-DEE3740A39E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045958E6-CF28-4622-847B-86F7CD0E3FF8}"/>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A54A502D-DF70-4B49-A985-527CA01D372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7603E7D6-3063-48BD-BEE6-8E748ED1DC6A}"/>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4242268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597BC06F-83B9-43E7-BB7B-F7D4144221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9FB767A8-E4B6-450C-B5A0-C963BC47A70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511CC9AB-5F3A-4523-9DDB-98CC1574010D}"/>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5A82144D-2BE6-457D-956E-398C1D9FE34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62973D25-9403-4F6E-A78A-F066FB3FB592}"/>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4063356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E45261D-559D-4BFF-9A03-C83FFA2239A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D4DF333C-51F2-41F1-A9FA-3B95969AF75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CE2DEA39-11FA-4991-B0F0-4C8657D525E8}"/>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7E31618A-E677-46FE-BF84-33DE662EC15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512A963-3A7E-46C8-A52A-4FFDDE3323F6}"/>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2960585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D0E7A16-48CE-415F-B83A-9A2DE260010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EC1C2A9D-F332-4604-9247-19054CE2C3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CCEC7FD7-A2A8-45BF-B4B6-03476B3D9BBB}"/>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1334D922-7A50-4F36-8A1D-FEC83CC2569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FF8450B-54CB-465B-960A-4C29AB173183}"/>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383694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3AFE470-94D3-41EC-95B9-459D51C05B0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1FA1344C-93C2-416D-A1CE-A24B934BB7C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0EB7ED3F-A990-447D-802C-F21E3651DD8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DEB0459A-A90B-467B-B0EC-591EB5A4E38D}"/>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6" name="Alt Bilgi Yer Tutucusu 5">
            <a:extLst>
              <a:ext uri="{FF2B5EF4-FFF2-40B4-BE49-F238E27FC236}">
                <a16:creationId xmlns:a16="http://schemas.microsoft.com/office/drawing/2014/main" xmlns="" id="{5474FD07-5E4E-4CC6-BAE2-28AEBD64F64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7B192AD2-A787-4B33-9552-0C9CB9631B1E}"/>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139906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74364FD-B86B-444F-BD4C-AE8196B3ED0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CF235BB2-9717-4030-8721-08DD7E157C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B6695B7E-94A5-426F-BDDE-576942076E4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AFC42D10-568C-4EA4-8044-B04DE04252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E912AA38-DD0B-4A64-B08E-FA051AB38E9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B32C2774-D74D-4ADF-A4C0-C1AB94B834BF}"/>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8" name="Alt Bilgi Yer Tutucusu 7">
            <a:extLst>
              <a:ext uri="{FF2B5EF4-FFF2-40B4-BE49-F238E27FC236}">
                <a16:creationId xmlns:a16="http://schemas.microsoft.com/office/drawing/2014/main" xmlns="" id="{6C5C081B-9D52-4A16-9A00-480EADB0FA5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C2AC3ACF-9764-46F7-A3F1-FC4B610D0954}"/>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4293714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EF92AA8-143A-42E0-8BAC-29136DDFC29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AC1F7322-2886-45F0-98D1-766A3E977546}"/>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4" name="Alt Bilgi Yer Tutucusu 3">
            <a:extLst>
              <a:ext uri="{FF2B5EF4-FFF2-40B4-BE49-F238E27FC236}">
                <a16:creationId xmlns:a16="http://schemas.microsoft.com/office/drawing/2014/main" xmlns="" id="{0B84EC39-6866-4847-B1CC-BC604B34FF8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0300B1CB-9FA9-41F2-9475-780638567470}"/>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374624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CA94B338-CF1D-45D7-B18C-FBF38BBDB50F}"/>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3" name="Alt Bilgi Yer Tutucusu 2">
            <a:extLst>
              <a:ext uri="{FF2B5EF4-FFF2-40B4-BE49-F238E27FC236}">
                <a16:creationId xmlns:a16="http://schemas.microsoft.com/office/drawing/2014/main" xmlns="" id="{D59B29B0-4205-47DD-801F-76D19585495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651F2F86-EAAC-4005-B5CA-F9ADAFE9638E}"/>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47120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2DCAD4A-CB7B-4B0C-A928-D0F0651B8B1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491F0321-A476-4D7D-84F4-B0486C5D30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DC07E29D-95BB-4B4D-9B76-06C86FFC87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E7F1EE37-311B-4AA4-9B7F-535756CF0459}"/>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6" name="Alt Bilgi Yer Tutucusu 5">
            <a:extLst>
              <a:ext uri="{FF2B5EF4-FFF2-40B4-BE49-F238E27FC236}">
                <a16:creationId xmlns:a16="http://schemas.microsoft.com/office/drawing/2014/main" xmlns="" id="{43F29061-FEFE-4AB6-A485-6979E1DF23A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140B3718-4A76-4B3E-9F35-1A4CD2B25B2F}"/>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1204909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EB2BAAA-CE9B-46D2-A89E-629C10DD572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4D3AFFA0-1244-4B9A-8BBF-DC8CC59534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6FA7E864-ACD1-445D-9EC0-06B1344C69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50C104C9-17EC-463D-BE56-4DF7238F1024}"/>
              </a:ext>
            </a:extLst>
          </p:cNvPr>
          <p:cNvSpPr>
            <a:spLocks noGrp="1"/>
          </p:cNvSpPr>
          <p:nvPr>
            <p:ph type="dt" sz="half" idx="10"/>
          </p:nvPr>
        </p:nvSpPr>
        <p:spPr/>
        <p:txBody>
          <a:bodyPr/>
          <a:lstStyle/>
          <a:p>
            <a:fld id="{972399CD-5DD9-4C18-A4D5-F9784E14D1AF}" type="datetimeFigureOut">
              <a:rPr lang="tr-TR" smtClean="0"/>
              <a:t>20.11.2019</a:t>
            </a:fld>
            <a:endParaRPr lang="tr-TR"/>
          </a:p>
        </p:txBody>
      </p:sp>
      <p:sp>
        <p:nvSpPr>
          <p:cNvPr id="6" name="Alt Bilgi Yer Tutucusu 5">
            <a:extLst>
              <a:ext uri="{FF2B5EF4-FFF2-40B4-BE49-F238E27FC236}">
                <a16:creationId xmlns:a16="http://schemas.microsoft.com/office/drawing/2014/main" xmlns="" id="{B248ECCB-BEC1-4FDF-B9E2-DD737184972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038CDB71-473F-4B0A-9E78-286B62996A9B}"/>
              </a:ext>
            </a:extLst>
          </p:cNvPr>
          <p:cNvSpPr>
            <a:spLocks noGrp="1"/>
          </p:cNvSpPr>
          <p:nvPr>
            <p:ph type="sldNum" sz="quarter" idx="12"/>
          </p:nvPr>
        </p:nvSpPr>
        <p:spPr/>
        <p:txBody>
          <a:bodyPr/>
          <a:lstStyle/>
          <a:p>
            <a:fld id="{7BACEB06-35BB-4611-9DEB-0DC7A76E5B30}" type="slidenum">
              <a:rPr lang="tr-TR" smtClean="0"/>
              <a:t>‹#›</a:t>
            </a:fld>
            <a:endParaRPr lang="tr-TR"/>
          </a:p>
        </p:txBody>
      </p:sp>
    </p:spTree>
    <p:extLst>
      <p:ext uri="{BB962C8B-B14F-4D97-AF65-F5344CB8AC3E}">
        <p14:creationId xmlns:p14="http://schemas.microsoft.com/office/powerpoint/2010/main" val="3858518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3BF6EFEB-BC81-4455-AC11-CE571AD593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47B5D199-77CF-4D14-B3E4-ECA0CDEB5A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EBE824B5-8169-4D55-AC80-2544B5D0B7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2399CD-5DD9-4C18-A4D5-F9784E14D1AF}" type="datetimeFigureOut">
              <a:rPr lang="tr-TR" smtClean="0"/>
              <a:t>20.11.2019</a:t>
            </a:fld>
            <a:endParaRPr lang="tr-TR"/>
          </a:p>
        </p:txBody>
      </p:sp>
      <p:sp>
        <p:nvSpPr>
          <p:cNvPr id="5" name="Alt Bilgi Yer Tutucusu 4">
            <a:extLst>
              <a:ext uri="{FF2B5EF4-FFF2-40B4-BE49-F238E27FC236}">
                <a16:creationId xmlns:a16="http://schemas.microsoft.com/office/drawing/2014/main" xmlns="" id="{EC271155-3F04-4022-A370-49841B3B66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82BCA49B-2311-4565-81E8-76ADD2CE6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CEB06-35BB-4611-9DEB-0DC7A76E5B30}" type="slidenum">
              <a:rPr lang="tr-TR" smtClean="0"/>
              <a:t>‹#›</a:t>
            </a:fld>
            <a:endParaRPr lang="tr-TR"/>
          </a:p>
        </p:txBody>
      </p:sp>
    </p:spTree>
    <p:extLst>
      <p:ext uri="{BB962C8B-B14F-4D97-AF65-F5344CB8AC3E}">
        <p14:creationId xmlns:p14="http://schemas.microsoft.com/office/powerpoint/2010/main" val="2829730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CD426298-89E2-47F5-BA62-89E609CA44A6}"/>
              </a:ext>
            </a:extLst>
          </p:cNvPr>
          <p:cNvSpPr>
            <a:spLocks noGrp="1"/>
          </p:cNvSpPr>
          <p:nvPr>
            <p:ph type="ctrTitle"/>
          </p:nvPr>
        </p:nvSpPr>
        <p:spPr>
          <a:xfrm>
            <a:off x="1524000" y="1122363"/>
            <a:ext cx="9144000" cy="1814020"/>
          </a:xfrm>
        </p:spPr>
        <p:txBody>
          <a:bodyPr/>
          <a:lstStyle/>
          <a:p>
            <a:r>
              <a:rPr lang="tr-TR" dirty="0">
                <a:solidFill>
                  <a:srgbClr val="FF0000"/>
                </a:solidFill>
                <a:latin typeface="Arial Black" panose="020B0A04020102020204" pitchFamily="34" charset="0"/>
              </a:rPr>
              <a:t>12. ÜNİTE </a:t>
            </a:r>
          </a:p>
        </p:txBody>
      </p:sp>
      <p:sp>
        <p:nvSpPr>
          <p:cNvPr id="5" name="Alt Başlık 4">
            <a:extLst>
              <a:ext uri="{FF2B5EF4-FFF2-40B4-BE49-F238E27FC236}">
                <a16:creationId xmlns:a16="http://schemas.microsoft.com/office/drawing/2014/main" xmlns="" id="{897915C3-1F43-4EF9-9625-49A50D1D535C}"/>
              </a:ext>
            </a:extLst>
          </p:cNvPr>
          <p:cNvSpPr>
            <a:spLocks noGrp="1"/>
          </p:cNvSpPr>
          <p:nvPr>
            <p:ph type="subTitle" idx="1"/>
          </p:nvPr>
        </p:nvSpPr>
        <p:spPr>
          <a:xfrm>
            <a:off x="115909" y="3602038"/>
            <a:ext cx="11964473" cy="1655762"/>
          </a:xfrm>
        </p:spPr>
        <p:txBody>
          <a:bodyPr/>
          <a:lstStyle/>
          <a:p>
            <a:r>
              <a:rPr lang="tr-TR" dirty="0" err="1">
                <a:solidFill>
                  <a:srgbClr val="FF0000"/>
                </a:solidFill>
                <a:latin typeface="Arial Black" panose="020B0A04020102020204" pitchFamily="34" charset="0"/>
              </a:rPr>
              <a:t>Concierge</a:t>
            </a:r>
            <a:r>
              <a:rPr lang="tr-TR" dirty="0">
                <a:solidFill>
                  <a:srgbClr val="FF0000"/>
                </a:solidFill>
                <a:latin typeface="Arial Black" panose="020B0A04020102020204" pitchFamily="34" charset="0"/>
              </a:rPr>
              <a:t> Bölümü, Konukların Karşılanması ve Yönlendirilmesi </a:t>
            </a:r>
          </a:p>
        </p:txBody>
      </p:sp>
    </p:spTree>
    <p:extLst>
      <p:ext uri="{BB962C8B-B14F-4D97-AF65-F5344CB8AC3E}">
        <p14:creationId xmlns:p14="http://schemas.microsoft.com/office/powerpoint/2010/main" val="276915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A274EE0-5653-4D70-B946-A7BD6059A9F1}"/>
              </a:ext>
            </a:extLst>
          </p:cNvPr>
          <p:cNvSpPr>
            <a:spLocks noGrp="1"/>
          </p:cNvSpPr>
          <p:nvPr>
            <p:ph type="title"/>
          </p:nvPr>
        </p:nvSpPr>
        <p:spPr>
          <a:xfrm>
            <a:off x="0" y="18256"/>
            <a:ext cx="3464417" cy="3832528"/>
          </a:xfrm>
        </p:spPr>
        <p:txBody>
          <a:bodyPr>
            <a:normAutofit/>
          </a:bodyPr>
          <a:lstStyle/>
          <a:p>
            <a:r>
              <a:rPr lang="tr-TR" sz="2800" dirty="0">
                <a:solidFill>
                  <a:srgbClr val="00B050"/>
                </a:solidFill>
                <a:latin typeface="+mn-lt"/>
              </a:rPr>
              <a:t>İşlem Basamakları :</a:t>
            </a:r>
            <a:br>
              <a:rPr lang="tr-TR" sz="2800" dirty="0">
                <a:solidFill>
                  <a:srgbClr val="00B050"/>
                </a:solidFill>
                <a:latin typeface="+mn-lt"/>
              </a:rPr>
            </a:br>
            <a:r>
              <a:rPr lang="tr-TR" sz="2800" dirty="0">
                <a:solidFill>
                  <a:srgbClr val="00B050"/>
                </a:solidFill>
                <a:latin typeface="+mn-lt"/>
              </a:rPr>
              <a:t/>
            </a:r>
            <a:br>
              <a:rPr lang="tr-TR" sz="2800" dirty="0">
                <a:solidFill>
                  <a:srgbClr val="00B050"/>
                </a:solidFill>
                <a:latin typeface="+mn-lt"/>
              </a:rPr>
            </a:br>
            <a:r>
              <a:rPr lang="tr-TR" sz="2800" dirty="0">
                <a:latin typeface="+mn-lt"/>
              </a:rPr>
              <a:t>• Konuğu güler yüzle karşılayınız. </a:t>
            </a:r>
            <a:br>
              <a:rPr lang="tr-TR" sz="2800" dirty="0">
                <a:latin typeface="+mn-lt"/>
              </a:rPr>
            </a:br>
            <a:r>
              <a:rPr lang="tr-TR" sz="2800" dirty="0">
                <a:latin typeface="+mn-lt"/>
              </a:rPr>
              <a:t>• Tekniğine uygun olarak bagajları taşıyınız. </a:t>
            </a:r>
            <a:br>
              <a:rPr lang="tr-TR" sz="2800" dirty="0">
                <a:latin typeface="+mn-lt"/>
              </a:rPr>
            </a:br>
            <a:r>
              <a:rPr lang="tr-TR" sz="2800" dirty="0">
                <a:latin typeface="+mn-lt"/>
              </a:rPr>
              <a:t>• Konuk bagajlarını emniyete alınız. </a:t>
            </a:r>
            <a:endParaRPr lang="tr-TR" sz="2800" dirty="0">
              <a:solidFill>
                <a:srgbClr val="00B050"/>
              </a:solidFill>
              <a:latin typeface="+mn-lt"/>
            </a:endParaRPr>
          </a:p>
        </p:txBody>
      </p:sp>
      <p:sp>
        <p:nvSpPr>
          <p:cNvPr id="3" name="İçerik Yer Tutucusu 2">
            <a:extLst>
              <a:ext uri="{FF2B5EF4-FFF2-40B4-BE49-F238E27FC236}">
                <a16:creationId xmlns:a16="http://schemas.microsoft.com/office/drawing/2014/main" xmlns="" id="{F635C13B-98E5-4403-B6C3-387297B0B91E}"/>
              </a:ext>
            </a:extLst>
          </p:cNvPr>
          <p:cNvSpPr>
            <a:spLocks noGrp="1"/>
          </p:cNvSpPr>
          <p:nvPr>
            <p:ph idx="1"/>
          </p:nvPr>
        </p:nvSpPr>
        <p:spPr>
          <a:xfrm>
            <a:off x="4159876" y="0"/>
            <a:ext cx="8032124" cy="6858000"/>
          </a:xfrm>
        </p:spPr>
        <p:txBody>
          <a:bodyPr>
            <a:normAutofit fontScale="92500" lnSpcReduction="10000"/>
          </a:bodyPr>
          <a:lstStyle/>
          <a:p>
            <a:pPr marL="0" indent="0">
              <a:buNone/>
            </a:pPr>
            <a:r>
              <a:rPr lang="tr-TR" dirty="0">
                <a:solidFill>
                  <a:srgbClr val="00B050"/>
                </a:solidFill>
              </a:rPr>
              <a:t>  </a:t>
            </a:r>
            <a:r>
              <a:rPr lang="tr-TR" sz="3500" dirty="0">
                <a:solidFill>
                  <a:srgbClr val="00B050"/>
                </a:solidFill>
              </a:rPr>
              <a:t>Öneriler :</a:t>
            </a:r>
          </a:p>
          <a:p>
            <a:pPr marL="0" indent="0">
              <a:buNone/>
            </a:pPr>
            <a:endParaRPr lang="tr-TR" dirty="0">
              <a:solidFill>
                <a:srgbClr val="00B050"/>
              </a:solidFill>
            </a:endParaRPr>
          </a:p>
          <a:p>
            <a:pPr marL="0" indent="0">
              <a:buNone/>
            </a:pPr>
            <a:r>
              <a:rPr lang="tr-TR" dirty="0"/>
              <a:t>• Güler yüzlü ve misafirperver olunuz. </a:t>
            </a:r>
          </a:p>
          <a:p>
            <a:pPr marL="0" indent="0">
              <a:buNone/>
            </a:pPr>
            <a:r>
              <a:rPr lang="tr-TR" dirty="0"/>
              <a:t>• Yaşlılara ve çocuklara yardım ediniz. </a:t>
            </a:r>
          </a:p>
          <a:p>
            <a:pPr marL="0" indent="0">
              <a:buNone/>
            </a:pPr>
            <a:r>
              <a:rPr lang="tr-TR" dirty="0"/>
              <a:t>• Detaylara özen gösteriniz. </a:t>
            </a:r>
          </a:p>
          <a:p>
            <a:pPr marL="0" indent="0">
              <a:buNone/>
            </a:pPr>
            <a:r>
              <a:rPr lang="tr-TR" dirty="0"/>
              <a:t>• Konuğun özen gösterdiği bagajları dikkatle indiriniz. </a:t>
            </a:r>
          </a:p>
          <a:p>
            <a:pPr marL="0" indent="0">
              <a:buNone/>
            </a:pPr>
            <a:r>
              <a:rPr lang="tr-TR" dirty="0"/>
              <a:t>• Bagajları karıştırmayınız. Bagaj aracına, büyük bagajları alta, küçük ve kırılacakları üste gelecek şekilde ergonomik olarak yerleştiriniz. </a:t>
            </a:r>
          </a:p>
          <a:p>
            <a:pPr marL="0" indent="0">
              <a:buNone/>
            </a:pPr>
            <a:r>
              <a:rPr lang="tr-TR" dirty="0"/>
              <a:t>• Zamanı iyi kullanınız. </a:t>
            </a:r>
          </a:p>
          <a:p>
            <a:pPr marL="0" indent="0">
              <a:buNone/>
            </a:pPr>
            <a:r>
              <a:rPr lang="tr-TR" dirty="0"/>
              <a:t>• </a:t>
            </a:r>
            <a:r>
              <a:rPr lang="tr-TR" dirty="0" err="1"/>
              <a:t>Belboyla</a:t>
            </a:r>
            <a:r>
              <a:rPr lang="tr-TR" dirty="0"/>
              <a:t> işbirliği yapınız ve pratik olunuz. </a:t>
            </a:r>
          </a:p>
          <a:p>
            <a:pPr marL="0" indent="0">
              <a:buNone/>
            </a:pPr>
            <a:r>
              <a:rPr lang="tr-TR" dirty="0"/>
              <a:t>• Şüpheli bagajları yetkiliye bildiriniz </a:t>
            </a:r>
          </a:p>
          <a:p>
            <a:pPr marL="0" indent="0">
              <a:buNone/>
            </a:pPr>
            <a:r>
              <a:rPr lang="tr-TR" dirty="0"/>
              <a:t>• Şüpheli bagajlara çizgin etiket takarak ön büro memurunu uyarınız. </a:t>
            </a:r>
          </a:p>
          <a:p>
            <a:pPr marL="0" indent="0">
              <a:buNone/>
            </a:pPr>
            <a:r>
              <a:rPr lang="tr-TR" dirty="0"/>
              <a:t>• Sorumluluk sahibi olunuz. </a:t>
            </a:r>
          </a:p>
          <a:p>
            <a:pPr marL="0" indent="0">
              <a:buNone/>
            </a:pPr>
            <a:r>
              <a:rPr lang="tr-TR" dirty="0"/>
              <a:t>• Konuğa tesisle ilgili bilgi veriniz.</a:t>
            </a:r>
            <a:endParaRPr lang="tr-TR" dirty="0">
              <a:solidFill>
                <a:srgbClr val="00B050"/>
              </a:solidFill>
            </a:endParaRPr>
          </a:p>
        </p:txBody>
      </p:sp>
    </p:spTree>
    <p:extLst>
      <p:ext uri="{BB962C8B-B14F-4D97-AF65-F5344CB8AC3E}">
        <p14:creationId xmlns:p14="http://schemas.microsoft.com/office/powerpoint/2010/main" val="41522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3A439FB-623E-4D53-B08C-59186529D775}"/>
              </a:ext>
            </a:extLst>
          </p:cNvPr>
          <p:cNvSpPr>
            <a:spLocks noGrp="1"/>
          </p:cNvSpPr>
          <p:nvPr>
            <p:ph type="title"/>
          </p:nvPr>
        </p:nvSpPr>
        <p:spPr>
          <a:xfrm>
            <a:off x="0" y="18256"/>
            <a:ext cx="10515600" cy="818872"/>
          </a:xfrm>
        </p:spPr>
        <p:txBody>
          <a:bodyPr>
            <a:normAutofit/>
          </a:bodyPr>
          <a:lstStyle/>
          <a:p>
            <a:r>
              <a:rPr lang="tr-TR" sz="3200" dirty="0">
                <a:solidFill>
                  <a:srgbClr val="FF0000"/>
                </a:solidFill>
                <a:latin typeface="Arial Black" panose="020B0A04020102020204" pitchFamily="34" charset="0"/>
              </a:rPr>
              <a:t>Konuk Araçlarının Park Edilmesi :</a:t>
            </a:r>
          </a:p>
        </p:txBody>
      </p:sp>
      <p:sp>
        <p:nvSpPr>
          <p:cNvPr id="3" name="İçerik Yer Tutucusu 2">
            <a:extLst>
              <a:ext uri="{FF2B5EF4-FFF2-40B4-BE49-F238E27FC236}">
                <a16:creationId xmlns:a16="http://schemas.microsoft.com/office/drawing/2014/main" xmlns="" id="{5DCC395B-8F36-439D-8A5E-2F56FB91DCEC}"/>
              </a:ext>
            </a:extLst>
          </p:cNvPr>
          <p:cNvSpPr>
            <a:spLocks noGrp="1"/>
          </p:cNvSpPr>
          <p:nvPr>
            <p:ph idx="1"/>
          </p:nvPr>
        </p:nvSpPr>
        <p:spPr>
          <a:xfrm>
            <a:off x="0" y="837128"/>
            <a:ext cx="12192000" cy="6002616"/>
          </a:xfrm>
        </p:spPr>
        <p:txBody>
          <a:bodyPr>
            <a:normAutofit fontScale="92500"/>
          </a:bodyPr>
          <a:lstStyle/>
          <a:p>
            <a:pPr marL="0" indent="0">
              <a:buNone/>
            </a:pPr>
            <a:r>
              <a:rPr lang="tr-TR" dirty="0"/>
              <a:t>    Garaj görevlisinin olmadığı işletmelerde konuk araçlarını park etme görevi, yine üniformalı personellerden biri tarafından (Ulaştırma Personeli, </a:t>
            </a:r>
            <a:r>
              <a:rPr lang="tr-TR" dirty="0" err="1"/>
              <a:t>Belboy</a:t>
            </a:r>
            <a:r>
              <a:rPr lang="tr-TR" dirty="0"/>
              <a:t> </a:t>
            </a:r>
            <a:r>
              <a:rPr lang="tr-TR" dirty="0" err="1"/>
              <a:t>v.b</a:t>
            </a:r>
            <a:r>
              <a:rPr lang="tr-TR" dirty="0"/>
              <a:t>.) yerine getirilir.</a:t>
            </a:r>
          </a:p>
          <a:p>
            <a:pPr marL="0" indent="0">
              <a:buNone/>
            </a:pPr>
            <a:endParaRPr lang="tr-TR" dirty="0"/>
          </a:p>
          <a:p>
            <a:pPr marL="0" indent="0">
              <a:buNone/>
            </a:pPr>
            <a:r>
              <a:rPr lang="tr-TR" dirty="0"/>
              <a:t>   Garaj görevlisi, Türkiye İş Kurumu Genel Müdürlüğünün meslek bilgi sayfasında şöyle tanımlanmıştır:    “Konaklama vb. işletmelerde konuk araçlarını garaja park etme ve konuğa aracını teslim etme bilgi ve becerisine sahip nitelikli kişidir.” </a:t>
            </a:r>
          </a:p>
          <a:p>
            <a:pPr marL="0" indent="0">
              <a:buNone/>
            </a:pPr>
            <a:r>
              <a:rPr lang="tr-TR" dirty="0"/>
              <a:t>   Otelde varsa garaj görevlisi, yoksa </a:t>
            </a:r>
            <a:r>
              <a:rPr lang="tr-TR" dirty="0" err="1"/>
              <a:t>doorman</a:t>
            </a:r>
            <a:r>
              <a:rPr lang="tr-TR" dirty="0"/>
              <a:t> iş güvenliği ve çevre koruma düzenlemelerine ve mesleğin verimlilik ve kalite gerekliliklerine uygun olarak; </a:t>
            </a:r>
          </a:p>
          <a:p>
            <a:pPr marL="0" indent="0">
              <a:buNone/>
            </a:pPr>
            <a:r>
              <a:rPr lang="tr-TR" dirty="0"/>
              <a:t>• Otele gelen konuk araçlarını garaja park etmek </a:t>
            </a:r>
          </a:p>
          <a:p>
            <a:pPr marL="0" indent="0">
              <a:buNone/>
            </a:pPr>
            <a:r>
              <a:rPr lang="tr-TR" dirty="0"/>
              <a:t>• Garaj içerisine park edilen araçların güvenliğini sağlamak </a:t>
            </a:r>
          </a:p>
          <a:p>
            <a:pPr marL="0" indent="0">
              <a:buNone/>
            </a:pPr>
            <a:r>
              <a:rPr lang="tr-TR" dirty="0"/>
              <a:t>• Aracını park etmek isteyen konuklara garaj içerisinde yer göstererek yardımcı olmak </a:t>
            </a:r>
          </a:p>
          <a:p>
            <a:pPr marL="0" indent="0">
              <a:buNone/>
            </a:pPr>
            <a:r>
              <a:rPr lang="tr-TR" dirty="0"/>
              <a:t>• Garaj içerisine yabancı araçların park etmesini engellemek </a:t>
            </a:r>
          </a:p>
          <a:p>
            <a:pPr marL="0" indent="0">
              <a:buNone/>
            </a:pPr>
            <a:r>
              <a:rPr lang="tr-TR" dirty="0"/>
              <a:t>• Garajın temizlik ve düzenini sağlamak zorundadır.</a:t>
            </a:r>
          </a:p>
        </p:txBody>
      </p:sp>
    </p:spTree>
    <p:extLst>
      <p:ext uri="{BB962C8B-B14F-4D97-AF65-F5344CB8AC3E}">
        <p14:creationId xmlns:p14="http://schemas.microsoft.com/office/powerpoint/2010/main" val="4192130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6B19386-2C21-49C6-8BBD-FD419517FC3B}"/>
              </a:ext>
            </a:extLst>
          </p:cNvPr>
          <p:cNvSpPr>
            <a:spLocks noGrp="1"/>
          </p:cNvSpPr>
          <p:nvPr>
            <p:ph type="title"/>
          </p:nvPr>
        </p:nvSpPr>
        <p:spPr>
          <a:xfrm>
            <a:off x="0" y="0"/>
            <a:ext cx="12192000" cy="862885"/>
          </a:xfrm>
        </p:spPr>
        <p:txBody>
          <a:bodyPr>
            <a:normAutofit/>
          </a:bodyPr>
          <a:lstStyle/>
          <a:p>
            <a:r>
              <a:rPr lang="tr-TR" sz="2800" dirty="0">
                <a:solidFill>
                  <a:srgbClr val="FF0000"/>
                </a:solidFill>
                <a:latin typeface="Arial Black" panose="020B0A04020102020204" pitchFamily="34" charset="0"/>
              </a:rPr>
              <a:t>Park Etmede Yapılması Gerekenler ve Alınacak Tedbirler :</a:t>
            </a:r>
          </a:p>
        </p:txBody>
      </p:sp>
      <p:sp>
        <p:nvSpPr>
          <p:cNvPr id="3" name="İçerik Yer Tutucusu 2">
            <a:extLst>
              <a:ext uri="{FF2B5EF4-FFF2-40B4-BE49-F238E27FC236}">
                <a16:creationId xmlns:a16="http://schemas.microsoft.com/office/drawing/2014/main" xmlns="" id="{1FCBFB3A-15C9-4331-938B-687FDBC331B1}"/>
              </a:ext>
            </a:extLst>
          </p:cNvPr>
          <p:cNvSpPr>
            <a:spLocks noGrp="1"/>
          </p:cNvSpPr>
          <p:nvPr>
            <p:ph idx="1"/>
          </p:nvPr>
        </p:nvSpPr>
        <p:spPr>
          <a:xfrm>
            <a:off x="193183" y="862885"/>
            <a:ext cx="11784169" cy="5995115"/>
          </a:xfrm>
        </p:spPr>
        <p:txBody>
          <a:bodyPr>
            <a:normAutofit fontScale="92500"/>
          </a:bodyPr>
          <a:lstStyle/>
          <a:p>
            <a:pPr marL="0" indent="0">
              <a:buNone/>
            </a:pPr>
            <a:r>
              <a:rPr lang="tr-TR" dirty="0"/>
              <a:t>   Park yeri, araçların park etmesi için kullanılan, açık veya kapalı alanlardır. Konuk araçları park edilirken işletmenin park yerinin özelliğine göre </a:t>
            </a:r>
            <a:r>
              <a:rPr lang="tr-TR" dirty="0" err="1"/>
              <a:t>doorman</a:t>
            </a:r>
            <a:r>
              <a:rPr lang="tr-TR" dirty="0"/>
              <a:t> veya garaj görevlisi tarafından gerekli önlemler alınır. Park ederken trafik işaretlerine ve kurallarına uyulur. </a:t>
            </a:r>
          </a:p>
          <a:p>
            <a:pPr marL="0" indent="0">
              <a:buNone/>
            </a:pPr>
            <a:r>
              <a:rPr lang="tr-TR" dirty="0"/>
              <a:t>     </a:t>
            </a:r>
            <a:r>
              <a:rPr lang="tr-TR" dirty="0">
                <a:solidFill>
                  <a:srgbClr val="00B050"/>
                </a:solidFill>
              </a:rPr>
              <a:t>Prosedür şu şekildedir: </a:t>
            </a:r>
          </a:p>
          <a:p>
            <a:pPr marL="0" indent="0">
              <a:buNone/>
            </a:pPr>
            <a:r>
              <a:rPr lang="tr-TR" dirty="0"/>
              <a:t>• Aracın el freni çekilir (sabitleştirilir). </a:t>
            </a:r>
          </a:p>
          <a:p>
            <a:pPr marL="0" indent="0">
              <a:buNone/>
            </a:pPr>
            <a:r>
              <a:rPr lang="tr-TR" dirty="0"/>
              <a:t>• Motor durdurulur. </a:t>
            </a:r>
          </a:p>
          <a:p>
            <a:pPr marL="0" indent="0">
              <a:buNone/>
            </a:pPr>
            <a:r>
              <a:rPr lang="tr-TR" dirty="0"/>
              <a:t>• Eğimli park yerlerinde vites, inişte geri vitese, düz ve yokuşta birinci vitese takılır. </a:t>
            </a:r>
          </a:p>
          <a:p>
            <a:pPr marL="0" indent="0">
              <a:buNone/>
            </a:pPr>
            <a:r>
              <a:rPr lang="tr-TR" dirty="0"/>
              <a:t>• Gerekli yerlerde tekerlekler sağa çevrilir. </a:t>
            </a:r>
          </a:p>
          <a:p>
            <a:pPr marL="0" indent="0">
              <a:buNone/>
            </a:pPr>
            <a:r>
              <a:rPr lang="tr-TR" dirty="0"/>
              <a:t>• Gerekiyorsa aracın tekerleğinin uygun yönüne (yolun eğimine göre) takoz konulur. </a:t>
            </a:r>
          </a:p>
          <a:p>
            <a:pPr marL="0" indent="0">
              <a:buNone/>
            </a:pPr>
            <a:r>
              <a:rPr lang="tr-TR" dirty="0"/>
              <a:t>• Araç terk edilmeden önce camlar ve kapılar kilitlenir. </a:t>
            </a:r>
          </a:p>
          <a:p>
            <a:pPr marL="0" indent="0">
              <a:buNone/>
            </a:pPr>
            <a:r>
              <a:rPr lang="tr-TR" dirty="0"/>
              <a:t>• Araçta herhangi bir hasar var ise park etmeden önce konuğa ya da ön büroya haber verilir.</a:t>
            </a:r>
          </a:p>
        </p:txBody>
      </p:sp>
    </p:spTree>
    <p:extLst>
      <p:ext uri="{BB962C8B-B14F-4D97-AF65-F5344CB8AC3E}">
        <p14:creationId xmlns:p14="http://schemas.microsoft.com/office/powerpoint/2010/main" val="1247279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29FA981-B405-4DDE-9226-61CE83FF7663}"/>
              </a:ext>
            </a:extLst>
          </p:cNvPr>
          <p:cNvSpPr>
            <a:spLocks noGrp="1"/>
          </p:cNvSpPr>
          <p:nvPr>
            <p:ph type="title"/>
          </p:nvPr>
        </p:nvSpPr>
        <p:spPr>
          <a:xfrm>
            <a:off x="0" y="18256"/>
            <a:ext cx="10515600" cy="947660"/>
          </a:xfrm>
        </p:spPr>
        <p:txBody>
          <a:bodyPr>
            <a:normAutofit/>
          </a:bodyPr>
          <a:lstStyle/>
          <a:p>
            <a:r>
              <a:rPr lang="tr-TR" sz="2800" dirty="0">
                <a:solidFill>
                  <a:srgbClr val="FF0000"/>
                </a:solidFill>
                <a:latin typeface="Arial Black" panose="020B0A04020102020204" pitchFamily="34" charset="0"/>
              </a:rPr>
              <a:t>Konuk Araçlarının Plakalarını Kayıt Altına Alma : </a:t>
            </a:r>
          </a:p>
        </p:txBody>
      </p:sp>
      <p:sp>
        <p:nvSpPr>
          <p:cNvPr id="3" name="İçerik Yer Tutucusu 2">
            <a:extLst>
              <a:ext uri="{FF2B5EF4-FFF2-40B4-BE49-F238E27FC236}">
                <a16:creationId xmlns:a16="http://schemas.microsoft.com/office/drawing/2014/main" xmlns="" id="{4CDDC5DA-C9B5-436B-960E-A74EC643DBBC}"/>
              </a:ext>
            </a:extLst>
          </p:cNvPr>
          <p:cNvSpPr>
            <a:spLocks noGrp="1"/>
          </p:cNvSpPr>
          <p:nvPr>
            <p:ph idx="1"/>
          </p:nvPr>
        </p:nvSpPr>
        <p:spPr>
          <a:xfrm>
            <a:off x="438954" y="1374864"/>
            <a:ext cx="10515600" cy="4351338"/>
          </a:xfrm>
        </p:spPr>
        <p:txBody>
          <a:bodyPr/>
          <a:lstStyle/>
          <a:p>
            <a:pPr marL="0" indent="0">
              <a:buNone/>
            </a:pPr>
            <a:r>
              <a:rPr lang="tr-TR" dirty="0"/>
              <a:t>   Garaj görevlisi veya danışma hizmetlerindeki bir başka üniformalı personel (</a:t>
            </a:r>
            <a:r>
              <a:rPr lang="tr-TR" dirty="0" err="1"/>
              <a:t>Doorman</a:t>
            </a:r>
            <a:r>
              <a:rPr lang="tr-TR" dirty="0"/>
              <a:t>, Ulaştırma personeli, </a:t>
            </a:r>
            <a:r>
              <a:rPr lang="tr-TR" dirty="0" err="1"/>
              <a:t>Belboy</a:t>
            </a:r>
            <a:r>
              <a:rPr lang="tr-TR" dirty="0"/>
              <a:t> </a:t>
            </a:r>
            <a:r>
              <a:rPr lang="tr-TR" dirty="0" err="1"/>
              <a:t>v.b</a:t>
            </a:r>
            <a:r>
              <a:rPr lang="tr-TR" dirty="0"/>
              <a:t>.) tarafından;</a:t>
            </a:r>
          </a:p>
          <a:p>
            <a:pPr marL="0" indent="0">
              <a:buNone/>
            </a:pPr>
            <a:endParaRPr lang="tr-TR" dirty="0"/>
          </a:p>
          <a:p>
            <a:pPr marL="0" indent="0">
              <a:buNone/>
            </a:pPr>
            <a:r>
              <a:rPr lang="tr-TR" dirty="0"/>
              <a:t>• Park edilen araçlara ait bilgiler garaj defterine kaydedilir.</a:t>
            </a:r>
          </a:p>
          <a:p>
            <a:pPr marL="0" indent="0">
              <a:buNone/>
            </a:pPr>
            <a:r>
              <a:rPr lang="tr-TR" dirty="0"/>
              <a:t>• Garaja park edilen araçların anahtarı garaj fişi düzenlenerek teslim alınır.</a:t>
            </a:r>
          </a:p>
        </p:txBody>
      </p:sp>
    </p:spTree>
    <p:extLst>
      <p:ext uri="{BB962C8B-B14F-4D97-AF65-F5344CB8AC3E}">
        <p14:creationId xmlns:p14="http://schemas.microsoft.com/office/powerpoint/2010/main" val="920586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CA66F9D-D4B7-40DE-98C5-1D7F82D786DA}"/>
              </a:ext>
            </a:extLst>
          </p:cNvPr>
          <p:cNvSpPr>
            <a:spLocks noGrp="1"/>
          </p:cNvSpPr>
          <p:nvPr>
            <p:ph type="title"/>
          </p:nvPr>
        </p:nvSpPr>
        <p:spPr>
          <a:xfrm>
            <a:off x="0" y="0"/>
            <a:ext cx="12192000" cy="2305317"/>
          </a:xfrm>
        </p:spPr>
        <p:txBody>
          <a:bodyPr>
            <a:noAutofit/>
          </a:bodyPr>
          <a:lstStyle/>
          <a:p>
            <a:r>
              <a:rPr lang="tr-TR" sz="3200" dirty="0">
                <a:solidFill>
                  <a:srgbClr val="FF0000"/>
                </a:solidFill>
                <a:latin typeface="+mn-lt"/>
              </a:rPr>
              <a:t>     Otel Araçlarının Kayıt Altına Alınması :</a:t>
            </a:r>
            <a:br>
              <a:rPr lang="tr-TR" sz="3200" dirty="0">
                <a:solidFill>
                  <a:srgbClr val="FF0000"/>
                </a:solidFill>
                <a:latin typeface="+mn-lt"/>
              </a:rPr>
            </a:br>
            <a:r>
              <a:rPr lang="tr-TR" sz="3200" dirty="0">
                <a:solidFill>
                  <a:srgbClr val="FF0000"/>
                </a:solidFill>
                <a:latin typeface="+mn-lt"/>
              </a:rPr>
              <a:t/>
            </a:r>
            <a:br>
              <a:rPr lang="tr-TR" sz="3200" dirty="0">
                <a:solidFill>
                  <a:srgbClr val="FF0000"/>
                </a:solidFill>
                <a:latin typeface="+mn-lt"/>
              </a:rPr>
            </a:br>
            <a:r>
              <a:rPr lang="tr-TR" sz="2800" dirty="0">
                <a:latin typeface="+mn-lt"/>
              </a:rPr>
              <a:t>Otele ait araçların garaja giriş ve çıkış saati, kilometresi vb. bilgileri Araç Takip Formuna işlenir. Gerektiğinde müşterinin isteği doğrultusunda araç, garajdan çıkarılıp fiş karşılığı sahibine teslim edilir.</a:t>
            </a:r>
          </a:p>
        </p:txBody>
      </p:sp>
      <p:pic>
        <p:nvPicPr>
          <p:cNvPr id="5" name="İçerik Yer Tutucusu 4">
            <a:extLst>
              <a:ext uri="{FF2B5EF4-FFF2-40B4-BE49-F238E27FC236}">
                <a16:creationId xmlns:a16="http://schemas.microsoft.com/office/drawing/2014/main" xmlns="" id="{D7445C42-FD0B-4C97-84E3-106C9DDC1A8B}"/>
              </a:ext>
            </a:extLst>
          </p:cNvPr>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3561" t="12096" r="19350"/>
          <a:stretch/>
        </p:blipFill>
        <p:spPr>
          <a:xfrm>
            <a:off x="4131972" y="2743199"/>
            <a:ext cx="3928056" cy="3966693"/>
          </a:xfrm>
        </p:spPr>
      </p:pic>
    </p:spTree>
    <p:extLst>
      <p:ext uri="{BB962C8B-B14F-4D97-AF65-F5344CB8AC3E}">
        <p14:creationId xmlns:p14="http://schemas.microsoft.com/office/powerpoint/2010/main" val="3850691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61EA9CE-283E-4972-BBD0-B9D4C6F6E7AB}"/>
              </a:ext>
            </a:extLst>
          </p:cNvPr>
          <p:cNvSpPr>
            <a:spLocks noGrp="1"/>
          </p:cNvSpPr>
          <p:nvPr>
            <p:ph type="title"/>
          </p:nvPr>
        </p:nvSpPr>
        <p:spPr>
          <a:xfrm>
            <a:off x="0" y="0"/>
            <a:ext cx="3940935" cy="3863662"/>
          </a:xfrm>
        </p:spPr>
        <p:txBody>
          <a:bodyPr>
            <a:normAutofit/>
          </a:bodyPr>
          <a:lstStyle/>
          <a:p>
            <a:r>
              <a:rPr lang="tr-TR" sz="2800" dirty="0">
                <a:solidFill>
                  <a:srgbClr val="FF0000"/>
                </a:solidFill>
                <a:latin typeface="+mn-lt"/>
              </a:rPr>
              <a:t>    İşlem Basamakları :</a:t>
            </a:r>
            <a:r>
              <a:rPr lang="tr-TR" sz="2800" dirty="0">
                <a:latin typeface="+mn-lt"/>
              </a:rPr>
              <a:t/>
            </a:r>
            <a:br>
              <a:rPr lang="tr-TR" sz="2800" dirty="0">
                <a:latin typeface="+mn-lt"/>
              </a:rPr>
            </a:br>
            <a:r>
              <a:rPr lang="tr-TR" sz="2800" dirty="0">
                <a:latin typeface="+mn-lt"/>
              </a:rPr>
              <a:t/>
            </a:r>
            <a:br>
              <a:rPr lang="tr-TR" sz="2800" dirty="0">
                <a:latin typeface="+mn-lt"/>
              </a:rPr>
            </a:br>
            <a:r>
              <a:rPr lang="tr-TR" sz="2800" dirty="0">
                <a:latin typeface="+mn-lt"/>
              </a:rPr>
              <a:t>• Konuktan araç anahtarını alınız. </a:t>
            </a:r>
            <a:br>
              <a:rPr lang="tr-TR" sz="2800" dirty="0">
                <a:latin typeface="+mn-lt"/>
              </a:rPr>
            </a:br>
            <a:r>
              <a:rPr lang="tr-TR" sz="2800" dirty="0">
                <a:latin typeface="+mn-lt"/>
              </a:rPr>
              <a:t>• Konuk araçlarını park ediniz veya edilmesini sağlayınız.</a:t>
            </a:r>
          </a:p>
        </p:txBody>
      </p:sp>
      <p:sp>
        <p:nvSpPr>
          <p:cNvPr id="3" name="İçerik Yer Tutucusu 2">
            <a:extLst>
              <a:ext uri="{FF2B5EF4-FFF2-40B4-BE49-F238E27FC236}">
                <a16:creationId xmlns:a16="http://schemas.microsoft.com/office/drawing/2014/main" xmlns="" id="{96550F5B-2101-4D94-8E4C-3E2875C3117A}"/>
              </a:ext>
            </a:extLst>
          </p:cNvPr>
          <p:cNvSpPr>
            <a:spLocks noGrp="1"/>
          </p:cNvSpPr>
          <p:nvPr>
            <p:ph idx="1"/>
          </p:nvPr>
        </p:nvSpPr>
        <p:spPr>
          <a:xfrm>
            <a:off x="4868214" y="347730"/>
            <a:ext cx="7225048" cy="6220495"/>
          </a:xfrm>
        </p:spPr>
        <p:txBody>
          <a:bodyPr>
            <a:normAutofit lnSpcReduction="10000"/>
          </a:bodyPr>
          <a:lstStyle/>
          <a:p>
            <a:pPr marL="0" indent="0">
              <a:buNone/>
            </a:pPr>
            <a:r>
              <a:rPr lang="tr-TR" dirty="0">
                <a:solidFill>
                  <a:srgbClr val="FF0000"/>
                </a:solidFill>
              </a:rPr>
              <a:t>     Öneriler :</a:t>
            </a:r>
          </a:p>
          <a:p>
            <a:pPr marL="0" indent="0">
              <a:buNone/>
            </a:pPr>
            <a:endParaRPr lang="tr-TR" dirty="0"/>
          </a:p>
          <a:p>
            <a:pPr marL="0" indent="0">
              <a:buNone/>
            </a:pPr>
            <a:r>
              <a:rPr lang="tr-TR" dirty="0"/>
              <a:t>• Dikkatli olunuz. </a:t>
            </a:r>
          </a:p>
          <a:p>
            <a:pPr marL="0" indent="0">
              <a:buNone/>
            </a:pPr>
            <a:r>
              <a:rPr lang="tr-TR" dirty="0"/>
              <a:t>• Araç anahtarlarını karıştırmayınız. </a:t>
            </a:r>
          </a:p>
          <a:p>
            <a:pPr marL="0" indent="0">
              <a:buNone/>
            </a:pPr>
            <a:r>
              <a:rPr lang="tr-TR" dirty="0"/>
              <a:t>• Araca gereken özeni göstermeyi unutmayınız. </a:t>
            </a:r>
          </a:p>
          <a:p>
            <a:pPr marL="0" indent="0">
              <a:buNone/>
            </a:pPr>
            <a:r>
              <a:rPr lang="tr-TR" dirty="0"/>
              <a:t>• Trafik kurallarına uygun bir şekilde park ediniz veya edilmesini sağlayınız. </a:t>
            </a:r>
          </a:p>
          <a:p>
            <a:pPr marL="0" indent="0">
              <a:buNone/>
            </a:pPr>
            <a:r>
              <a:rPr lang="tr-TR" dirty="0"/>
              <a:t>• Araç plakalarını doğru bir şekilde kaydediniz. </a:t>
            </a:r>
          </a:p>
          <a:p>
            <a:pPr marL="0" indent="0">
              <a:buNone/>
            </a:pPr>
            <a:r>
              <a:rPr lang="tr-TR" dirty="0"/>
              <a:t>• Anahtarı teslim ediniz. </a:t>
            </a:r>
          </a:p>
          <a:p>
            <a:pPr marL="0" indent="0">
              <a:buNone/>
            </a:pPr>
            <a:r>
              <a:rPr lang="tr-TR" dirty="0"/>
              <a:t>• Plakaları düzenli bir şekilde garaj defterine yazmayı unutmayınız. </a:t>
            </a:r>
          </a:p>
          <a:p>
            <a:pPr marL="0" indent="0">
              <a:buNone/>
            </a:pPr>
            <a:r>
              <a:rPr lang="tr-TR" dirty="0"/>
              <a:t>• Sorumluluk sahibi olunuz. </a:t>
            </a:r>
          </a:p>
          <a:p>
            <a:pPr marL="0" indent="0">
              <a:buNone/>
            </a:pPr>
            <a:r>
              <a:rPr lang="tr-TR" dirty="0"/>
              <a:t>• Anahtarları zamanında teslim ediniz.</a:t>
            </a:r>
          </a:p>
        </p:txBody>
      </p:sp>
    </p:spTree>
    <p:extLst>
      <p:ext uri="{BB962C8B-B14F-4D97-AF65-F5344CB8AC3E}">
        <p14:creationId xmlns:p14="http://schemas.microsoft.com/office/powerpoint/2010/main" val="3705180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nSpc>
                <a:spcPct val="100000"/>
              </a:lnSpc>
              <a:spcBef>
                <a:spcPts val="0"/>
              </a:spcBef>
              <a:buNone/>
            </a:pPr>
            <a:r>
              <a:rPr lang="tr-TR" dirty="0">
                <a:solidFill>
                  <a:srgbClr val="FF0000"/>
                </a:solidFill>
              </a:rPr>
              <a:t>KAYNAKÇA: Demirtaş, N. (2010).</a:t>
            </a:r>
            <a:r>
              <a:rPr lang="tr-TR" dirty="0" err="1">
                <a:solidFill>
                  <a:srgbClr val="FF0000"/>
                </a:solidFill>
              </a:rPr>
              <a:t>Önbüro</a:t>
            </a:r>
            <a:r>
              <a:rPr lang="tr-TR" dirty="0">
                <a:solidFill>
                  <a:srgbClr val="FF0000"/>
                </a:solidFill>
              </a:rPr>
              <a:t> İşlemleri, Ankuzem,1. </a:t>
            </a:r>
            <a:r>
              <a:rPr lang="tr-TR">
                <a:solidFill>
                  <a:srgbClr val="FF0000"/>
                </a:solidFill>
              </a:rPr>
              <a:t>Baskı</a:t>
            </a:r>
            <a:endParaRPr lang="tr-TR" sz="1800">
              <a:solidFill>
                <a:prstClr val="black"/>
              </a:solidFill>
            </a:endParaRPr>
          </a:p>
          <a:p>
            <a:endParaRPr lang="tr-TR"/>
          </a:p>
        </p:txBody>
      </p:sp>
    </p:spTree>
    <p:extLst>
      <p:ext uri="{BB962C8B-B14F-4D97-AF65-F5344CB8AC3E}">
        <p14:creationId xmlns:p14="http://schemas.microsoft.com/office/powerpoint/2010/main" val="4094619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93CB5EA-7313-48F2-B6EA-1751A7095F39}"/>
              </a:ext>
            </a:extLst>
          </p:cNvPr>
          <p:cNvSpPr>
            <a:spLocks noGrp="1"/>
          </p:cNvSpPr>
          <p:nvPr>
            <p:ph type="title"/>
          </p:nvPr>
        </p:nvSpPr>
        <p:spPr>
          <a:xfrm>
            <a:off x="0" y="1"/>
            <a:ext cx="12192000" cy="1094704"/>
          </a:xfrm>
        </p:spPr>
        <p:txBody>
          <a:bodyPr>
            <a:normAutofit/>
          </a:bodyPr>
          <a:lstStyle/>
          <a:p>
            <a:r>
              <a:rPr lang="tr-TR" sz="2800" dirty="0">
                <a:solidFill>
                  <a:srgbClr val="FF0000"/>
                </a:solidFill>
                <a:latin typeface="Arial Black" panose="020B0A04020102020204" pitchFamily="34" charset="0"/>
              </a:rPr>
              <a:t>Konukların Karşılanması ve Yönlendirilmesi Danışmanın (</a:t>
            </a:r>
            <a:r>
              <a:rPr lang="tr-TR" sz="2800" dirty="0" err="1">
                <a:solidFill>
                  <a:srgbClr val="FF0000"/>
                </a:solidFill>
                <a:latin typeface="Arial Black" panose="020B0A04020102020204" pitchFamily="34" charset="0"/>
              </a:rPr>
              <a:t>Concierge</a:t>
            </a:r>
            <a:r>
              <a:rPr lang="tr-TR" sz="2800" dirty="0">
                <a:solidFill>
                  <a:srgbClr val="FF0000"/>
                </a:solidFill>
                <a:latin typeface="Arial Black" panose="020B0A04020102020204" pitchFamily="34" charset="0"/>
              </a:rPr>
              <a:t>) Tesisteki Yeri ve Önemi : </a:t>
            </a:r>
          </a:p>
        </p:txBody>
      </p:sp>
      <p:sp>
        <p:nvSpPr>
          <p:cNvPr id="3" name="İçerik Yer Tutucusu 2">
            <a:extLst>
              <a:ext uri="{FF2B5EF4-FFF2-40B4-BE49-F238E27FC236}">
                <a16:creationId xmlns:a16="http://schemas.microsoft.com/office/drawing/2014/main" xmlns="" id="{12638065-F28E-4AD3-9032-C570F1FE9677}"/>
              </a:ext>
            </a:extLst>
          </p:cNvPr>
          <p:cNvSpPr>
            <a:spLocks noGrp="1"/>
          </p:cNvSpPr>
          <p:nvPr>
            <p:ph idx="1"/>
          </p:nvPr>
        </p:nvSpPr>
        <p:spPr>
          <a:xfrm>
            <a:off x="0" y="1349106"/>
            <a:ext cx="12191999" cy="5508893"/>
          </a:xfrm>
        </p:spPr>
        <p:txBody>
          <a:bodyPr>
            <a:normAutofit fontScale="92500" lnSpcReduction="10000"/>
          </a:bodyPr>
          <a:lstStyle/>
          <a:p>
            <a:pPr marL="0" indent="0">
              <a:buNone/>
            </a:pPr>
            <a:r>
              <a:rPr lang="tr-TR" dirty="0"/>
              <a:t>   </a:t>
            </a:r>
            <a:r>
              <a:rPr lang="tr-TR" sz="2600" dirty="0"/>
              <a:t>Ön büronun alt bölümlerini; resepsiyon, ön kasa, rezervasyon, telefon santrali ve danışma (</a:t>
            </a:r>
            <a:r>
              <a:rPr lang="tr-TR" sz="2600" dirty="0" err="1"/>
              <a:t>concierge</a:t>
            </a:r>
            <a:r>
              <a:rPr lang="tr-TR" sz="2600" dirty="0"/>
              <a:t>) olarak sayabiliriz. Danışmanın başında “</a:t>
            </a:r>
            <a:r>
              <a:rPr lang="tr-TR" sz="2600" dirty="0" err="1"/>
              <a:t>belkaptan</a:t>
            </a:r>
            <a:r>
              <a:rPr lang="tr-TR" sz="2600" dirty="0"/>
              <a:t>” (</a:t>
            </a:r>
            <a:r>
              <a:rPr lang="tr-TR" sz="2600" dirty="0" err="1"/>
              <a:t>Bell</a:t>
            </a:r>
            <a:r>
              <a:rPr lang="tr-TR" sz="2600" dirty="0"/>
              <a:t> </a:t>
            </a:r>
            <a:r>
              <a:rPr lang="tr-TR" sz="2600" dirty="0" err="1"/>
              <a:t>Captain</a:t>
            </a:r>
            <a:r>
              <a:rPr lang="tr-TR" sz="2600" dirty="0"/>
              <a:t>) bulunur ve </a:t>
            </a:r>
            <a:r>
              <a:rPr lang="tr-TR" sz="2600" dirty="0" err="1"/>
              <a:t>conciergede</a:t>
            </a:r>
            <a:r>
              <a:rPr lang="tr-TR" sz="2600" dirty="0"/>
              <a:t> çalışanları yönetir. </a:t>
            </a:r>
            <a:r>
              <a:rPr lang="tr-TR" sz="2600" dirty="0" err="1"/>
              <a:t>Concierge</a:t>
            </a:r>
            <a:r>
              <a:rPr lang="tr-TR" sz="2600" dirty="0"/>
              <a:t> görevlileri, işletmelerin büyüklüğüne ve işletme </a:t>
            </a:r>
            <a:r>
              <a:rPr lang="tr-TR" sz="2600" dirty="0" err="1"/>
              <a:t>prosüdürüne</a:t>
            </a:r>
            <a:r>
              <a:rPr lang="tr-TR" sz="2600" dirty="0"/>
              <a:t> göre değişir ve çeşitlenir. </a:t>
            </a:r>
          </a:p>
          <a:p>
            <a:pPr marL="0" indent="0">
              <a:buNone/>
            </a:pPr>
            <a:endParaRPr lang="tr-TR" sz="2600" dirty="0"/>
          </a:p>
          <a:p>
            <a:pPr marL="0" indent="0">
              <a:buNone/>
            </a:pPr>
            <a:r>
              <a:rPr lang="tr-TR" sz="2600" dirty="0">
                <a:solidFill>
                  <a:srgbClr val="00B050"/>
                </a:solidFill>
              </a:rPr>
              <a:t>Büyük bir işletmede yer alan danışma (</a:t>
            </a:r>
            <a:r>
              <a:rPr lang="tr-TR" sz="2600" dirty="0" err="1">
                <a:solidFill>
                  <a:srgbClr val="00B050"/>
                </a:solidFill>
              </a:rPr>
              <a:t>concierge</a:t>
            </a:r>
            <a:r>
              <a:rPr lang="tr-TR" sz="2600" dirty="0">
                <a:solidFill>
                  <a:srgbClr val="00B050"/>
                </a:solidFill>
              </a:rPr>
              <a:t>) görevlileri şunlardır:</a:t>
            </a:r>
          </a:p>
          <a:p>
            <a:pPr marL="0" indent="0">
              <a:buNone/>
            </a:pPr>
            <a:endParaRPr lang="tr-TR" sz="2600" dirty="0"/>
          </a:p>
          <a:p>
            <a:pPr marL="0" indent="0">
              <a:buNone/>
            </a:pPr>
            <a:r>
              <a:rPr lang="tr-TR" sz="2600" dirty="0"/>
              <a:t>• </a:t>
            </a:r>
            <a:r>
              <a:rPr lang="tr-TR" sz="2600" dirty="0" err="1"/>
              <a:t>Belkaptan</a:t>
            </a:r>
            <a:r>
              <a:rPr lang="tr-TR" sz="2600" dirty="0"/>
              <a:t> (</a:t>
            </a:r>
            <a:r>
              <a:rPr lang="tr-TR" sz="2600" dirty="0" err="1"/>
              <a:t>Bell</a:t>
            </a:r>
            <a:r>
              <a:rPr lang="tr-TR" sz="2600" dirty="0"/>
              <a:t> </a:t>
            </a:r>
            <a:r>
              <a:rPr lang="tr-TR" sz="2600" dirty="0" err="1"/>
              <a:t>Captain</a:t>
            </a:r>
            <a:r>
              <a:rPr lang="tr-TR" sz="2600" dirty="0"/>
              <a:t>)</a:t>
            </a:r>
          </a:p>
          <a:p>
            <a:pPr marL="0" indent="0">
              <a:buNone/>
            </a:pPr>
            <a:r>
              <a:rPr lang="tr-TR" sz="2600" dirty="0"/>
              <a:t>• Ulaştırma personeli</a:t>
            </a:r>
          </a:p>
          <a:p>
            <a:pPr marL="0" indent="0">
              <a:buNone/>
            </a:pPr>
            <a:r>
              <a:rPr lang="tr-TR" sz="2600" dirty="0"/>
              <a:t>• Kapı Görevlisi (</a:t>
            </a:r>
            <a:r>
              <a:rPr lang="tr-TR" sz="2600" dirty="0" err="1"/>
              <a:t>Doorman</a:t>
            </a:r>
            <a:r>
              <a:rPr lang="tr-TR" sz="2600" dirty="0"/>
              <a:t>) </a:t>
            </a:r>
          </a:p>
          <a:p>
            <a:pPr marL="0" indent="0">
              <a:buNone/>
            </a:pPr>
            <a:r>
              <a:rPr lang="tr-TR" sz="2600" dirty="0"/>
              <a:t>• </a:t>
            </a:r>
            <a:r>
              <a:rPr lang="tr-TR" sz="2600" dirty="0" err="1"/>
              <a:t>Belboy</a:t>
            </a:r>
            <a:r>
              <a:rPr lang="tr-TR" sz="2600" dirty="0"/>
              <a:t> (</a:t>
            </a:r>
            <a:r>
              <a:rPr lang="tr-TR" sz="2600" dirty="0" err="1"/>
              <a:t>Bell</a:t>
            </a:r>
            <a:r>
              <a:rPr lang="tr-TR" sz="2600" dirty="0"/>
              <a:t>-Boy = Bagaj taşıyıcı)</a:t>
            </a:r>
          </a:p>
          <a:p>
            <a:pPr marL="0" indent="0">
              <a:buNone/>
            </a:pPr>
            <a:r>
              <a:rPr lang="tr-TR" sz="2600" dirty="0"/>
              <a:t>• Anonsçu (</a:t>
            </a:r>
            <a:r>
              <a:rPr lang="tr-TR" sz="2600" dirty="0" err="1"/>
              <a:t>Page</a:t>
            </a:r>
            <a:r>
              <a:rPr lang="tr-TR" sz="2600" dirty="0"/>
              <a:t> boy)</a:t>
            </a:r>
          </a:p>
          <a:p>
            <a:pPr marL="0" indent="0">
              <a:buNone/>
            </a:pPr>
            <a:r>
              <a:rPr lang="tr-TR" sz="2600" dirty="0"/>
              <a:t>• Vestiyer görevlisi (</a:t>
            </a:r>
            <a:r>
              <a:rPr lang="tr-TR" sz="2600" dirty="0" err="1"/>
              <a:t>Cloak</a:t>
            </a:r>
            <a:r>
              <a:rPr lang="tr-TR" sz="2600" dirty="0"/>
              <a:t> </a:t>
            </a:r>
            <a:r>
              <a:rPr lang="tr-TR" sz="2600" dirty="0" err="1"/>
              <a:t>room</a:t>
            </a:r>
            <a:r>
              <a:rPr lang="tr-TR" sz="2600" dirty="0"/>
              <a:t> </a:t>
            </a:r>
            <a:r>
              <a:rPr lang="tr-TR" sz="2600" dirty="0" err="1"/>
              <a:t>attendant</a:t>
            </a:r>
            <a:r>
              <a:rPr lang="tr-TR" sz="2600" dirty="0"/>
              <a:t>)</a:t>
            </a:r>
          </a:p>
          <a:p>
            <a:pPr marL="0" indent="0">
              <a:buNone/>
            </a:pPr>
            <a:r>
              <a:rPr lang="tr-TR" sz="2600" dirty="0"/>
              <a:t>• Asansörcü (Lift boy)</a:t>
            </a:r>
          </a:p>
        </p:txBody>
      </p:sp>
    </p:spTree>
    <p:extLst>
      <p:ext uri="{BB962C8B-B14F-4D97-AF65-F5344CB8AC3E}">
        <p14:creationId xmlns:p14="http://schemas.microsoft.com/office/powerpoint/2010/main" val="2100789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D2052F3-985F-4819-9F18-7C33F43B5F6E}"/>
              </a:ext>
            </a:extLst>
          </p:cNvPr>
          <p:cNvSpPr>
            <a:spLocks noGrp="1"/>
          </p:cNvSpPr>
          <p:nvPr>
            <p:ph type="title"/>
          </p:nvPr>
        </p:nvSpPr>
        <p:spPr>
          <a:xfrm>
            <a:off x="96591" y="4185634"/>
            <a:ext cx="11998817" cy="1935387"/>
          </a:xfrm>
        </p:spPr>
        <p:txBody>
          <a:bodyPr>
            <a:noAutofit/>
          </a:bodyPr>
          <a:lstStyle/>
          <a:p>
            <a:r>
              <a:rPr lang="tr-TR" sz="2800" dirty="0">
                <a:latin typeface="+mn-lt"/>
              </a:rPr>
              <a:t>Danışmada Verilen Hizmetler Konukları münferit = bireysel (</a:t>
            </a:r>
            <a:r>
              <a:rPr lang="tr-TR" sz="2800" dirty="0" err="1">
                <a:latin typeface="+mn-lt"/>
              </a:rPr>
              <a:t>individual</a:t>
            </a:r>
            <a:r>
              <a:rPr lang="tr-TR" sz="2800" dirty="0">
                <a:latin typeface="+mn-lt"/>
              </a:rPr>
              <a:t>) veya grup (</a:t>
            </a:r>
            <a:r>
              <a:rPr lang="tr-TR" sz="2800" dirty="0" err="1">
                <a:latin typeface="+mn-lt"/>
              </a:rPr>
              <a:t>group</a:t>
            </a:r>
            <a:r>
              <a:rPr lang="tr-TR" sz="2800" dirty="0">
                <a:latin typeface="+mn-lt"/>
              </a:rPr>
              <a:t>) olarak ikiye ayırabiliriz. Konukların önemlilik (VIP = </a:t>
            </a:r>
            <a:r>
              <a:rPr lang="tr-TR" sz="2800" dirty="0" err="1">
                <a:latin typeface="+mn-lt"/>
              </a:rPr>
              <a:t>Very</a:t>
            </a:r>
            <a:r>
              <a:rPr lang="tr-TR" sz="2800" dirty="0">
                <a:latin typeface="+mn-lt"/>
              </a:rPr>
              <a:t> </a:t>
            </a:r>
            <a:r>
              <a:rPr lang="tr-TR" sz="2800" dirty="0" err="1">
                <a:latin typeface="+mn-lt"/>
              </a:rPr>
              <a:t>important</a:t>
            </a:r>
            <a:r>
              <a:rPr lang="tr-TR" sz="2800" dirty="0">
                <a:latin typeface="+mn-lt"/>
              </a:rPr>
              <a:t> </a:t>
            </a:r>
            <a:r>
              <a:rPr lang="tr-TR" sz="2800" dirty="0" err="1">
                <a:latin typeface="+mn-lt"/>
              </a:rPr>
              <a:t>person</a:t>
            </a:r>
            <a:r>
              <a:rPr lang="tr-TR" sz="2800" dirty="0">
                <a:latin typeface="+mn-lt"/>
              </a:rPr>
              <a:t> / çok önemli kişi) derecelerine göre karşılama, otelin yetkili kişilerince de yapılabilir.</a:t>
            </a:r>
          </a:p>
        </p:txBody>
      </p:sp>
      <p:pic>
        <p:nvPicPr>
          <p:cNvPr id="5" name="İçerik Yer Tutucusu 4">
            <a:extLst>
              <a:ext uri="{FF2B5EF4-FFF2-40B4-BE49-F238E27FC236}">
                <a16:creationId xmlns:a16="http://schemas.microsoft.com/office/drawing/2014/main" xmlns="" id="{40EE755C-79C7-44E9-8087-AEB8D999B9B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39561" y="350065"/>
            <a:ext cx="5549458" cy="3078935"/>
          </a:xfrm>
        </p:spPr>
      </p:pic>
    </p:spTree>
    <p:extLst>
      <p:ext uri="{BB962C8B-B14F-4D97-AF65-F5344CB8AC3E}">
        <p14:creationId xmlns:p14="http://schemas.microsoft.com/office/powerpoint/2010/main" val="21926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xmlns="" id="{9A8DF705-4C03-4127-896D-8EC06793A544}"/>
              </a:ext>
            </a:extLst>
          </p:cNvPr>
          <p:cNvSpPr>
            <a:spLocks noGrp="1"/>
          </p:cNvSpPr>
          <p:nvPr>
            <p:ph type="title"/>
          </p:nvPr>
        </p:nvSpPr>
        <p:spPr>
          <a:xfrm>
            <a:off x="0" y="1"/>
            <a:ext cx="12192000" cy="914399"/>
          </a:xfrm>
        </p:spPr>
        <p:txBody>
          <a:bodyPr>
            <a:normAutofit/>
          </a:bodyPr>
          <a:lstStyle/>
          <a:p>
            <a:r>
              <a:rPr lang="tr-TR" sz="2800" dirty="0">
                <a:solidFill>
                  <a:srgbClr val="FF0000"/>
                </a:solidFill>
                <a:latin typeface="Arial Black" panose="020B0A04020102020204" pitchFamily="34" charset="0"/>
              </a:rPr>
              <a:t>Kapı Görevlisi (</a:t>
            </a:r>
            <a:r>
              <a:rPr lang="tr-TR" sz="2800" dirty="0" err="1">
                <a:solidFill>
                  <a:srgbClr val="FF0000"/>
                </a:solidFill>
                <a:latin typeface="Arial Black" panose="020B0A04020102020204" pitchFamily="34" charset="0"/>
              </a:rPr>
              <a:t>Doorman</a:t>
            </a:r>
            <a:r>
              <a:rPr lang="tr-TR" sz="2800" dirty="0">
                <a:solidFill>
                  <a:srgbClr val="FF0000"/>
                </a:solidFill>
                <a:latin typeface="Arial Black" panose="020B0A04020102020204" pitchFamily="34" charset="0"/>
              </a:rPr>
              <a:t>) Tanımı, Özellikleri ve Görevleri :</a:t>
            </a:r>
          </a:p>
        </p:txBody>
      </p:sp>
      <p:sp>
        <p:nvSpPr>
          <p:cNvPr id="4" name="İçerik Yer Tutucusu 3">
            <a:extLst>
              <a:ext uri="{FF2B5EF4-FFF2-40B4-BE49-F238E27FC236}">
                <a16:creationId xmlns:a16="http://schemas.microsoft.com/office/drawing/2014/main" xmlns="" id="{736E1518-6D3C-44C1-A29A-B0822FF35B43}"/>
              </a:ext>
            </a:extLst>
          </p:cNvPr>
          <p:cNvSpPr>
            <a:spLocks noGrp="1"/>
          </p:cNvSpPr>
          <p:nvPr>
            <p:ph sz="half" idx="1"/>
          </p:nvPr>
        </p:nvSpPr>
        <p:spPr>
          <a:xfrm>
            <a:off x="-1" y="1352282"/>
            <a:ext cx="11372046" cy="5505717"/>
          </a:xfrm>
        </p:spPr>
        <p:txBody>
          <a:bodyPr>
            <a:normAutofit/>
          </a:bodyPr>
          <a:lstStyle/>
          <a:p>
            <a:r>
              <a:rPr lang="tr-TR" sz="2600" dirty="0" err="1"/>
              <a:t>Doorman</a:t>
            </a:r>
            <a:r>
              <a:rPr lang="tr-TR" sz="2600" dirty="0"/>
              <a:t>, konaklama işletmelerinin giriş kapısının önünde durup </a:t>
            </a:r>
            <a:r>
              <a:rPr lang="tr-TR" sz="2600" dirty="0" err="1"/>
              <a:t>konuklan</a:t>
            </a:r>
            <a:r>
              <a:rPr lang="tr-TR" sz="2600" dirty="0"/>
              <a:t> karşılayan, konukların araçlarıyla ilgilenen, istenmeyen kişilerin işletmeye girişini engelleyen ve otelden ayrılan konukları son olarak uğurlayan </a:t>
            </a:r>
            <a:r>
              <a:rPr lang="tr-TR" sz="2600" dirty="0" smtClean="0"/>
              <a:t>kişidir. </a:t>
            </a:r>
          </a:p>
          <a:p>
            <a:pPr marL="0" indent="0">
              <a:buNone/>
            </a:pPr>
            <a:endParaRPr lang="tr-TR" sz="2600" dirty="0"/>
          </a:p>
        </p:txBody>
      </p:sp>
    </p:spTree>
    <p:extLst>
      <p:ext uri="{BB962C8B-B14F-4D97-AF65-F5344CB8AC3E}">
        <p14:creationId xmlns:p14="http://schemas.microsoft.com/office/powerpoint/2010/main" val="195853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DD224E98-FD74-44FC-922E-C612EF706E74}"/>
              </a:ext>
            </a:extLst>
          </p:cNvPr>
          <p:cNvSpPr>
            <a:spLocks noGrp="1"/>
          </p:cNvSpPr>
          <p:nvPr>
            <p:ph type="title"/>
          </p:nvPr>
        </p:nvSpPr>
        <p:spPr>
          <a:xfrm>
            <a:off x="0" y="18256"/>
            <a:ext cx="10515600" cy="662782"/>
          </a:xfrm>
        </p:spPr>
        <p:txBody>
          <a:bodyPr>
            <a:normAutofit/>
          </a:bodyPr>
          <a:lstStyle/>
          <a:p>
            <a:r>
              <a:rPr lang="tr-TR" sz="2800" dirty="0" err="1">
                <a:solidFill>
                  <a:srgbClr val="FF0000"/>
                </a:solidFill>
                <a:latin typeface="Arial Black" panose="020B0A04020102020204" pitchFamily="34" charset="0"/>
              </a:rPr>
              <a:t>Doorman’in</a:t>
            </a:r>
            <a:r>
              <a:rPr lang="tr-TR" sz="2800" dirty="0">
                <a:solidFill>
                  <a:srgbClr val="FF0000"/>
                </a:solidFill>
                <a:latin typeface="Arial Black" panose="020B0A04020102020204" pitchFamily="34" charset="0"/>
              </a:rPr>
              <a:t> Görevleri :</a:t>
            </a:r>
          </a:p>
        </p:txBody>
      </p:sp>
      <p:sp>
        <p:nvSpPr>
          <p:cNvPr id="6" name="İçerik Yer Tutucusu 5">
            <a:extLst>
              <a:ext uri="{FF2B5EF4-FFF2-40B4-BE49-F238E27FC236}">
                <a16:creationId xmlns:a16="http://schemas.microsoft.com/office/drawing/2014/main" xmlns="" id="{59C3AFD8-210C-40B3-8CA6-97D815DBC993}"/>
              </a:ext>
            </a:extLst>
          </p:cNvPr>
          <p:cNvSpPr>
            <a:spLocks noGrp="1"/>
          </p:cNvSpPr>
          <p:nvPr>
            <p:ph idx="1"/>
          </p:nvPr>
        </p:nvSpPr>
        <p:spPr>
          <a:xfrm>
            <a:off x="0" y="927279"/>
            <a:ext cx="12192000" cy="5912465"/>
          </a:xfrm>
        </p:spPr>
        <p:txBody>
          <a:bodyPr>
            <a:normAutofit lnSpcReduction="10000"/>
          </a:bodyPr>
          <a:lstStyle/>
          <a:p>
            <a:pPr marL="0" indent="0">
              <a:buNone/>
            </a:pPr>
            <a:r>
              <a:rPr lang="tr-TR" dirty="0"/>
              <a:t>      Konuklar üzerindeki ilk izlenim çok önemlidir. Başta yapılan hatalar sonradan düzeltilse bile konuk üzerindeki olumsuz etkisi devam edebilir. Bu izlerin silinmesi zordur. Konuklar üzerinde iyi bir ilk izlenim için; </a:t>
            </a:r>
          </a:p>
          <a:p>
            <a:pPr marL="0" indent="0">
              <a:buNone/>
            </a:pPr>
            <a:endParaRPr lang="tr-TR" dirty="0"/>
          </a:p>
          <a:p>
            <a:pPr marL="0" indent="0">
              <a:buNone/>
            </a:pPr>
            <a:r>
              <a:rPr lang="tr-TR" sz="2600" dirty="0"/>
              <a:t>• Otelin giriş kapısında durarak otele gelen konukları tebessümle günün saatine göre selâmlamak ve karşılamak </a:t>
            </a:r>
          </a:p>
          <a:p>
            <a:pPr marL="0" indent="0">
              <a:buNone/>
            </a:pPr>
            <a:r>
              <a:rPr lang="tr-TR" sz="2600" dirty="0"/>
              <a:t>• Araçlarıyla gelen konukların inmesi için arabanın kapısını açmak, yaşlı, çocuk ve bayanların inişlerine yardımcı olmak. Araçta özürlü varsa, öncelikle onun indirilmesine yardımcı olmak </a:t>
            </a:r>
          </a:p>
          <a:p>
            <a:pPr marL="0" indent="0">
              <a:buNone/>
            </a:pPr>
            <a:r>
              <a:rPr lang="tr-TR" sz="2600" dirty="0"/>
              <a:t>• Yağmurlu havalarda büyük şemsiyesi ile konuğun ıslanmasını önlemek </a:t>
            </a:r>
          </a:p>
          <a:p>
            <a:pPr marL="0" indent="0">
              <a:buNone/>
            </a:pPr>
            <a:r>
              <a:rPr lang="tr-TR" sz="2600" dirty="0"/>
              <a:t>• </a:t>
            </a:r>
            <a:r>
              <a:rPr lang="tr-TR" sz="2600" dirty="0" err="1"/>
              <a:t>Belboyu</a:t>
            </a:r>
            <a:r>
              <a:rPr lang="tr-TR" sz="2600" dirty="0"/>
              <a:t> çağırarak konuklara ait bagajların güvenli ve nazik bir şekilde bagaj arabalarına yerleştirilmesini gözetmek, gerekli hallerde bu işlemi şahsen yapmak </a:t>
            </a:r>
          </a:p>
          <a:p>
            <a:pPr marL="0" indent="0">
              <a:buNone/>
            </a:pPr>
            <a:r>
              <a:rPr lang="tr-TR" sz="2600" dirty="0"/>
              <a:t>• </a:t>
            </a:r>
            <a:r>
              <a:rPr lang="tr-TR" sz="2600" dirty="0" err="1"/>
              <a:t>Belboy</a:t>
            </a:r>
            <a:r>
              <a:rPr lang="tr-TR" sz="2600" dirty="0"/>
              <a:t> tarafından bagajlara takılan </a:t>
            </a:r>
            <a:r>
              <a:rPr lang="tr-TR" sz="2600" dirty="0" err="1"/>
              <a:t>sticker’ların</a:t>
            </a:r>
            <a:r>
              <a:rPr lang="tr-TR" sz="2600" dirty="0"/>
              <a:t> (bagaj etiketi) bagajlara doğru takılıp takılmadığına bakarak bagajların karıştırılmamasını sağlamak</a:t>
            </a:r>
          </a:p>
        </p:txBody>
      </p:sp>
    </p:spTree>
    <p:extLst>
      <p:ext uri="{BB962C8B-B14F-4D97-AF65-F5344CB8AC3E}">
        <p14:creationId xmlns:p14="http://schemas.microsoft.com/office/powerpoint/2010/main" val="690829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4D66BF52-3D58-449F-8552-8E2079FE9B54}"/>
              </a:ext>
            </a:extLst>
          </p:cNvPr>
          <p:cNvSpPr>
            <a:spLocks noGrp="1"/>
          </p:cNvSpPr>
          <p:nvPr>
            <p:ph type="title"/>
          </p:nvPr>
        </p:nvSpPr>
        <p:spPr>
          <a:xfrm>
            <a:off x="0" y="0"/>
            <a:ext cx="12192000" cy="6858000"/>
          </a:xfrm>
        </p:spPr>
        <p:txBody>
          <a:bodyPr>
            <a:normAutofit/>
          </a:bodyPr>
          <a:lstStyle/>
          <a:p>
            <a:r>
              <a:rPr lang="tr-TR" sz="2600" dirty="0">
                <a:latin typeface="+mn-lt"/>
              </a:rPr>
              <a:t>• Otel kapısını açmak, döner kapılarda konuklara yardımcı olmak .</a:t>
            </a:r>
            <a:br>
              <a:rPr lang="tr-TR" sz="2600" dirty="0">
                <a:latin typeface="+mn-lt"/>
              </a:rPr>
            </a:br>
            <a:r>
              <a:rPr lang="tr-TR" sz="2600" dirty="0">
                <a:latin typeface="+mn-lt"/>
              </a:rPr>
              <a:t>• Konukları, </a:t>
            </a:r>
            <a:r>
              <a:rPr lang="tr-TR" sz="2600" dirty="0" err="1">
                <a:latin typeface="+mn-lt"/>
              </a:rPr>
              <a:t>belboyla</a:t>
            </a:r>
            <a:r>
              <a:rPr lang="tr-TR" sz="2600" dirty="0">
                <a:latin typeface="+mn-lt"/>
              </a:rPr>
              <a:t> birlikte resepsiyona yönlendirmek </a:t>
            </a:r>
            <a:br>
              <a:rPr lang="tr-TR" sz="2600" dirty="0">
                <a:latin typeface="+mn-lt"/>
              </a:rPr>
            </a:br>
            <a:r>
              <a:rPr lang="tr-TR" sz="2600" dirty="0">
                <a:latin typeface="+mn-lt"/>
              </a:rPr>
              <a:t>• Konaklayacak konukların araçlarını garaj görevlisine teslim etmek </a:t>
            </a:r>
            <a:br>
              <a:rPr lang="tr-TR" sz="2600" dirty="0">
                <a:latin typeface="+mn-lt"/>
              </a:rPr>
            </a:br>
            <a:r>
              <a:rPr lang="tr-TR" sz="2600" dirty="0">
                <a:latin typeface="+mn-lt"/>
              </a:rPr>
              <a:t>• Kişisel davranış ve görüntüsüyle yüksek seviyede bir konuk memnuniyeti sağlamak </a:t>
            </a:r>
            <a:br>
              <a:rPr lang="tr-TR" sz="2600" dirty="0">
                <a:latin typeface="+mn-lt"/>
              </a:rPr>
            </a:br>
            <a:r>
              <a:rPr lang="tr-TR" sz="2600" dirty="0">
                <a:latin typeface="+mn-lt"/>
              </a:rPr>
              <a:t>• Park edilirken konuk araçlarının korunmasını ve güvende olmasını sağlamak gereklidir. </a:t>
            </a:r>
            <a:br>
              <a:rPr lang="tr-TR" sz="2600" dirty="0">
                <a:latin typeface="+mn-lt"/>
              </a:rPr>
            </a:br>
            <a:r>
              <a:rPr lang="tr-TR" sz="2600" dirty="0">
                <a:latin typeface="+mn-lt"/>
              </a:rPr>
              <a:t>• Ayrıca işletmenin genel dış görünümü de ilk izlenim için önemlidir. Bu dış görünümün düzeni de yine </a:t>
            </a:r>
            <a:r>
              <a:rPr lang="tr-TR" sz="2600" dirty="0" err="1">
                <a:latin typeface="+mn-lt"/>
              </a:rPr>
              <a:t>doorman’den</a:t>
            </a:r>
            <a:r>
              <a:rPr lang="tr-TR" sz="2600" dirty="0">
                <a:latin typeface="+mn-lt"/>
              </a:rPr>
              <a:t> sorulur. </a:t>
            </a:r>
            <a:br>
              <a:rPr lang="tr-TR" sz="2600" dirty="0">
                <a:latin typeface="+mn-lt"/>
              </a:rPr>
            </a:br>
            <a:r>
              <a:rPr lang="tr-TR" sz="2600" dirty="0">
                <a:latin typeface="+mn-lt"/>
              </a:rPr>
              <a:t>• Otelin girişini temiz tutmak, otelin önünü araçların rahatlıkla yanaşmalarını sağlayacak şekilde her zaman boş ve düzenli tutmak </a:t>
            </a:r>
            <a:br>
              <a:rPr lang="tr-TR" sz="2600" dirty="0">
                <a:latin typeface="+mn-lt"/>
              </a:rPr>
            </a:br>
            <a:r>
              <a:rPr lang="tr-TR" sz="2600" dirty="0">
                <a:latin typeface="+mn-lt"/>
              </a:rPr>
              <a:t>• Otel önüne park edilen araçların gerektiğinde yerlerini değiştirerek park trafiğini düzenlemek </a:t>
            </a:r>
            <a:br>
              <a:rPr lang="tr-TR" sz="2600" dirty="0">
                <a:latin typeface="+mn-lt"/>
              </a:rPr>
            </a:br>
            <a:r>
              <a:rPr lang="tr-TR" sz="2600" dirty="0">
                <a:latin typeface="+mn-lt"/>
              </a:rPr>
              <a:t>• Giriş kapısı önünün boş olmasını sağlamak </a:t>
            </a:r>
            <a:br>
              <a:rPr lang="tr-TR" sz="2600" dirty="0">
                <a:latin typeface="+mn-lt"/>
              </a:rPr>
            </a:br>
            <a:r>
              <a:rPr lang="tr-TR" sz="2600" dirty="0">
                <a:latin typeface="+mn-lt"/>
              </a:rPr>
              <a:t>• Paspasların temiz ve düzgün durmasını sağlamak </a:t>
            </a:r>
            <a:br>
              <a:rPr lang="tr-TR" sz="2600" dirty="0">
                <a:latin typeface="+mn-lt"/>
              </a:rPr>
            </a:br>
            <a:r>
              <a:rPr lang="tr-TR" sz="2600" dirty="0">
                <a:latin typeface="+mn-lt"/>
              </a:rPr>
              <a:t>• Otel önündeki bayrakların temiz, </a:t>
            </a:r>
            <a:r>
              <a:rPr lang="tr-TR" sz="2600" dirty="0" err="1">
                <a:latin typeface="+mn-lt"/>
              </a:rPr>
              <a:t>yırtıksız</a:t>
            </a:r>
            <a:r>
              <a:rPr lang="tr-TR" sz="2600" dirty="0">
                <a:latin typeface="+mn-lt"/>
              </a:rPr>
              <a:t> ve ütülü olmasını düzenli olarak kontrol etmek • Gece otelin giriş kapısındaki ışıkların yanıp yanmadığını kontrol etmek, arıza varsa teknik servise bildirmek</a:t>
            </a:r>
          </a:p>
        </p:txBody>
      </p:sp>
    </p:spTree>
    <p:extLst>
      <p:ext uri="{BB962C8B-B14F-4D97-AF65-F5344CB8AC3E}">
        <p14:creationId xmlns:p14="http://schemas.microsoft.com/office/powerpoint/2010/main" val="415043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A5D6563-4AFF-4AA3-B046-54532FDA6D14}"/>
              </a:ext>
            </a:extLst>
          </p:cNvPr>
          <p:cNvSpPr>
            <a:spLocks noGrp="1"/>
          </p:cNvSpPr>
          <p:nvPr>
            <p:ph type="title"/>
          </p:nvPr>
        </p:nvSpPr>
        <p:spPr>
          <a:xfrm>
            <a:off x="0" y="0"/>
            <a:ext cx="12192000" cy="1841679"/>
          </a:xfrm>
        </p:spPr>
        <p:txBody>
          <a:bodyPr>
            <a:noAutofit/>
          </a:bodyPr>
          <a:lstStyle/>
          <a:p>
            <a:r>
              <a:rPr lang="tr-TR" sz="2400" dirty="0" err="1">
                <a:latin typeface="+mn-lt"/>
              </a:rPr>
              <a:t>Doorman</a:t>
            </a:r>
            <a:r>
              <a:rPr lang="tr-TR" sz="2400" dirty="0">
                <a:latin typeface="+mn-lt"/>
              </a:rPr>
              <a:t> ve üniformalı personel, günün saatine uygun olarak kullanılan “Günaydın”, “Tünaydın”, “İyi akşamlar”, “İyi geceler “veya “İyi günler” gibi sözcüklerle konuğu selamlamalıdır. Konukların ilk gelişlerinde isimleri ezberlenemediyse, saygı ifade eden “efendim”, “beyefendi” veya “hanımefendi” gibi sözcükler kullanılır ve “Otelimize hoş geldiniz” denilir. Ayrıca “yolculuğunuz nasıl geçti?” diye sorulabilir.</a:t>
            </a:r>
          </a:p>
        </p:txBody>
      </p:sp>
      <p:sp>
        <p:nvSpPr>
          <p:cNvPr id="3" name="İçerik Yer Tutucusu 2">
            <a:extLst>
              <a:ext uri="{FF2B5EF4-FFF2-40B4-BE49-F238E27FC236}">
                <a16:creationId xmlns:a16="http://schemas.microsoft.com/office/drawing/2014/main" xmlns="" id="{6B32E241-FE88-43C9-AD7C-CE4A7419937D}"/>
              </a:ext>
            </a:extLst>
          </p:cNvPr>
          <p:cNvSpPr>
            <a:spLocks noGrp="1"/>
          </p:cNvSpPr>
          <p:nvPr>
            <p:ph sz="half" idx="1"/>
          </p:nvPr>
        </p:nvSpPr>
        <p:spPr>
          <a:xfrm>
            <a:off x="310165" y="1957589"/>
            <a:ext cx="11383852" cy="2060621"/>
          </a:xfrm>
        </p:spPr>
        <p:txBody>
          <a:bodyPr>
            <a:normAutofit fontScale="92500" lnSpcReduction="20000"/>
          </a:bodyPr>
          <a:lstStyle/>
          <a:p>
            <a:pPr marL="0" indent="0">
              <a:buNone/>
            </a:pPr>
            <a:r>
              <a:rPr lang="tr-TR" dirty="0">
                <a:solidFill>
                  <a:srgbClr val="00B050"/>
                </a:solidFill>
              </a:rPr>
              <a:t>     Devamlı Gelen Konukları İsimleriyle Selâmlama:</a:t>
            </a:r>
          </a:p>
          <a:p>
            <a:r>
              <a:rPr lang="tr-TR" dirty="0"/>
              <a:t> </a:t>
            </a:r>
            <a:r>
              <a:rPr lang="tr-TR" dirty="0" err="1"/>
              <a:t>Doorman</a:t>
            </a:r>
            <a:r>
              <a:rPr lang="tr-TR" dirty="0"/>
              <a:t> güçlü bir hafızaya sahip olmalı ve ilk gelen müşterilerin bagaj etiketlerine bakarak onlara isimleriyle hitap etmeye başlamalıdır. Devamlı gelen konuklara özellikle dikkat etmeli ve gelişlerinde onları Günaydın Ahmet Bey, Günaydın Ayşe Hanım gibi isimleriyle selâmlamalıdır. Konuklar, böylece kendilerini daha özel hissedecek ve memnuniyet duyacaklardır.</a:t>
            </a:r>
          </a:p>
        </p:txBody>
      </p:sp>
      <p:sp>
        <p:nvSpPr>
          <p:cNvPr id="4" name="İçerik Yer Tutucusu 3">
            <a:extLst>
              <a:ext uri="{FF2B5EF4-FFF2-40B4-BE49-F238E27FC236}">
                <a16:creationId xmlns:a16="http://schemas.microsoft.com/office/drawing/2014/main" xmlns="" id="{B5C94D49-1921-4372-BAE8-8FDB4657C622}"/>
              </a:ext>
            </a:extLst>
          </p:cNvPr>
          <p:cNvSpPr>
            <a:spLocks noGrp="1"/>
          </p:cNvSpPr>
          <p:nvPr>
            <p:ph sz="half" idx="2"/>
          </p:nvPr>
        </p:nvSpPr>
        <p:spPr>
          <a:xfrm>
            <a:off x="310165" y="4520484"/>
            <a:ext cx="10539212" cy="2060621"/>
          </a:xfrm>
        </p:spPr>
        <p:txBody>
          <a:bodyPr>
            <a:normAutofit fontScale="92500" lnSpcReduction="20000"/>
          </a:bodyPr>
          <a:lstStyle/>
          <a:p>
            <a:pPr marL="0" indent="0">
              <a:buNone/>
            </a:pPr>
            <a:r>
              <a:rPr lang="tr-TR" dirty="0"/>
              <a:t>     </a:t>
            </a:r>
            <a:r>
              <a:rPr lang="tr-TR" dirty="0">
                <a:solidFill>
                  <a:srgbClr val="00B050"/>
                </a:solidFill>
              </a:rPr>
              <a:t>Şüpheli Paket ve Bagajları Yetkiliye Bildirme: </a:t>
            </a:r>
          </a:p>
          <a:p>
            <a:r>
              <a:rPr lang="tr-TR" dirty="0"/>
              <a:t>Şüpheli bagajlar için </a:t>
            </a:r>
            <a:r>
              <a:rPr lang="tr-TR" dirty="0" err="1"/>
              <a:t>belboy</a:t>
            </a:r>
            <a:r>
              <a:rPr lang="tr-TR" dirty="0"/>
              <a:t> ile birlikte “çizgili bagaj fişi” düzenleyerek resepsiyon memurunu uyarmalıdır. Böylelikle ön büro memuru şüpheli bagajları olanlara karşı gerekli önlemleri alacak, kara listede (Black </a:t>
            </a:r>
            <a:r>
              <a:rPr lang="tr-TR" dirty="0" err="1"/>
              <a:t>List</a:t>
            </a:r>
            <a:r>
              <a:rPr lang="tr-TR" dirty="0"/>
              <a:t>) olup olmadıklarına bakacak, gerektiğinde kibarca yer olmadığını söyleyecek veya ön ödeme isteyecektir.</a:t>
            </a:r>
          </a:p>
        </p:txBody>
      </p:sp>
    </p:spTree>
    <p:extLst>
      <p:ext uri="{BB962C8B-B14F-4D97-AF65-F5344CB8AC3E}">
        <p14:creationId xmlns:p14="http://schemas.microsoft.com/office/powerpoint/2010/main" val="2711585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FC0B2FCA-7B23-4987-92E6-B9AAF39B6510}"/>
              </a:ext>
            </a:extLst>
          </p:cNvPr>
          <p:cNvSpPr>
            <a:spLocks noGrp="1"/>
          </p:cNvSpPr>
          <p:nvPr>
            <p:ph type="title"/>
          </p:nvPr>
        </p:nvSpPr>
        <p:spPr>
          <a:xfrm>
            <a:off x="12879" y="0"/>
            <a:ext cx="12192000" cy="6858000"/>
          </a:xfrm>
        </p:spPr>
        <p:txBody>
          <a:bodyPr>
            <a:normAutofit/>
          </a:bodyPr>
          <a:lstStyle/>
          <a:p>
            <a:r>
              <a:rPr lang="tr-TR" sz="2800" dirty="0">
                <a:solidFill>
                  <a:srgbClr val="00B050"/>
                </a:solidFill>
                <a:latin typeface="+mn-lt"/>
              </a:rPr>
              <a:t>Konukları Talepleri Doğrultusunda Yönlendirme: </a:t>
            </a:r>
            <a:br>
              <a:rPr lang="tr-TR" sz="2800" dirty="0">
                <a:solidFill>
                  <a:srgbClr val="00B050"/>
                </a:solidFill>
                <a:latin typeface="+mn-lt"/>
              </a:rPr>
            </a:br>
            <a:r>
              <a:rPr lang="tr-TR" sz="2800" dirty="0">
                <a:latin typeface="+mn-lt"/>
              </a:rPr>
              <a:t/>
            </a:r>
            <a:br>
              <a:rPr lang="tr-TR" sz="2800" dirty="0">
                <a:latin typeface="+mn-lt"/>
              </a:rPr>
            </a:br>
            <a:r>
              <a:rPr lang="tr-TR" sz="2800" dirty="0" err="1">
                <a:latin typeface="+mn-lt"/>
              </a:rPr>
              <a:t>Doorman</a:t>
            </a:r>
            <a:r>
              <a:rPr lang="tr-TR" sz="2800" dirty="0">
                <a:latin typeface="+mn-lt"/>
              </a:rPr>
              <a:t> </a:t>
            </a:r>
            <a:r>
              <a:rPr lang="tr-TR" sz="2800" dirty="0" err="1">
                <a:latin typeface="+mn-lt"/>
              </a:rPr>
              <a:t>konuklan</a:t>
            </a:r>
            <a:r>
              <a:rPr lang="tr-TR" sz="2800" dirty="0">
                <a:latin typeface="+mn-lt"/>
              </a:rPr>
              <a:t> sahip olduğu bilgi ve tecrübesiyle yönlendirir. Bunun için: </a:t>
            </a:r>
            <a:br>
              <a:rPr lang="tr-TR" sz="2800" dirty="0">
                <a:latin typeface="+mn-lt"/>
              </a:rPr>
            </a:br>
            <a:r>
              <a:rPr lang="tr-TR" sz="2800" dirty="0">
                <a:latin typeface="+mn-lt"/>
              </a:rPr>
              <a:t/>
            </a:r>
            <a:br>
              <a:rPr lang="tr-TR" sz="2800" dirty="0">
                <a:latin typeface="+mn-lt"/>
              </a:rPr>
            </a:br>
            <a:r>
              <a:rPr lang="tr-TR" sz="2800" dirty="0">
                <a:latin typeface="+mn-lt"/>
              </a:rPr>
              <a:t>• Oteldeki özel aktiviteler, etkinlikler ve otele gelen özel misafirler hakkında bilgi sahibi olmak </a:t>
            </a:r>
            <a:br>
              <a:rPr lang="tr-TR" sz="2800" dirty="0">
                <a:latin typeface="+mn-lt"/>
              </a:rPr>
            </a:br>
            <a:r>
              <a:rPr lang="tr-TR" sz="2800" dirty="0">
                <a:latin typeface="+mn-lt"/>
              </a:rPr>
              <a:t>• Çevre ve tesis hakkında bilgi isteyenlere doğru ve güvenilir bilgi vermek </a:t>
            </a:r>
            <a:br>
              <a:rPr lang="tr-TR" sz="2800" dirty="0">
                <a:latin typeface="+mn-lt"/>
              </a:rPr>
            </a:br>
            <a:r>
              <a:rPr lang="tr-TR" sz="2800" dirty="0">
                <a:latin typeface="+mn-lt"/>
              </a:rPr>
              <a:t>• Konuklara istekleri doğrultusunda restoran, eğlence ve spor gibi etkinlikleri için rezervasyon ve bilet işlemlerinde yardımcı olmak </a:t>
            </a:r>
            <a:br>
              <a:rPr lang="tr-TR" sz="2800" dirty="0">
                <a:latin typeface="+mn-lt"/>
              </a:rPr>
            </a:br>
            <a:r>
              <a:rPr lang="tr-TR" sz="2800" dirty="0">
                <a:latin typeface="+mn-lt"/>
              </a:rPr>
              <a:t>• Çevre turları ve fiyatları hakkında bilgi vermek </a:t>
            </a:r>
            <a:br>
              <a:rPr lang="tr-TR" sz="2800" dirty="0">
                <a:latin typeface="+mn-lt"/>
              </a:rPr>
            </a:br>
            <a:r>
              <a:rPr lang="tr-TR" sz="2800" dirty="0">
                <a:latin typeface="+mn-lt"/>
              </a:rPr>
              <a:t>• İsteyen konuğa taksi çağırmak</a:t>
            </a:r>
            <a:br>
              <a:rPr lang="tr-TR" sz="2800" dirty="0">
                <a:latin typeface="+mn-lt"/>
              </a:rPr>
            </a:br>
            <a:r>
              <a:rPr lang="tr-TR" sz="2800" dirty="0">
                <a:latin typeface="+mn-lt"/>
              </a:rPr>
              <a:t>• Gerektiği zamanlarda belli limitleri geçmemek şartıyla konuk adına harcama yapmak ve bu harcamalarla ilgili nakit çekim fişi (</a:t>
            </a:r>
            <a:r>
              <a:rPr lang="tr-TR" sz="2800" dirty="0" err="1">
                <a:latin typeface="+mn-lt"/>
              </a:rPr>
              <a:t>paid</a:t>
            </a:r>
            <a:r>
              <a:rPr lang="tr-TR" sz="2800" dirty="0">
                <a:latin typeface="+mn-lt"/>
              </a:rPr>
              <a:t> </a:t>
            </a:r>
            <a:r>
              <a:rPr lang="tr-TR" sz="2800" dirty="0" err="1">
                <a:latin typeface="+mn-lt"/>
              </a:rPr>
              <a:t>out</a:t>
            </a:r>
            <a:r>
              <a:rPr lang="tr-TR" sz="2800" dirty="0">
                <a:latin typeface="+mn-lt"/>
              </a:rPr>
              <a:t>) düzenletmek gerekir.</a:t>
            </a:r>
          </a:p>
        </p:txBody>
      </p:sp>
    </p:spTree>
    <p:extLst>
      <p:ext uri="{BB962C8B-B14F-4D97-AF65-F5344CB8AC3E}">
        <p14:creationId xmlns:p14="http://schemas.microsoft.com/office/powerpoint/2010/main" val="432645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652B4FF3-AA08-4822-8085-DD2DCBE5341D}"/>
              </a:ext>
            </a:extLst>
          </p:cNvPr>
          <p:cNvSpPr>
            <a:spLocks noGrp="1"/>
          </p:cNvSpPr>
          <p:nvPr>
            <p:ph type="title"/>
          </p:nvPr>
        </p:nvSpPr>
        <p:spPr>
          <a:xfrm>
            <a:off x="0" y="0"/>
            <a:ext cx="12192000" cy="1983345"/>
          </a:xfrm>
        </p:spPr>
        <p:txBody>
          <a:bodyPr>
            <a:normAutofit/>
          </a:bodyPr>
          <a:lstStyle/>
          <a:p>
            <a:r>
              <a:rPr lang="tr-TR" sz="2800" dirty="0">
                <a:latin typeface="+mn-lt"/>
              </a:rPr>
              <a:t>   </a:t>
            </a:r>
            <a:r>
              <a:rPr lang="tr-TR" sz="2800" dirty="0">
                <a:solidFill>
                  <a:srgbClr val="00B050"/>
                </a:solidFill>
                <a:latin typeface="+mn-lt"/>
              </a:rPr>
              <a:t>Uygun Olmayan Kişileri Nazikçe Uzaklaştırma: </a:t>
            </a:r>
            <a:br>
              <a:rPr lang="tr-TR" sz="2800" dirty="0">
                <a:solidFill>
                  <a:srgbClr val="00B050"/>
                </a:solidFill>
                <a:latin typeface="+mn-lt"/>
              </a:rPr>
            </a:br>
            <a:r>
              <a:rPr lang="tr-TR" sz="2800" dirty="0">
                <a:latin typeface="+mn-lt"/>
              </a:rPr>
              <a:t/>
            </a:r>
            <a:br>
              <a:rPr lang="tr-TR" sz="2800" dirty="0">
                <a:latin typeface="+mn-lt"/>
              </a:rPr>
            </a:br>
            <a:r>
              <a:rPr lang="tr-TR" sz="2800" dirty="0" err="1">
                <a:latin typeface="+mn-lt"/>
              </a:rPr>
              <a:t>Doorman</a:t>
            </a:r>
            <a:r>
              <a:rPr lang="tr-TR" sz="2800" dirty="0">
                <a:latin typeface="+mn-lt"/>
              </a:rPr>
              <a:t>, istenmeyen kişilerin otele girmesine kibarca engel olmalı ve gerektiğinde güvenlik görevlilerini çağırarak olası tatsızlıkları engellemelidir.</a:t>
            </a:r>
          </a:p>
        </p:txBody>
      </p:sp>
      <p:sp>
        <p:nvSpPr>
          <p:cNvPr id="6" name="İçerik Yer Tutucusu 5">
            <a:extLst>
              <a:ext uri="{FF2B5EF4-FFF2-40B4-BE49-F238E27FC236}">
                <a16:creationId xmlns:a16="http://schemas.microsoft.com/office/drawing/2014/main" xmlns="" id="{FA0DE858-5DC9-47B6-97BE-CA53EAAD9F14}"/>
              </a:ext>
            </a:extLst>
          </p:cNvPr>
          <p:cNvSpPr>
            <a:spLocks noGrp="1"/>
          </p:cNvSpPr>
          <p:nvPr>
            <p:ph idx="1"/>
          </p:nvPr>
        </p:nvSpPr>
        <p:spPr>
          <a:xfrm>
            <a:off x="0" y="2253803"/>
            <a:ext cx="12192000" cy="4604197"/>
          </a:xfrm>
        </p:spPr>
        <p:txBody>
          <a:bodyPr>
            <a:normAutofit fontScale="92500"/>
          </a:bodyPr>
          <a:lstStyle/>
          <a:p>
            <a:r>
              <a:rPr lang="tr-TR" dirty="0">
                <a:solidFill>
                  <a:srgbClr val="00B050"/>
                </a:solidFill>
              </a:rPr>
              <a:t>Konukları Uğurlarken İyi Bir izlenim Bırakma:</a:t>
            </a:r>
          </a:p>
          <a:p>
            <a:endParaRPr lang="tr-TR" dirty="0">
              <a:solidFill>
                <a:srgbClr val="00B050"/>
              </a:solidFill>
            </a:endParaRPr>
          </a:p>
          <a:p>
            <a:pPr marL="0" indent="0">
              <a:buNone/>
            </a:pPr>
            <a:r>
              <a:rPr lang="tr-TR" dirty="0">
                <a:solidFill>
                  <a:srgbClr val="00B050"/>
                </a:solidFill>
              </a:rPr>
              <a:t> </a:t>
            </a:r>
            <a:r>
              <a:rPr lang="tr-TR" dirty="0" err="1"/>
              <a:t>Doorman</a:t>
            </a:r>
            <a:r>
              <a:rPr lang="tr-TR" dirty="0"/>
              <a:t> konukların ilk ve son gördüğü kişidir. Konukların en son uğurlanması da onun görevidir. Konukların üzerinde iyi bir izlenim </a:t>
            </a:r>
            <a:r>
              <a:rPr lang="tr-TR" dirty="0" err="1"/>
              <a:t>bıralamak</a:t>
            </a:r>
            <a:r>
              <a:rPr lang="tr-TR" dirty="0"/>
              <a:t> ve tekrar gelmelerini sağlamak için; </a:t>
            </a:r>
          </a:p>
          <a:p>
            <a:pPr marL="0" indent="0">
              <a:buNone/>
            </a:pPr>
            <a:r>
              <a:rPr lang="tr-TR" dirty="0"/>
              <a:t>• Otelden ayrılacak </a:t>
            </a:r>
            <a:r>
              <a:rPr lang="tr-TR" dirty="0" err="1"/>
              <a:t>konuklarm</a:t>
            </a:r>
            <a:r>
              <a:rPr lang="tr-TR" dirty="0"/>
              <a:t> araçlarını otel önüne getirmeli veya getirilmesini sağlamalı </a:t>
            </a:r>
          </a:p>
          <a:p>
            <a:pPr marL="0" indent="0">
              <a:buNone/>
            </a:pPr>
            <a:r>
              <a:rPr lang="tr-TR" dirty="0"/>
              <a:t>• Konuklara oda anahtarlarını bırakıp bırakmadıklarını kibarca son kez sormalı </a:t>
            </a:r>
          </a:p>
          <a:p>
            <a:pPr marL="0" indent="0">
              <a:buNone/>
            </a:pPr>
            <a:r>
              <a:rPr lang="tr-TR" dirty="0"/>
              <a:t>• Bagajların araçlara yerleştirilmesine yardımcı olmalı </a:t>
            </a:r>
          </a:p>
          <a:p>
            <a:pPr marL="0" indent="0">
              <a:buNone/>
            </a:pPr>
            <a:r>
              <a:rPr lang="tr-TR" dirty="0"/>
              <a:t>• Konuklara “İyi günler” dileyerek uğurlamak ve “Umarım </a:t>
            </a:r>
            <a:r>
              <a:rPr lang="tr-TR" dirty="0" err="1"/>
              <a:t>oelimizden</a:t>
            </a:r>
            <a:r>
              <a:rPr lang="tr-TR" dirty="0"/>
              <a:t> memnun kalmışsınızdır, tekrar bekleriz” gibi cümleler kullanmalıdır.</a:t>
            </a:r>
          </a:p>
        </p:txBody>
      </p:sp>
    </p:spTree>
    <p:extLst>
      <p:ext uri="{BB962C8B-B14F-4D97-AF65-F5344CB8AC3E}">
        <p14:creationId xmlns:p14="http://schemas.microsoft.com/office/powerpoint/2010/main" val="25727402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1138</Words>
  <Application>Microsoft Office PowerPoint</Application>
  <PresentationFormat>Özel</PresentationFormat>
  <Paragraphs>93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Office Teması</vt:lpstr>
      <vt:lpstr>12. ÜNİTE </vt:lpstr>
      <vt:lpstr>Konukların Karşılanması ve Yönlendirilmesi Danışmanın (Concierge) Tesisteki Yeri ve Önemi : </vt:lpstr>
      <vt:lpstr>Danışmada Verilen Hizmetler Konukları münferit = bireysel (individual) veya grup (group) olarak ikiye ayırabiliriz. Konukların önemlilik (VIP = Very important person / çok önemli kişi) derecelerine göre karşılama, otelin yetkili kişilerince de yapılabilir.</vt:lpstr>
      <vt:lpstr>Kapı Görevlisi (Doorman) Tanımı, Özellikleri ve Görevleri :</vt:lpstr>
      <vt:lpstr>Doorman’in Görevleri :</vt:lpstr>
      <vt:lpstr>• Otel kapısını açmak, döner kapılarda konuklara yardımcı olmak . • Konukları, belboyla birlikte resepsiyona yönlendirmek  • Konaklayacak konukların araçlarını garaj görevlisine teslim etmek  • Kişisel davranış ve görüntüsüyle yüksek seviyede bir konuk memnuniyeti sağlamak  • Park edilirken konuk araçlarının korunmasını ve güvende olmasını sağlamak gereklidir.  • Ayrıca işletmenin genel dış görünümü de ilk izlenim için önemlidir. Bu dış görünümün düzeni de yine doorman’den sorulur.  • Otelin girişini temiz tutmak, otelin önünü araçların rahatlıkla yanaşmalarını sağlayacak şekilde her zaman boş ve düzenli tutmak  • Otel önüne park edilen araçların gerektiğinde yerlerini değiştirerek park trafiğini düzenlemek  • Giriş kapısı önünün boş olmasını sağlamak  • Paspasların temiz ve düzgün durmasını sağlamak  • Otel önündeki bayrakların temiz, yırtıksız ve ütülü olmasını düzenli olarak kontrol etmek • Gece otelin giriş kapısındaki ışıkların yanıp yanmadığını kontrol etmek, arıza varsa teknik servise bildirmek</vt:lpstr>
      <vt:lpstr>Doorman ve üniformalı personel, günün saatine uygun olarak kullanılan “Günaydın”, “Tünaydın”, “İyi akşamlar”, “İyi geceler “veya “İyi günler” gibi sözcüklerle konuğu selamlamalıdır. Konukların ilk gelişlerinde isimleri ezberlenemediyse, saygı ifade eden “efendim”, “beyefendi” veya “hanımefendi” gibi sözcükler kullanılır ve “Otelimize hoş geldiniz” denilir. Ayrıca “yolculuğunuz nasıl geçti?” diye sorulabilir.</vt:lpstr>
      <vt:lpstr>Konukları Talepleri Doğrultusunda Yönlendirme:   Doorman konuklan sahip olduğu bilgi ve tecrübesiyle yönlendirir. Bunun için:   • Oteldeki özel aktiviteler, etkinlikler ve otele gelen özel misafirler hakkında bilgi sahibi olmak  • Çevre ve tesis hakkında bilgi isteyenlere doğru ve güvenilir bilgi vermek  • Konuklara istekleri doğrultusunda restoran, eğlence ve spor gibi etkinlikleri için rezervasyon ve bilet işlemlerinde yardımcı olmak  • Çevre turları ve fiyatları hakkında bilgi vermek  • İsteyen konuğa taksi çağırmak • Gerektiği zamanlarda belli limitleri geçmemek şartıyla konuk adına harcama yapmak ve bu harcamalarla ilgili nakit çekim fişi (paid out) düzenletmek gerekir.</vt:lpstr>
      <vt:lpstr>   Uygun Olmayan Kişileri Nazikçe Uzaklaştırma:   Doorman, istenmeyen kişilerin otele girmesine kibarca engel olmalı ve gerektiğinde güvenlik görevlilerini çağırarak olası tatsızlıkları engellemelidir.</vt:lpstr>
      <vt:lpstr>İşlem Basamakları :  • Konuğu güler yüzle karşılayınız.  • Tekniğine uygun olarak bagajları taşıyınız.  • Konuk bagajlarını emniyete alınız. </vt:lpstr>
      <vt:lpstr>Konuk Araçlarının Park Edilmesi :</vt:lpstr>
      <vt:lpstr>Park Etmede Yapılması Gerekenler ve Alınacak Tedbirler :</vt:lpstr>
      <vt:lpstr>Konuk Araçlarının Plakalarını Kayıt Altına Alma : </vt:lpstr>
      <vt:lpstr>     Otel Araçlarının Kayıt Altına Alınması :  Otele ait araçların garaja giriş ve çıkış saati, kilometresi vb. bilgileri Araç Takip Formuna işlenir. Gerektiğinde müşterinin isteği doğrultusunda araç, garajdan çıkarılıp fiş karşılığı sahibine teslim edilir.</vt:lpstr>
      <vt:lpstr>    İşlem Basamakları :  • Konuktan araç anahtarını alınız.  • Konuk araçlarını park ediniz veya edilmesini sağlayınız.</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 Büro İşlemleri .</dc:title>
  <dc:creator>Ayşe Gül Şıvkın</dc:creator>
  <cp:lastModifiedBy>kumsaal</cp:lastModifiedBy>
  <cp:revision>12</cp:revision>
  <dcterms:created xsi:type="dcterms:W3CDTF">2019-11-10T08:47:10Z</dcterms:created>
  <dcterms:modified xsi:type="dcterms:W3CDTF">2019-11-20T20:04:32Z</dcterms:modified>
</cp:coreProperties>
</file>