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Sınıf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olunan</a:t>
            </a:r>
            <a:r>
              <a:rPr lang="en-US" dirty="0"/>
              <a:t> </a:t>
            </a:r>
            <a:r>
              <a:rPr lang="en-US" dirty="0" err="1"/>
              <a:t>kaynaklara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konumlardır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dağılımı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olanaklarını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,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ayrımının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unsurlarıdır</a:t>
            </a:r>
            <a:r>
              <a:rPr lang="en-US" dirty="0"/>
              <a:t>.</a:t>
            </a:r>
          </a:p>
          <a:p>
            <a:r>
              <a:rPr lang="en-US" dirty="0" err="1"/>
              <a:t>Kölelik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kast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tabakalara</a:t>
            </a:r>
            <a:r>
              <a:rPr lang="en-US" dirty="0"/>
              <a:t> </a:t>
            </a:r>
            <a:r>
              <a:rPr lang="en-US" dirty="0" err="1"/>
              <a:t>kıyasla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/>
              <a:t> </a:t>
            </a:r>
            <a:r>
              <a:rPr lang="en-US" dirty="0" err="1"/>
              <a:t>değişkendir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Dinsel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kanbağı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özelliklerin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belirlenimi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Sınıf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tanımıyla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temellidir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tartışmaları</a:t>
            </a:r>
            <a:r>
              <a:rPr lang="en-US" dirty="0"/>
              <a:t> (</a:t>
            </a:r>
            <a:r>
              <a:rPr lang="en-US" dirty="0" err="1"/>
              <a:t>bkz</a:t>
            </a:r>
            <a:r>
              <a:rPr lang="en-US" dirty="0"/>
              <a:t>. Bourdieu) </a:t>
            </a:r>
            <a:r>
              <a:rPr lang="en-US" dirty="0" err="1"/>
              <a:t>sınıfların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da </a:t>
            </a:r>
            <a:r>
              <a:rPr lang="en-US" dirty="0" err="1"/>
              <a:t>belirlendiğine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/</a:t>
            </a:r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eksenli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analizlerinde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düzenleri</a:t>
            </a:r>
            <a:r>
              <a:rPr lang="en-US" dirty="0"/>
              <a:t>, </a:t>
            </a:r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koşullarına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eşitsiz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 </a:t>
            </a:r>
            <a:r>
              <a:rPr lang="en-US" dirty="0" err="1"/>
              <a:t>ağı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kavramsallaştırılır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süreçlere</a:t>
            </a:r>
            <a:r>
              <a:rPr lang="en-US" dirty="0"/>
              <a:t> de </a:t>
            </a:r>
            <a:r>
              <a:rPr lang="en-US" dirty="0" err="1"/>
              <a:t>odaklanan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analizleri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farklılaşma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7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Sınıf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tartışmalarının</a:t>
            </a:r>
            <a:r>
              <a:rPr lang="en-US" dirty="0"/>
              <a:t> </a:t>
            </a:r>
            <a:r>
              <a:rPr lang="en-US" dirty="0" err="1"/>
              <a:t>başat</a:t>
            </a:r>
            <a:r>
              <a:rPr lang="en-US" dirty="0"/>
              <a:t> </a:t>
            </a:r>
            <a:r>
              <a:rPr lang="en-US" dirty="0" err="1"/>
              <a:t>kuramcılarından</a:t>
            </a:r>
            <a:r>
              <a:rPr lang="en-US" dirty="0"/>
              <a:t> Erik Olin Wright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yaklaşımların</a:t>
            </a:r>
            <a:r>
              <a:rPr lang="en-US" dirty="0"/>
              <a:t> (</a:t>
            </a:r>
            <a:r>
              <a:rPr lang="en-US" dirty="0" err="1"/>
              <a:t>Marx+Weber</a:t>
            </a:r>
            <a:r>
              <a:rPr lang="en-US" dirty="0"/>
              <a:t>)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sunan</a:t>
            </a:r>
            <a:r>
              <a:rPr lang="en-US" dirty="0"/>
              <a:t> model </a:t>
            </a:r>
            <a:r>
              <a:rPr lang="en-US" dirty="0" err="1"/>
              <a:t>geliştirir</a:t>
            </a:r>
            <a:r>
              <a:rPr lang="en-US" dirty="0"/>
              <a:t>. </a:t>
            </a:r>
          </a:p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sağlamanın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boyutu</a:t>
            </a:r>
            <a:endParaRPr lang="en-US" dirty="0"/>
          </a:p>
          <a:p>
            <a:pPr lvl="1"/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denetimi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7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tartışmalarının</a:t>
            </a:r>
            <a:r>
              <a:rPr lang="en-US" dirty="0"/>
              <a:t> </a:t>
            </a:r>
            <a:r>
              <a:rPr lang="en-US" dirty="0" err="1"/>
              <a:t>başat</a:t>
            </a:r>
            <a:r>
              <a:rPr lang="en-US" dirty="0"/>
              <a:t> </a:t>
            </a:r>
            <a:r>
              <a:rPr lang="en-US" dirty="0" err="1"/>
              <a:t>kuramcılarından</a:t>
            </a:r>
            <a:r>
              <a:rPr lang="en-US" dirty="0"/>
              <a:t> Erik Olin Wright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yaklaşımların</a:t>
            </a:r>
            <a:r>
              <a:rPr lang="en-US" dirty="0"/>
              <a:t> (</a:t>
            </a:r>
            <a:r>
              <a:rPr lang="en-US" dirty="0" err="1"/>
              <a:t>Marx+Weber</a:t>
            </a:r>
            <a:r>
              <a:rPr lang="en-US" dirty="0"/>
              <a:t>)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sunan</a:t>
            </a:r>
            <a:r>
              <a:rPr lang="en-US" dirty="0"/>
              <a:t> model </a:t>
            </a:r>
            <a:r>
              <a:rPr lang="en-US" dirty="0" err="1"/>
              <a:t>geliştirir</a:t>
            </a:r>
            <a:r>
              <a:rPr lang="en-US" dirty="0"/>
              <a:t>. </a:t>
            </a:r>
          </a:p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sağlamanın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boyutu</a:t>
            </a:r>
            <a:endParaRPr lang="en-US" dirty="0"/>
          </a:p>
          <a:p>
            <a:pPr lvl="1"/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denetimi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32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biçime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pozisyonları</a:t>
            </a:r>
            <a:r>
              <a:rPr lang="en-US" dirty="0"/>
              <a:t> </a:t>
            </a:r>
            <a:r>
              <a:rPr lang="en-US" dirty="0" err="1"/>
              <a:t>tanımlar</a:t>
            </a:r>
            <a:endParaRPr lang="en-US" dirty="0"/>
          </a:p>
          <a:p>
            <a:r>
              <a:rPr lang="en-US" dirty="0" err="1"/>
              <a:t>Wright’a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modelleri</a:t>
            </a:r>
            <a:r>
              <a:rPr lang="en-US" dirty="0"/>
              <a:t> (</a:t>
            </a:r>
            <a:r>
              <a:rPr lang="en-US" dirty="0" err="1"/>
              <a:t>kapitalist</a:t>
            </a:r>
            <a:r>
              <a:rPr lang="en-US" dirty="0"/>
              <a:t>/</a:t>
            </a:r>
            <a:r>
              <a:rPr lang="en-US" dirty="0" err="1"/>
              <a:t>proleterya</a:t>
            </a:r>
            <a:r>
              <a:rPr lang="en-US" dirty="0"/>
              <a:t>)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birikiminin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oluşumunu</a:t>
            </a:r>
            <a:r>
              <a:rPr lang="en-US" dirty="0"/>
              <a:t> </a:t>
            </a:r>
            <a:r>
              <a:rPr lang="en-US" dirty="0" err="1"/>
              <a:t>soyutlamak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elverişli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şemadır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olgusal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ihityacına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katmanlı</a:t>
            </a:r>
            <a:r>
              <a:rPr lang="en-US" dirty="0"/>
              <a:t> </a:t>
            </a:r>
            <a:r>
              <a:rPr lang="en-US" dirty="0" err="1"/>
              <a:t>yapısı</a:t>
            </a:r>
            <a:endParaRPr lang="en-US" dirty="0"/>
          </a:p>
          <a:p>
            <a:pPr lvl="2"/>
            <a:r>
              <a:rPr lang="en-US" dirty="0" err="1"/>
              <a:t>Hakların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yetkilerin</a:t>
            </a:r>
            <a:r>
              <a:rPr lang="en-US" dirty="0"/>
              <a:t> </a:t>
            </a:r>
            <a:r>
              <a:rPr lang="en-US" dirty="0" err="1"/>
              <a:t>dağıtımı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03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Çelişkili</a:t>
            </a:r>
            <a:r>
              <a:rPr lang="en-US" dirty="0"/>
              <a:t> </a:t>
            </a:r>
            <a:r>
              <a:rPr lang="en-US" dirty="0" err="1"/>
              <a:t>Mevkiler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görgül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arada</a:t>
            </a:r>
            <a:r>
              <a:rPr lang="en-US" dirty="0"/>
              <a:t> </a:t>
            </a:r>
            <a:r>
              <a:rPr lang="en-US" dirty="0" err="1"/>
              <a:t>çözümlemeyi</a:t>
            </a:r>
            <a:r>
              <a:rPr lang="en-US" dirty="0"/>
              <a:t> </a:t>
            </a:r>
            <a:r>
              <a:rPr lang="en-US" dirty="0" err="1"/>
              <a:t>önerir</a:t>
            </a:r>
            <a:r>
              <a:rPr lang="en-US" dirty="0"/>
              <a:t>.</a:t>
            </a:r>
          </a:p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konumlarında</a:t>
            </a:r>
            <a:r>
              <a:rPr lang="en-US" dirty="0"/>
              <a:t> </a:t>
            </a:r>
            <a:r>
              <a:rPr lang="en-US" dirty="0" err="1"/>
              <a:t>Çelişkili</a:t>
            </a:r>
            <a:r>
              <a:rPr lang="en-US" dirty="0"/>
              <a:t> </a:t>
            </a:r>
            <a:r>
              <a:rPr lang="en-US" dirty="0" err="1"/>
              <a:t>mevkiler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Otoriteyle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: </a:t>
            </a:r>
            <a:r>
              <a:rPr lang="en-US" dirty="0" err="1"/>
              <a:t>Yönetici</a:t>
            </a:r>
            <a:r>
              <a:rPr lang="en-US" dirty="0"/>
              <a:t> </a:t>
            </a:r>
            <a:r>
              <a:rPr lang="en-US" dirty="0" err="1"/>
              <a:t>pozisyonlar</a:t>
            </a:r>
            <a:endParaRPr lang="en-US" dirty="0"/>
          </a:p>
          <a:p>
            <a:pPr lvl="2"/>
            <a:r>
              <a:rPr lang="en-US" dirty="0" err="1"/>
              <a:t>İşgücü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endParaRPr lang="en-US" dirty="0"/>
          </a:p>
          <a:p>
            <a:pPr lvl="1"/>
            <a:r>
              <a:rPr lang="en-US" dirty="0" err="1"/>
              <a:t>Yetenek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uzmanlıklara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 (</a:t>
            </a:r>
            <a:r>
              <a:rPr lang="en-US" dirty="0" err="1"/>
              <a:t>Profesyoneller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işgücü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,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farklılaşması</a:t>
            </a:r>
            <a:endParaRPr lang="en-US" dirty="0"/>
          </a:p>
          <a:p>
            <a:pPr lvl="1"/>
            <a:r>
              <a:rPr lang="en-US" dirty="0" err="1"/>
              <a:t>Çoklu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konumları</a:t>
            </a:r>
            <a:r>
              <a:rPr lang="en-US" dirty="0"/>
              <a:t> (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dolayımıyla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Zaman (</a:t>
            </a:r>
            <a:r>
              <a:rPr lang="en-US" dirty="0" err="1"/>
              <a:t>kariyer</a:t>
            </a:r>
            <a:r>
              <a:rPr lang="en-US" dirty="0"/>
              <a:t> </a:t>
            </a:r>
            <a:r>
              <a:rPr lang="en-US" dirty="0" err="1"/>
              <a:t>güzergahında</a:t>
            </a:r>
            <a:r>
              <a:rPr lang="en-US" dirty="0"/>
              <a:t> </a:t>
            </a:r>
            <a:r>
              <a:rPr lang="en-US" dirty="0" err="1"/>
              <a:t>değişimler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mevkiler</a:t>
            </a:r>
            <a:r>
              <a:rPr lang="en-US" dirty="0"/>
              <a:t> (</a:t>
            </a:r>
            <a:r>
              <a:rPr lang="en-US" dirty="0" err="1"/>
              <a:t>aile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38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Yapıları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katmanlı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geliştirmesine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,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yapılarına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soyutlamaları</a:t>
            </a:r>
            <a:r>
              <a:rPr lang="en-US" dirty="0"/>
              <a:t> tam </a:t>
            </a:r>
            <a:r>
              <a:rPr lang="en-US" dirty="0" err="1"/>
              <a:t>anlamıyla</a:t>
            </a:r>
            <a:r>
              <a:rPr lang="en-US" dirty="0"/>
              <a:t> </a:t>
            </a:r>
            <a:r>
              <a:rPr lang="en-US" dirty="0" err="1"/>
              <a:t>terk</a:t>
            </a:r>
            <a:r>
              <a:rPr lang="en-US" dirty="0"/>
              <a:t> </a:t>
            </a:r>
            <a:r>
              <a:rPr lang="en-US" dirty="0" err="1"/>
              <a:t>etmez</a:t>
            </a:r>
            <a:r>
              <a:rPr lang="en-US" dirty="0"/>
              <a:t>. </a:t>
            </a:r>
          </a:p>
          <a:p>
            <a:r>
              <a:rPr lang="en-US" dirty="0" err="1"/>
              <a:t>Sınıflar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ilişkide</a:t>
            </a:r>
            <a:r>
              <a:rPr lang="en-US" dirty="0"/>
              <a:t> </a:t>
            </a:r>
            <a:r>
              <a:rPr lang="en-US" dirty="0" err="1"/>
              <a:t>uzlaşmazlık</a:t>
            </a:r>
            <a:endParaRPr lang="en-US" dirty="0"/>
          </a:p>
          <a:p>
            <a:pPr lvl="1"/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sınıfa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çerçeve</a:t>
            </a:r>
            <a:r>
              <a:rPr lang="en-US" dirty="0"/>
              <a:t> </a:t>
            </a:r>
            <a:r>
              <a:rPr lang="en-US" dirty="0" err="1"/>
              <a:t>açıklama</a:t>
            </a:r>
            <a:r>
              <a:rPr lang="en-US" dirty="0"/>
              <a:t> </a:t>
            </a:r>
            <a:r>
              <a:rPr lang="en-US" dirty="0" err="1"/>
              <a:t>kapasitesini</a:t>
            </a:r>
            <a:r>
              <a:rPr lang="en-US" dirty="0"/>
              <a:t> </a:t>
            </a:r>
            <a:r>
              <a:rPr lang="en-US" dirty="0" err="1"/>
              <a:t>sürdürür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bilinci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oluşumları</a:t>
            </a:r>
            <a:r>
              <a:rPr lang="en-US" dirty="0"/>
              <a:t> (</a:t>
            </a:r>
            <a:r>
              <a:rPr lang="en-US" dirty="0" err="1"/>
              <a:t>kurumlar</a:t>
            </a:r>
            <a:r>
              <a:rPr lang="en-US" dirty="0"/>
              <a:t>)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uzlaşmazlık</a:t>
            </a:r>
            <a:r>
              <a:rPr lang="en-US" dirty="0"/>
              <a:t> </a:t>
            </a:r>
            <a:r>
              <a:rPr lang="en-US" dirty="0" err="1"/>
              <a:t>ilkesi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konumlar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822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Sınıfın</a:t>
            </a:r>
            <a:r>
              <a:rPr lang="en-US" dirty="0"/>
              <a:t> </a:t>
            </a:r>
            <a:r>
              <a:rPr lang="en-US" dirty="0" err="1"/>
              <a:t>Failliği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dirty="0"/>
          </a:p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bilinci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oluşumları</a:t>
            </a:r>
            <a:r>
              <a:rPr lang="en-US" dirty="0"/>
              <a:t> (</a:t>
            </a:r>
            <a:r>
              <a:rPr lang="en-US" dirty="0" err="1"/>
              <a:t>kurumlar</a:t>
            </a:r>
            <a:r>
              <a:rPr lang="en-US" dirty="0"/>
              <a:t>)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uzlaşmazlık</a:t>
            </a:r>
            <a:r>
              <a:rPr lang="en-US" dirty="0"/>
              <a:t> </a:t>
            </a:r>
            <a:r>
              <a:rPr lang="en-US" dirty="0" err="1"/>
              <a:t>ilkesi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konumlar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r>
              <a:rPr lang="en-US" dirty="0"/>
              <a:t>Wright, static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çerçevesinden</a:t>
            </a:r>
            <a:r>
              <a:rPr lang="en-US" dirty="0"/>
              <a:t> </a:t>
            </a:r>
            <a:r>
              <a:rPr lang="en-US" dirty="0" err="1"/>
              <a:t>uzaklaşarak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aktör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kavramsallaştırmış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/>
              <a:t>. 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719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274</TotalTime>
  <Words>417</Words>
  <Application>Microsoft Macintosh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Sınıf Kuramları</vt:lpstr>
      <vt:lpstr>Sınıf</vt:lpstr>
      <vt:lpstr>Sınıf</vt:lpstr>
      <vt:lpstr>Sınıf</vt:lpstr>
      <vt:lpstr>Wright’ın Sınıf Kuramı</vt:lpstr>
      <vt:lpstr>Wright’ın Sınıf Kuramı</vt:lpstr>
      <vt:lpstr>Çelişkili Mevkiler</vt:lpstr>
      <vt:lpstr>İkili Sınıf Yapıları</vt:lpstr>
      <vt:lpstr>Sınıfın Failliği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28</cp:revision>
  <dcterms:created xsi:type="dcterms:W3CDTF">2018-12-07T09:28:51Z</dcterms:created>
  <dcterms:modified xsi:type="dcterms:W3CDTF">2019-02-19T01:23:46Z</dcterms:modified>
</cp:coreProperties>
</file>