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 snapToGrid="0" snapToObjects="1">
      <p:cViewPr varScale="1">
        <p:scale>
          <a:sx n="120" d="100"/>
          <a:sy n="120" d="100"/>
        </p:scale>
        <p:origin x="14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February 19, 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Kuramları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399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Sınıf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r>
              <a:rPr lang="en-US" dirty="0" err="1"/>
              <a:t>Sınıf</a:t>
            </a:r>
            <a:r>
              <a:rPr lang="en-US" dirty="0"/>
              <a:t>, </a:t>
            </a:r>
            <a:r>
              <a:rPr lang="en-US" dirty="0" err="1"/>
              <a:t>insanların</a:t>
            </a:r>
            <a:r>
              <a:rPr lang="en-US" dirty="0"/>
              <a:t> </a:t>
            </a:r>
            <a:r>
              <a:rPr lang="en-US" dirty="0" err="1"/>
              <a:t>sahip</a:t>
            </a:r>
            <a:r>
              <a:rPr lang="en-US" dirty="0"/>
              <a:t> </a:t>
            </a:r>
            <a:r>
              <a:rPr lang="en-US" dirty="0" err="1"/>
              <a:t>olunan</a:t>
            </a:r>
            <a:r>
              <a:rPr lang="en-US" dirty="0"/>
              <a:t> </a:t>
            </a:r>
            <a:r>
              <a:rPr lang="en-US" dirty="0" err="1"/>
              <a:t>kaynaklara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elde</a:t>
            </a:r>
            <a:r>
              <a:rPr lang="en-US" dirty="0"/>
              <a:t> </a:t>
            </a:r>
            <a:r>
              <a:rPr lang="en-US" dirty="0" err="1"/>
              <a:t>ettikleri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konumlardır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Kaynakların</a:t>
            </a:r>
            <a:r>
              <a:rPr lang="en-US" dirty="0"/>
              <a:t> </a:t>
            </a:r>
            <a:r>
              <a:rPr lang="en-US" dirty="0" err="1"/>
              <a:t>dağılımı</a:t>
            </a:r>
            <a:r>
              <a:rPr lang="en-US" dirty="0"/>
              <a:t> </a:t>
            </a:r>
            <a:r>
              <a:rPr lang="en-US" dirty="0" err="1"/>
              <a:t>yaşam</a:t>
            </a:r>
            <a:r>
              <a:rPr lang="en-US" dirty="0"/>
              <a:t> </a:t>
            </a:r>
            <a:r>
              <a:rPr lang="en-US" dirty="0" err="1"/>
              <a:t>biçimi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olanaklarını</a:t>
            </a:r>
            <a:r>
              <a:rPr lang="en-US" dirty="0"/>
              <a:t> </a:t>
            </a:r>
            <a:r>
              <a:rPr lang="en-US" dirty="0" err="1"/>
              <a:t>etkiler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İş</a:t>
            </a:r>
            <a:r>
              <a:rPr lang="en-US" dirty="0"/>
              <a:t> </a:t>
            </a:r>
            <a:r>
              <a:rPr lang="en-US" dirty="0" err="1"/>
              <a:t>gücü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mülkiyet</a:t>
            </a:r>
            <a:r>
              <a:rPr lang="en-US" dirty="0"/>
              <a:t>,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ayrımının</a:t>
            </a:r>
            <a:r>
              <a:rPr lang="en-US" dirty="0"/>
              <a:t> </a:t>
            </a:r>
            <a:r>
              <a:rPr lang="en-US" dirty="0" err="1"/>
              <a:t>ana</a:t>
            </a:r>
            <a:r>
              <a:rPr lang="en-US" dirty="0"/>
              <a:t> </a:t>
            </a:r>
            <a:r>
              <a:rPr lang="en-US" dirty="0" err="1"/>
              <a:t>unsurlarıdır</a:t>
            </a:r>
            <a:r>
              <a:rPr lang="en-US" dirty="0"/>
              <a:t>.</a:t>
            </a:r>
          </a:p>
          <a:p>
            <a:r>
              <a:rPr lang="en-US" dirty="0" err="1"/>
              <a:t>Kölelik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kast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tabakalara</a:t>
            </a:r>
            <a:r>
              <a:rPr lang="en-US" dirty="0"/>
              <a:t> </a:t>
            </a:r>
            <a:r>
              <a:rPr lang="en-US" dirty="0" err="1"/>
              <a:t>kıyasla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farklılıkları</a:t>
            </a:r>
            <a:r>
              <a:rPr lang="en-US" dirty="0"/>
              <a:t> </a:t>
            </a:r>
            <a:r>
              <a:rPr lang="en-US" dirty="0" err="1"/>
              <a:t>değişkendir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Dinsel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kanbağı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özelliklerin</a:t>
            </a:r>
            <a:r>
              <a:rPr lang="en-US" dirty="0"/>
              <a:t> </a:t>
            </a:r>
            <a:r>
              <a:rPr lang="en-US" dirty="0" err="1"/>
              <a:t>katı</a:t>
            </a:r>
            <a:r>
              <a:rPr lang="en-US" dirty="0"/>
              <a:t> </a:t>
            </a:r>
            <a:r>
              <a:rPr lang="en-US" dirty="0" err="1"/>
              <a:t>belirlenimi</a:t>
            </a:r>
            <a:r>
              <a:rPr lang="en-US" dirty="0"/>
              <a:t> </a:t>
            </a:r>
            <a:r>
              <a:rPr lang="en-US" dirty="0" err="1"/>
              <a:t>altında</a:t>
            </a:r>
            <a:r>
              <a:rPr lang="en-US" dirty="0"/>
              <a:t> </a:t>
            </a:r>
            <a:r>
              <a:rPr lang="en-US" dirty="0" err="1"/>
              <a:t>değildir</a:t>
            </a:r>
            <a:r>
              <a:rPr lang="en-US" dirty="0"/>
              <a:t>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522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Sınıf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Sınıf</a:t>
            </a:r>
            <a:r>
              <a:rPr lang="en-US" dirty="0"/>
              <a:t>,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yaygın</a:t>
            </a:r>
            <a:r>
              <a:rPr lang="en-US" dirty="0"/>
              <a:t> </a:t>
            </a:r>
            <a:r>
              <a:rPr lang="en-US" dirty="0" err="1"/>
              <a:t>tanımıyla</a:t>
            </a:r>
            <a:r>
              <a:rPr lang="en-US" dirty="0"/>
              <a:t> </a:t>
            </a:r>
            <a:r>
              <a:rPr lang="en-US" dirty="0" err="1"/>
              <a:t>ekonomik</a:t>
            </a:r>
            <a:r>
              <a:rPr lang="en-US" dirty="0"/>
              <a:t> </a:t>
            </a:r>
            <a:r>
              <a:rPr lang="en-US" dirty="0" err="1"/>
              <a:t>temellidir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Ancak</a:t>
            </a:r>
            <a:r>
              <a:rPr lang="en-US" dirty="0"/>
              <a:t> </a:t>
            </a:r>
            <a:r>
              <a:rPr lang="en-US" dirty="0" err="1"/>
              <a:t>güncel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tartışmaları</a:t>
            </a:r>
            <a:r>
              <a:rPr lang="en-US" dirty="0"/>
              <a:t> (</a:t>
            </a:r>
            <a:r>
              <a:rPr lang="en-US" dirty="0" err="1"/>
              <a:t>bkz</a:t>
            </a:r>
            <a:r>
              <a:rPr lang="en-US" dirty="0"/>
              <a:t>. Bourdieu) </a:t>
            </a:r>
            <a:r>
              <a:rPr lang="en-US" dirty="0" err="1"/>
              <a:t>sınıfların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sermaye</a:t>
            </a:r>
            <a:r>
              <a:rPr lang="en-US" dirty="0"/>
              <a:t> </a:t>
            </a:r>
            <a:r>
              <a:rPr lang="en-US" dirty="0" err="1"/>
              <a:t>kaynakları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da </a:t>
            </a:r>
            <a:r>
              <a:rPr lang="en-US" dirty="0" err="1"/>
              <a:t>belirlendiğine</a:t>
            </a:r>
            <a:r>
              <a:rPr lang="en-US" dirty="0"/>
              <a:t> </a:t>
            </a:r>
            <a:r>
              <a:rPr lang="en-US" dirty="0" err="1"/>
              <a:t>vurgu</a:t>
            </a:r>
            <a:r>
              <a:rPr lang="en-US" dirty="0"/>
              <a:t> </a:t>
            </a:r>
            <a:r>
              <a:rPr lang="en-US" dirty="0" err="1"/>
              <a:t>yapar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Özellikle</a:t>
            </a:r>
            <a:r>
              <a:rPr lang="en-US" dirty="0"/>
              <a:t> </a:t>
            </a:r>
            <a:r>
              <a:rPr lang="en-US" dirty="0" err="1"/>
              <a:t>iş</a:t>
            </a:r>
            <a:r>
              <a:rPr lang="en-US" dirty="0"/>
              <a:t>/</a:t>
            </a:r>
            <a:r>
              <a:rPr lang="en-US" dirty="0" err="1"/>
              <a:t>emek</a:t>
            </a:r>
            <a:r>
              <a:rPr lang="en-US" dirty="0"/>
              <a:t> </a:t>
            </a:r>
            <a:r>
              <a:rPr lang="en-US" dirty="0" err="1"/>
              <a:t>eksenli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analizlerinde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düzenleri</a:t>
            </a:r>
            <a:r>
              <a:rPr lang="en-US" dirty="0"/>
              <a:t>, </a:t>
            </a:r>
            <a:r>
              <a:rPr lang="en-US" dirty="0" err="1"/>
              <a:t>ücretler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çalışma</a:t>
            </a:r>
            <a:r>
              <a:rPr lang="en-US" dirty="0"/>
              <a:t> </a:t>
            </a:r>
            <a:r>
              <a:rPr lang="en-US" dirty="0" err="1"/>
              <a:t>koşullarına</a:t>
            </a:r>
            <a:r>
              <a:rPr lang="en-US" dirty="0"/>
              <a:t> </a:t>
            </a:r>
            <a:r>
              <a:rPr lang="en-US" dirty="0" err="1"/>
              <a:t>bağlı</a:t>
            </a:r>
            <a:r>
              <a:rPr lang="en-US" dirty="0"/>
              <a:t> </a:t>
            </a:r>
            <a:r>
              <a:rPr lang="en-US" dirty="0" err="1"/>
              <a:t>eşitsiz</a:t>
            </a:r>
            <a:r>
              <a:rPr lang="en-US" dirty="0"/>
              <a:t> </a:t>
            </a:r>
            <a:r>
              <a:rPr lang="en-US" dirty="0" err="1"/>
              <a:t>ilişkiler</a:t>
            </a:r>
            <a:r>
              <a:rPr lang="en-US" dirty="0"/>
              <a:t> </a:t>
            </a:r>
            <a:r>
              <a:rPr lang="en-US" dirty="0" err="1"/>
              <a:t>ağı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kavramsallaştırılır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Kültürel</a:t>
            </a:r>
            <a:r>
              <a:rPr lang="en-US" dirty="0"/>
              <a:t> </a:t>
            </a:r>
            <a:r>
              <a:rPr lang="en-US" dirty="0" err="1"/>
              <a:t>süreçlere</a:t>
            </a:r>
            <a:r>
              <a:rPr lang="en-US" dirty="0"/>
              <a:t> de </a:t>
            </a:r>
            <a:r>
              <a:rPr lang="en-US" dirty="0" err="1"/>
              <a:t>odaklanan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analizleri</a:t>
            </a:r>
            <a:r>
              <a:rPr lang="en-US" dirty="0"/>
              <a:t> </a:t>
            </a:r>
            <a:r>
              <a:rPr lang="en-US" dirty="0" err="1"/>
              <a:t>sınıfı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zamanda</a:t>
            </a:r>
            <a:r>
              <a:rPr lang="en-US" dirty="0"/>
              <a:t> </a:t>
            </a:r>
            <a:r>
              <a:rPr lang="en-US" dirty="0" err="1"/>
              <a:t>farklılaşma</a:t>
            </a:r>
            <a:r>
              <a:rPr lang="en-US" dirty="0"/>
              <a:t> </a:t>
            </a:r>
            <a:r>
              <a:rPr lang="en-US" dirty="0" err="1"/>
              <a:t>biçimi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kavrar</a:t>
            </a:r>
            <a:r>
              <a:rPr lang="en-US" dirty="0"/>
              <a:t>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375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Sınıf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r>
              <a:rPr lang="en-US" dirty="0" err="1"/>
              <a:t>Çağdaş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tartışmalarının</a:t>
            </a:r>
            <a:r>
              <a:rPr lang="en-US" dirty="0"/>
              <a:t> </a:t>
            </a:r>
            <a:r>
              <a:rPr lang="en-US" dirty="0" err="1"/>
              <a:t>başat</a:t>
            </a:r>
            <a:r>
              <a:rPr lang="en-US" dirty="0"/>
              <a:t> </a:t>
            </a:r>
            <a:r>
              <a:rPr lang="en-US" dirty="0" err="1"/>
              <a:t>kuramcılarından</a:t>
            </a:r>
            <a:r>
              <a:rPr lang="en-US" dirty="0"/>
              <a:t> Erik Olin Wright </a:t>
            </a:r>
            <a:r>
              <a:rPr lang="en-US" dirty="0" err="1"/>
              <a:t>klasik</a:t>
            </a:r>
            <a:r>
              <a:rPr lang="en-US" dirty="0"/>
              <a:t> </a:t>
            </a:r>
            <a:r>
              <a:rPr lang="en-US" dirty="0" err="1"/>
              <a:t>yaklaşımların</a:t>
            </a:r>
            <a:r>
              <a:rPr lang="en-US" dirty="0"/>
              <a:t> (</a:t>
            </a:r>
            <a:r>
              <a:rPr lang="en-US" dirty="0" err="1"/>
              <a:t>Marx+Weber</a:t>
            </a:r>
            <a:r>
              <a:rPr lang="en-US" dirty="0"/>
              <a:t>) </a:t>
            </a:r>
            <a:r>
              <a:rPr lang="en-US" dirty="0" err="1"/>
              <a:t>sentezini</a:t>
            </a:r>
            <a:r>
              <a:rPr lang="en-US" dirty="0"/>
              <a:t> </a:t>
            </a:r>
            <a:r>
              <a:rPr lang="en-US" dirty="0" err="1"/>
              <a:t>sunan</a:t>
            </a:r>
            <a:r>
              <a:rPr lang="en-US" dirty="0"/>
              <a:t> model </a:t>
            </a:r>
            <a:r>
              <a:rPr lang="en-US" dirty="0" err="1"/>
              <a:t>geliştirir</a:t>
            </a:r>
            <a:r>
              <a:rPr lang="en-US" dirty="0"/>
              <a:t>. </a:t>
            </a:r>
          </a:p>
          <a:p>
            <a:r>
              <a:rPr lang="en-US" dirty="0" err="1"/>
              <a:t>Ekonomik</a:t>
            </a:r>
            <a:r>
              <a:rPr lang="en-US" dirty="0"/>
              <a:t> </a:t>
            </a:r>
            <a:r>
              <a:rPr lang="en-US" dirty="0" err="1"/>
              <a:t>kaynaklar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denetim</a:t>
            </a:r>
            <a:r>
              <a:rPr lang="en-US" dirty="0"/>
              <a:t> </a:t>
            </a:r>
            <a:r>
              <a:rPr lang="en-US" dirty="0" err="1"/>
              <a:t>sağlamanın</a:t>
            </a:r>
            <a:r>
              <a:rPr lang="en-US" dirty="0"/>
              <a:t> </a:t>
            </a:r>
            <a:r>
              <a:rPr lang="en-US" dirty="0" err="1"/>
              <a:t>üç</a:t>
            </a:r>
            <a:r>
              <a:rPr lang="en-US" dirty="0"/>
              <a:t> </a:t>
            </a:r>
            <a:r>
              <a:rPr lang="en-US" dirty="0" err="1"/>
              <a:t>boyutu</a:t>
            </a:r>
            <a:endParaRPr lang="en-US" dirty="0"/>
          </a:p>
          <a:p>
            <a:pPr lvl="1"/>
            <a:r>
              <a:rPr lang="en-US" dirty="0" err="1"/>
              <a:t>Sermaye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kontrol</a:t>
            </a:r>
            <a:endParaRPr lang="en-US" dirty="0"/>
          </a:p>
          <a:p>
            <a:pPr lvl="1"/>
            <a:r>
              <a:rPr lang="en-US" dirty="0" err="1"/>
              <a:t>Fiziksel</a:t>
            </a:r>
            <a:r>
              <a:rPr lang="en-US" dirty="0"/>
              <a:t> </a:t>
            </a:r>
            <a:r>
              <a:rPr lang="en-US" dirty="0" err="1"/>
              <a:t>araçlar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kontrol</a:t>
            </a:r>
            <a:endParaRPr lang="en-US" dirty="0"/>
          </a:p>
          <a:p>
            <a:pPr lvl="1"/>
            <a:r>
              <a:rPr lang="en-US" dirty="0" err="1"/>
              <a:t>Emek</a:t>
            </a:r>
            <a:r>
              <a:rPr lang="en-US" dirty="0"/>
              <a:t> </a:t>
            </a:r>
            <a:r>
              <a:rPr lang="en-US" dirty="0" err="1"/>
              <a:t>gücünün</a:t>
            </a:r>
            <a:r>
              <a:rPr lang="en-US" dirty="0"/>
              <a:t> </a:t>
            </a:r>
            <a:r>
              <a:rPr lang="en-US" dirty="0" err="1"/>
              <a:t>denetimi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67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Wright’ın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Kuramı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r>
              <a:rPr lang="en-US" dirty="0" err="1"/>
              <a:t>Çağdaş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tartışmalarının</a:t>
            </a:r>
            <a:r>
              <a:rPr lang="en-US" dirty="0"/>
              <a:t> </a:t>
            </a:r>
            <a:r>
              <a:rPr lang="en-US" dirty="0" err="1"/>
              <a:t>başat</a:t>
            </a:r>
            <a:r>
              <a:rPr lang="en-US" dirty="0"/>
              <a:t> </a:t>
            </a:r>
            <a:r>
              <a:rPr lang="en-US" dirty="0" err="1"/>
              <a:t>kuramcılarından</a:t>
            </a:r>
            <a:r>
              <a:rPr lang="en-US" dirty="0"/>
              <a:t> Erik Olin Wright </a:t>
            </a:r>
            <a:r>
              <a:rPr lang="en-US" dirty="0" err="1"/>
              <a:t>klasik</a:t>
            </a:r>
            <a:r>
              <a:rPr lang="en-US" dirty="0"/>
              <a:t> </a:t>
            </a:r>
            <a:r>
              <a:rPr lang="en-US" dirty="0" err="1"/>
              <a:t>yaklaşımların</a:t>
            </a:r>
            <a:r>
              <a:rPr lang="en-US" dirty="0"/>
              <a:t> (</a:t>
            </a:r>
            <a:r>
              <a:rPr lang="en-US" dirty="0" err="1"/>
              <a:t>Marx+Weber</a:t>
            </a:r>
            <a:r>
              <a:rPr lang="en-US" dirty="0"/>
              <a:t>) </a:t>
            </a:r>
            <a:r>
              <a:rPr lang="en-US" dirty="0" err="1"/>
              <a:t>sentezini</a:t>
            </a:r>
            <a:r>
              <a:rPr lang="en-US" dirty="0"/>
              <a:t> </a:t>
            </a:r>
            <a:r>
              <a:rPr lang="en-US" dirty="0" err="1"/>
              <a:t>sunan</a:t>
            </a:r>
            <a:r>
              <a:rPr lang="en-US" dirty="0"/>
              <a:t> model </a:t>
            </a:r>
            <a:r>
              <a:rPr lang="en-US" dirty="0" err="1"/>
              <a:t>geliştirir</a:t>
            </a:r>
            <a:r>
              <a:rPr lang="en-US" dirty="0"/>
              <a:t>. </a:t>
            </a:r>
          </a:p>
          <a:p>
            <a:r>
              <a:rPr lang="en-US" dirty="0" err="1"/>
              <a:t>Ekonomik</a:t>
            </a:r>
            <a:r>
              <a:rPr lang="en-US" dirty="0"/>
              <a:t> </a:t>
            </a:r>
            <a:r>
              <a:rPr lang="en-US" dirty="0" err="1"/>
              <a:t>kaynaklar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denetim</a:t>
            </a:r>
            <a:r>
              <a:rPr lang="en-US" dirty="0"/>
              <a:t> </a:t>
            </a:r>
            <a:r>
              <a:rPr lang="en-US" dirty="0" err="1"/>
              <a:t>sağlamanın</a:t>
            </a:r>
            <a:r>
              <a:rPr lang="en-US" dirty="0"/>
              <a:t> </a:t>
            </a:r>
            <a:r>
              <a:rPr lang="en-US" dirty="0" err="1"/>
              <a:t>üç</a:t>
            </a:r>
            <a:r>
              <a:rPr lang="en-US" dirty="0"/>
              <a:t> </a:t>
            </a:r>
            <a:r>
              <a:rPr lang="en-US" dirty="0" err="1"/>
              <a:t>boyutu</a:t>
            </a:r>
            <a:endParaRPr lang="en-US" dirty="0"/>
          </a:p>
          <a:p>
            <a:pPr lvl="1"/>
            <a:r>
              <a:rPr lang="en-US" dirty="0" err="1"/>
              <a:t>Sermaye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kontrol</a:t>
            </a:r>
            <a:endParaRPr lang="en-US" dirty="0"/>
          </a:p>
          <a:p>
            <a:pPr lvl="1"/>
            <a:r>
              <a:rPr lang="en-US" dirty="0" err="1"/>
              <a:t>Fiziksel</a:t>
            </a:r>
            <a:r>
              <a:rPr lang="en-US" dirty="0"/>
              <a:t> </a:t>
            </a:r>
            <a:r>
              <a:rPr lang="en-US" dirty="0" err="1"/>
              <a:t>araçlar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kontrol</a:t>
            </a:r>
            <a:endParaRPr lang="en-US" dirty="0"/>
          </a:p>
          <a:p>
            <a:pPr lvl="1"/>
            <a:r>
              <a:rPr lang="en-US" dirty="0" err="1"/>
              <a:t>Emek</a:t>
            </a:r>
            <a:r>
              <a:rPr lang="en-US" dirty="0"/>
              <a:t> </a:t>
            </a:r>
            <a:r>
              <a:rPr lang="en-US" dirty="0" err="1"/>
              <a:t>gücünün</a:t>
            </a:r>
            <a:r>
              <a:rPr lang="en-US" dirty="0"/>
              <a:t> </a:t>
            </a:r>
            <a:r>
              <a:rPr lang="en-US" dirty="0" err="1"/>
              <a:t>denetimi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432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Wright’ın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Kuramı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r>
              <a:rPr lang="en-US" dirty="0" err="1"/>
              <a:t>Wright’ın</a:t>
            </a:r>
            <a:r>
              <a:rPr lang="en-US" dirty="0"/>
              <a:t> </a:t>
            </a:r>
            <a:r>
              <a:rPr lang="en-US" dirty="0" err="1"/>
              <a:t>kuramsal</a:t>
            </a:r>
            <a:r>
              <a:rPr lang="en-US" dirty="0"/>
              <a:t> </a:t>
            </a:r>
            <a:r>
              <a:rPr lang="en-US" dirty="0" err="1"/>
              <a:t>modeli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üç</a:t>
            </a:r>
            <a:r>
              <a:rPr lang="en-US" dirty="0"/>
              <a:t> </a:t>
            </a:r>
            <a:r>
              <a:rPr lang="en-US" dirty="0" err="1"/>
              <a:t>biçime</a:t>
            </a:r>
            <a:r>
              <a:rPr lang="en-US" dirty="0"/>
              <a:t> </a:t>
            </a:r>
            <a:r>
              <a:rPr lang="en-US" dirty="0" err="1"/>
              <a:t>bağlı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pozisyonları</a:t>
            </a:r>
            <a:r>
              <a:rPr lang="en-US" dirty="0"/>
              <a:t> </a:t>
            </a:r>
            <a:r>
              <a:rPr lang="en-US" dirty="0" err="1"/>
              <a:t>tanımlar</a:t>
            </a:r>
            <a:endParaRPr lang="en-US" dirty="0"/>
          </a:p>
          <a:p>
            <a:r>
              <a:rPr lang="en-US" dirty="0" err="1"/>
              <a:t>Wright’a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ikili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yapısı</a:t>
            </a:r>
            <a:r>
              <a:rPr lang="en-US" dirty="0"/>
              <a:t> </a:t>
            </a:r>
            <a:r>
              <a:rPr lang="en-US" dirty="0" err="1"/>
              <a:t>modelleri</a:t>
            </a:r>
            <a:r>
              <a:rPr lang="en-US" dirty="0"/>
              <a:t> (</a:t>
            </a:r>
            <a:r>
              <a:rPr lang="en-US" dirty="0" err="1"/>
              <a:t>kapitalist</a:t>
            </a:r>
            <a:r>
              <a:rPr lang="en-US" dirty="0"/>
              <a:t>/</a:t>
            </a:r>
            <a:r>
              <a:rPr lang="en-US" dirty="0" err="1"/>
              <a:t>proleterya</a:t>
            </a:r>
            <a:r>
              <a:rPr lang="en-US" dirty="0"/>
              <a:t>) </a:t>
            </a:r>
            <a:r>
              <a:rPr lang="en-US" dirty="0" err="1"/>
              <a:t>sermaye</a:t>
            </a:r>
            <a:r>
              <a:rPr lang="en-US" dirty="0"/>
              <a:t> </a:t>
            </a:r>
            <a:r>
              <a:rPr lang="en-US" dirty="0" err="1"/>
              <a:t>birikiminin</a:t>
            </a:r>
            <a:r>
              <a:rPr lang="en-US" dirty="0"/>
              <a:t> </a:t>
            </a:r>
            <a:r>
              <a:rPr lang="en-US" dirty="0" err="1"/>
              <a:t>tarihsel</a:t>
            </a:r>
            <a:r>
              <a:rPr lang="en-US" dirty="0"/>
              <a:t> </a:t>
            </a:r>
            <a:r>
              <a:rPr lang="en-US" dirty="0" err="1"/>
              <a:t>oluşumunu</a:t>
            </a:r>
            <a:r>
              <a:rPr lang="en-US" dirty="0"/>
              <a:t> </a:t>
            </a:r>
            <a:r>
              <a:rPr lang="en-US" dirty="0" err="1"/>
              <a:t>soyutlamak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elverişli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analitik</a:t>
            </a:r>
            <a:r>
              <a:rPr lang="en-US" dirty="0"/>
              <a:t> </a:t>
            </a:r>
            <a:r>
              <a:rPr lang="en-US" dirty="0" err="1"/>
              <a:t>şemadır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Ancak</a:t>
            </a:r>
            <a:r>
              <a:rPr lang="en-US" dirty="0"/>
              <a:t> </a:t>
            </a:r>
            <a:r>
              <a:rPr lang="en-US" dirty="0" err="1"/>
              <a:t>olgusal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karmaşık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analizi</a:t>
            </a:r>
            <a:r>
              <a:rPr lang="en-US" dirty="0"/>
              <a:t> </a:t>
            </a:r>
            <a:r>
              <a:rPr lang="en-US" dirty="0" err="1"/>
              <a:t>ihityacına</a:t>
            </a:r>
            <a:r>
              <a:rPr lang="en-US" dirty="0"/>
              <a:t> </a:t>
            </a:r>
            <a:r>
              <a:rPr lang="en-US" dirty="0" err="1"/>
              <a:t>işaret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.</a:t>
            </a:r>
          </a:p>
          <a:p>
            <a:pPr lvl="2"/>
            <a:r>
              <a:rPr lang="en-US" dirty="0" err="1"/>
              <a:t>Mülkiyet</a:t>
            </a:r>
            <a:r>
              <a:rPr lang="en-US" dirty="0"/>
              <a:t> </a:t>
            </a:r>
            <a:r>
              <a:rPr lang="en-US" dirty="0" err="1"/>
              <a:t>ilişkilerinin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katmanlı</a:t>
            </a:r>
            <a:r>
              <a:rPr lang="en-US" dirty="0"/>
              <a:t> </a:t>
            </a:r>
            <a:r>
              <a:rPr lang="en-US" dirty="0" err="1"/>
              <a:t>yapısı</a:t>
            </a:r>
            <a:endParaRPr lang="en-US" dirty="0"/>
          </a:p>
          <a:p>
            <a:pPr lvl="2"/>
            <a:r>
              <a:rPr lang="en-US" dirty="0" err="1"/>
              <a:t>Hakların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yetkilerin</a:t>
            </a:r>
            <a:r>
              <a:rPr lang="en-US" dirty="0"/>
              <a:t> </a:t>
            </a:r>
            <a:r>
              <a:rPr lang="en-US" dirty="0" err="1"/>
              <a:t>dağıtımı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033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Çelişkili</a:t>
            </a:r>
            <a:r>
              <a:rPr lang="en-US" dirty="0"/>
              <a:t> </a:t>
            </a:r>
            <a:r>
              <a:rPr lang="en-US" dirty="0" err="1"/>
              <a:t>Mevkiler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Wright’ın</a:t>
            </a:r>
            <a:r>
              <a:rPr lang="en-US" dirty="0"/>
              <a:t> </a:t>
            </a:r>
            <a:r>
              <a:rPr lang="en-US" dirty="0" err="1"/>
              <a:t>kuramsal</a:t>
            </a:r>
            <a:r>
              <a:rPr lang="en-US" dirty="0"/>
              <a:t> </a:t>
            </a:r>
            <a:r>
              <a:rPr lang="en-US" dirty="0" err="1"/>
              <a:t>modeli</a:t>
            </a:r>
            <a:r>
              <a:rPr lang="en-US" dirty="0"/>
              <a:t> </a:t>
            </a:r>
            <a:r>
              <a:rPr lang="en-US" dirty="0" err="1"/>
              <a:t>görgül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analizi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mülkiyet</a:t>
            </a:r>
            <a:r>
              <a:rPr lang="en-US" dirty="0"/>
              <a:t> </a:t>
            </a:r>
            <a:r>
              <a:rPr lang="en-US" dirty="0" err="1"/>
              <a:t>ilişkileri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iktidar</a:t>
            </a:r>
            <a:r>
              <a:rPr lang="en-US" dirty="0"/>
              <a:t> </a:t>
            </a:r>
            <a:r>
              <a:rPr lang="en-US" dirty="0" err="1"/>
              <a:t>ilişkilerini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arada</a:t>
            </a:r>
            <a:r>
              <a:rPr lang="en-US" dirty="0"/>
              <a:t> </a:t>
            </a:r>
            <a:r>
              <a:rPr lang="en-US" dirty="0" err="1"/>
              <a:t>çözümlemeyi</a:t>
            </a:r>
            <a:r>
              <a:rPr lang="en-US" dirty="0"/>
              <a:t> </a:t>
            </a:r>
            <a:r>
              <a:rPr lang="en-US" dirty="0" err="1"/>
              <a:t>önerir</a:t>
            </a:r>
            <a:r>
              <a:rPr lang="en-US" dirty="0"/>
              <a:t>.</a:t>
            </a:r>
          </a:p>
          <a:p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konumlarında</a:t>
            </a:r>
            <a:r>
              <a:rPr lang="en-US" dirty="0"/>
              <a:t> </a:t>
            </a:r>
            <a:r>
              <a:rPr lang="en-US" dirty="0" err="1"/>
              <a:t>Çelişkili</a:t>
            </a:r>
            <a:r>
              <a:rPr lang="en-US" dirty="0"/>
              <a:t> </a:t>
            </a:r>
            <a:r>
              <a:rPr lang="en-US" dirty="0" err="1"/>
              <a:t>mevkiler</a:t>
            </a:r>
            <a:r>
              <a:rPr lang="en-US" dirty="0"/>
              <a:t>: </a:t>
            </a:r>
          </a:p>
          <a:p>
            <a:pPr lvl="1"/>
            <a:r>
              <a:rPr lang="en-US" dirty="0" err="1"/>
              <a:t>Otoriteyle</a:t>
            </a:r>
            <a:r>
              <a:rPr lang="en-US" dirty="0"/>
              <a:t> </a:t>
            </a:r>
            <a:r>
              <a:rPr lang="en-US" dirty="0" err="1"/>
              <a:t>ilişki</a:t>
            </a:r>
            <a:r>
              <a:rPr lang="en-US" dirty="0"/>
              <a:t>: </a:t>
            </a:r>
            <a:r>
              <a:rPr lang="en-US" dirty="0" err="1"/>
              <a:t>Yönetici</a:t>
            </a:r>
            <a:r>
              <a:rPr lang="en-US" dirty="0"/>
              <a:t> </a:t>
            </a:r>
            <a:r>
              <a:rPr lang="en-US" dirty="0" err="1"/>
              <a:t>pozisyonlar</a:t>
            </a:r>
            <a:endParaRPr lang="en-US" dirty="0"/>
          </a:p>
          <a:p>
            <a:pPr lvl="2"/>
            <a:r>
              <a:rPr lang="en-US" dirty="0" err="1"/>
              <a:t>İşgücü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denetim</a:t>
            </a:r>
            <a:endParaRPr lang="en-US" dirty="0"/>
          </a:p>
          <a:p>
            <a:pPr lvl="1"/>
            <a:r>
              <a:rPr lang="en-US" dirty="0" err="1"/>
              <a:t>Yetenek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uzmanlıklara</a:t>
            </a:r>
            <a:r>
              <a:rPr lang="en-US" dirty="0"/>
              <a:t> </a:t>
            </a:r>
            <a:r>
              <a:rPr lang="en-US" dirty="0" err="1"/>
              <a:t>sahip</a:t>
            </a:r>
            <a:r>
              <a:rPr lang="en-US" dirty="0"/>
              <a:t> </a:t>
            </a:r>
            <a:r>
              <a:rPr lang="en-US" dirty="0" err="1"/>
              <a:t>olma</a:t>
            </a:r>
            <a:r>
              <a:rPr lang="en-US" dirty="0"/>
              <a:t> (</a:t>
            </a:r>
            <a:r>
              <a:rPr lang="en-US" dirty="0" err="1"/>
              <a:t>Profesyoneller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Kendi</a:t>
            </a:r>
            <a:r>
              <a:rPr lang="en-US" dirty="0"/>
              <a:t> </a:t>
            </a:r>
            <a:r>
              <a:rPr lang="en-US" dirty="0" err="1"/>
              <a:t>işgücü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denetim</a:t>
            </a:r>
            <a:r>
              <a:rPr lang="en-US" dirty="0"/>
              <a:t>, </a:t>
            </a:r>
            <a:r>
              <a:rPr lang="en-US" dirty="0" err="1"/>
              <a:t>ücret</a:t>
            </a:r>
            <a:r>
              <a:rPr lang="en-US" dirty="0"/>
              <a:t> </a:t>
            </a:r>
            <a:r>
              <a:rPr lang="en-US" dirty="0" err="1"/>
              <a:t>farklılaşması</a:t>
            </a:r>
            <a:endParaRPr lang="en-US" dirty="0"/>
          </a:p>
          <a:p>
            <a:pPr lvl="1"/>
            <a:r>
              <a:rPr lang="en-US" dirty="0" err="1"/>
              <a:t>Çoklu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konumları</a:t>
            </a:r>
            <a:r>
              <a:rPr lang="en-US" dirty="0"/>
              <a:t> (</a:t>
            </a:r>
            <a:r>
              <a:rPr lang="en-US" dirty="0" err="1"/>
              <a:t>aile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iş</a:t>
            </a:r>
            <a:r>
              <a:rPr lang="en-US" dirty="0"/>
              <a:t> </a:t>
            </a:r>
            <a:r>
              <a:rPr lang="en-US" dirty="0" err="1"/>
              <a:t>dolayımıyla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Zaman (</a:t>
            </a:r>
            <a:r>
              <a:rPr lang="en-US" dirty="0" err="1"/>
              <a:t>kariyer</a:t>
            </a:r>
            <a:r>
              <a:rPr lang="en-US" dirty="0"/>
              <a:t> </a:t>
            </a:r>
            <a:r>
              <a:rPr lang="en-US" dirty="0" err="1"/>
              <a:t>güzergahında</a:t>
            </a:r>
            <a:r>
              <a:rPr lang="en-US" dirty="0"/>
              <a:t> </a:t>
            </a:r>
            <a:r>
              <a:rPr lang="en-US" dirty="0" err="1"/>
              <a:t>değişimler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Dolaylı</a:t>
            </a:r>
            <a:r>
              <a:rPr lang="en-US" dirty="0"/>
              <a:t> </a:t>
            </a:r>
            <a:r>
              <a:rPr lang="en-US" dirty="0" err="1"/>
              <a:t>mevkiler</a:t>
            </a:r>
            <a:r>
              <a:rPr lang="en-US" dirty="0"/>
              <a:t> (</a:t>
            </a:r>
            <a:r>
              <a:rPr lang="en-US" dirty="0" err="1"/>
              <a:t>aile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638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İkili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Yapıları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r>
              <a:rPr lang="en-US" dirty="0" err="1"/>
              <a:t>Wright’ın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kuramı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katmanlı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karmaşık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kuramı</a:t>
            </a:r>
            <a:r>
              <a:rPr lang="en-US" dirty="0"/>
              <a:t> </a:t>
            </a:r>
            <a:r>
              <a:rPr lang="en-US" dirty="0" err="1"/>
              <a:t>geliştirmesine</a:t>
            </a:r>
            <a:r>
              <a:rPr lang="en-US" dirty="0"/>
              <a:t> </a:t>
            </a:r>
            <a:r>
              <a:rPr lang="en-US" dirty="0" err="1"/>
              <a:t>karşın</a:t>
            </a:r>
            <a:r>
              <a:rPr lang="en-US" dirty="0"/>
              <a:t>, </a:t>
            </a:r>
            <a:r>
              <a:rPr lang="en-US" dirty="0" err="1"/>
              <a:t>ikili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yapılarına</a:t>
            </a:r>
            <a:r>
              <a:rPr lang="en-US" dirty="0"/>
              <a:t> </a:t>
            </a:r>
            <a:r>
              <a:rPr lang="en-US" dirty="0" err="1"/>
              <a:t>dayalı</a:t>
            </a:r>
            <a:r>
              <a:rPr lang="en-US" dirty="0"/>
              <a:t> </a:t>
            </a:r>
            <a:r>
              <a:rPr lang="en-US" dirty="0" err="1"/>
              <a:t>soyutlamaları</a:t>
            </a:r>
            <a:r>
              <a:rPr lang="en-US" dirty="0"/>
              <a:t> tam </a:t>
            </a:r>
            <a:r>
              <a:rPr lang="en-US" dirty="0" err="1"/>
              <a:t>anlamıyla</a:t>
            </a:r>
            <a:r>
              <a:rPr lang="en-US" dirty="0"/>
              <a:t> </a:t>
            </a:r>
            <a:r>
              <a:rPr lang="en-US" dirty="0" err="1"/>
              <a:t>terk</a:t>
            </a:r>
            <a:r>
              <a:rPr lang="en-US" dirty="0"/>
              <a:t> </a:t>
            </a:r>
            <a:r>
              <a:rPr lang="en-US" dirty="0" err="1"/>
              <a:t>etmez</a:t>
            </a:r>
            <a:r>
              <a:rPr lang="en-US" dirty="0"/>
              <a:t>. </a:t>
            </a:r>
          </a:p>
          <a:p>
            <a:r>
              <a:rPr lang="en-US" dirty="0" err="1"/>
              <a:t>Sınıflar</a:t>
            </a:r>
            <a:r>
              <a:rPr lang="en-US" dirty="0"/>
              <a:t> </a:t>
            </a:r>
            <a:r>
              <a:rPr lang="en-US" dirty="0" err="1"/>
              <a:t>arası</a:t>
            </a:r>
            <a:r>
              <a:rPr lang="en-US" dirty="0"/>
              <a:t> </a:t>
            </a:r>
            <a:r>
              <a:rPr lang="en-US" dirty="0" err="1"/>
              <a:t>ilişkide</a:t>
            </a:r>
            <a:r>
              <a:rPr lang="en-US" dirty="0"/>
              <a:t> </a:t>
            </a:r>
            <a:r>
              <a:rPr lang="en-US" dirty="0" err="1"/>
              <a:t>uzlaşmazlık</a:t>
            </a:r>
            <a:endParaRPr lang="en-US" dirty="0"/>
          </a:p>
          <a:p>
            <a:pPr lvl="1"/>
            <a:r>
              <a:rPr lang="en-US" dirty="0" err="1"/>
              <a:t>İkili</a:t>
            </a:r>
            <a:r>
              <a:rPr lang="en-US" dirty="0"/>
              <a:t> </a:t>
            </a:r>
            <a:r>
              <a:rPr lang="en-US" dirty="0" err="1"/>
              <a:t>sınıfa</a:t>
            </a:r>
            <a:r>
              <a:rPr lang="en-US" dirty="0"/>
              <a:t> </a:t>
            </a:r>
            <a:r>
              <a:rPr lang="en-US" dirty="0" err="1"/>
              <a:t>dayalı</a:t>
            </a:r>
            <a:r>
              <a:rPr lang="en-US" dirty="0"/>
              <a:t> </a:t>
            </a:r>
            <a:r>
              <a:rPr lang="en-US" dirty="0" err="1"/>
              <a:t>analitik</a:t>
            </a:r>
            <a:r>
              <a:rPr lang="en-US" dirty="0"/>
              <a:t> </a:t>
            </a:r>
            <a:r>
              <a:rPr lang="en-US" dirty="0" err="1"/>
              <a:t>çerçeve</a:t>
            </a:r>
            <a:r>
              <a:rPr lang="en-US" dirty="0"/>
              <a:t> </a:t>
            </a:r>
            <a:r>
              <a:rPr lang="en-US" dirty="0" err="1"/>
              <a:t>açıklama</a:t>
            </a:r>
            <a:r>
              <a:rPr lang="en-US" dirty="0"/>
              <a:t> </a:t>
            </a:r>
            <a:r>
              <a:rPr lang="en-US" dirty="0" err="1"/>
              <a:t>kapasitesini</a:t>
            </a:r>
            <a:r>
              <a:rPr lang="en-US" dirty="0"/>
              <a:t> </a:t>
            </a:r>
            <a:r>
              <a:rPr lang="en-US" dirty="0" err="1"/>
              <a:t>sürdürür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bilinci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oluşumları</a:t>
            </a:r>
            <a:r>
              <a:rPr lang="en-US" dirty="0"/>
              <a:t> (</a:t>
            </a:r>
            <a:r>
              <a:rPr lang="en-US" dirty="0" err="1"/>
              <a:t>kurumlar</a:t>
            </a:r>
            <a:r>
              <a:rPr lang="en-US" dirty="0"/>
              <a:t>)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uzlaşmazlık</a:t>
            </a:r>
            <a:r>
              <a:rPr lang="en-US" dirty="0"/>
              <a:t> </a:t>
            </a:r>
            <a:r>
              <a:rPr lang="en-US" dirty="0" err="1"/>
              <a:t>ilkesi</a:t>
            </a:r>
            <a:r>
              <a:rPr lang="en-US" dirty="0"/>
              <a:t> </a:t>
            </a:r>
            <a:r>
              <a:rPr lang="en-US" dirty="0" err="1"/>
              <a:t>çerçevesinde</a:t>
            </a:r>
            <a:r>
              <a:rPr lang="en-US" dirty="0"/>
              <a:t> </a:t>
            </a:r>
            <a:r>
              <a:rPr lang="en-US" dirty="0" err="1"/>
              <a:t>yeniden</a:t>
            </a:r>
            <a:r>
              <a:rPr lang="en-US" dirty="0"/>
              <a:t> </a:t>
            </a:r>
            <a:r>
              <a:rPr lang="en-US" dirty="0" err="1"/>
              <a:t>ikili</a:t>
            </a:r>
            <a:r>
              <a:rPr lang="en-US" dirty="0"/>
              <a:t> </a:t>
            </a:r>
            <a:r>
              <a:rPr lang="en-US" dirty="0" err="1"/>
              <a:t>konumlar</a:t>
            </a:r>
            <a:r>
              <a:rPr lang="en-US" dirty="0"/>
              <a:t> </a:t>
            </a:r>
            <a:r>
              <a:rPr lang="en-US" dirty="0" err="1"/>
              <a:t>üretir</a:t>
            </a:r>
            <a:r>
              <a:rPr lang="en-US" dirty="0"/>
              <a:t>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822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Sınıfın</a:t>
            </a:r>
            <a:r>
              <a:rPr lang="en-US" dirty="0"/>
              <a:t> </a:t>
            </a:r>
            <a:r>
              <a:rPr lang="en-US" dirty="0" err="1"/>
              <a:t>Failliği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dirty="0"/>
          </a:p>
          <a:p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bilinci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oluşumları</a:t>
            </a:r>
            <a:r>
              <a:rPr lang="en-US" dirty="0"/>
              <a:t> (</a:t>
            </a:r>
            <a:r>
              <a:rPr lang="en-US" dirty="0" err="1"/>
              <a:t>kurumlar</a:t>
            </a:r>
            <a:r>
              <a:rPr lang="en-US" dirty="0"/>
              <a:t>)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uzlaşmazlık</a:t>
            </a:r>
            <a:r>
              <a:rPr lang="en-US" dirty="0"/>
              <a:t> </a:t>
            </a:r>
            <a:r>
              <a:rPr lang="en-US" dirty="0" err="1"/>
              <a:t>ilkesi</a:t>
            </a:r>
            <a:r>
              <a:rPr lang="en-US" dirty="0"/>
              <a:t> </a:t>
            </a:r>
            <a:r>
              <a:rPr lang="en-US" dirty="0" err="1"/>
              <a:t>çerçevesinde</a:t>
            </a:r>
            <a:r>
              <a:rPr lang="en-US" dirty="0"/>
              <a:t> </a:t>
            </a:r>
            <a:r>
              <a:rPr lang="en-US" dirty="0" err="1"/>
              <a:t>yeniden</a:t>
            </a:r>
            <a:r>
              <a:rPr lang="en-US" dirty="0"/>
              <a:t> </a:t>
            </a:r>
            <a:r>
              <a:rPr lang="en-US" dirty="0" err="1"/>
              <a:t>ikili</a:t>
            </a:r>
            <a:r>
              <a:rPr lang="en-US" dirty="0"/>
              <a:t> </a:t>
            </a:r>
            <a:r>
              <a:rPr lang="en-US" dirty="0" err="1"/>
              <a:t>konumlar</a:t>
            </a:r>
            <a:r>
              <a:rPr lang="en-US" dirty="0"/>
              <a:t> </a:t>
            </a:r>
            <a:r>
              <a:rPr lang="en-US" dirty="0" err="1"/>
              <a:t>üretir</a:t>
            </a:r>
            <a:r>
              <a:rPr lang="en-US" dirty="0"/>
              <a:t>. </a:t>
            </a:r>
          </a:p>
          <a:p>
            <a:r>
              <a:rPr lang="en-US" dirty="0"/>
              <a:t>Wright, static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yapısal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kuramı</a:t>
            </a:r>
            <a:r>
              <a:rPr lang="en-US" dirty="0"/>
              <a:t> </a:t>
            </a:r>
            <a:r>
              <a:rPr lang="en-US" dirty="0" err="1"/>
              <a:t>çerçevesinden</a:t>
            </a:r>
            <a:r>
              <a:rPr lang="en-US" dirty="0"/>
              <a:t> </a:t>
            </a:r>
            <a:r>
              <a:rPr lang="en-US" dirty="0" err="1"/>
              <a:t>uzaklaşarak</a:t>
            </a:r>
            <a:r>
              <a:rPr lang="en-US" dirty="0"/>
              <a:t> </a:t>
            </a:r>
            <a:r>
              <a:rPr lang="en-US" dirty="0" err="1"/>
              <a:t>sınıfı</a:t>
            </a:r>
            <a:r>
              <a:rPr lang="en-US" dirty="0"/>
              <a:t> </a:t>
            </a:r>
            <a:r>
              <a:rPr lang="en-US" dirty="0" err="1"/>
              <a:t>tarihsel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aktör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da </a:t>
            </a:r>
            <a:r>
              <a:rPr lang="en-US" dirty="0" err="1"/>
              <a:t>kavramsallaştırmış</a:t>
            </a:r>
            <a:r>
              <a:rPr lang="en-US" dirty="0"/>
              <a:t> </a:t>
            </a:r>
            <a:r>
              <a:rPr lang="en-US" dirty="0" err="1"/>
              <a:t>olur</a:t>
            </a:r>
            <a:r>
              <a:rPr lang="en-US"/>
              <a:t>. 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7196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274</TotalTime>
  <Words>417</Words>
  <Application>Microsoft Macintosh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Rockwell</vt:lpstr>
      <vt:lpstr>Wingdings 2</vt:lpstr>
      <vt:lpstr>Austin</vt:lpstr>
      <vt:lpstr>Sınıf Kuramları</vt:lpstr>
      <vt:lpstr>Sınıf</vt:lpstr>
      <vt:lpstr>Sınıf</vt:lpstr>
      <vt:lpstr>Sınıf</vt:lpstr>
      <vt:lpstr>Wright’ın Sınıf Kuramı</vt:lpstr>
      <vt:lpstr>Wright’ın Sınıf Kuramı</vt:lpstr>
      <vt:lpstr>Çelişkili Mevkiler</vt:lpstr>
      <vt:lpstr>İkili Sınıf Yapıları</vt:lpstr>
      <vt:lpstr>Sınıfın Failliği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Baudrillard</dc:title>
  <dc:creator>süreyya</dc:creator>
  <cp:lastModifiedBy>Haktan.Ural</cp:lastModifiedBy>
  <cp:revision>28</cp:revision>
  <dcterms:created xsi:type="dcterms:W3CDTF">2018-12-07T09:28:51Z</dcterms:created>
  <dcterms:modified xsi:type="dcterms:W3CDTF">2019-02-19T01:23:46Z</dcterms:modified>
</cp:coreProperties>
</file>