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4" r:id="rId1"/>
  </p:sldMasterIdLst>
  <p:sldIdLst>
    <p:sldId id="264"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83284890-85D2-4D7B-8EF5-15A9C1DB8F42}" type="datetimeFigureOut">
              <a:rPr lang="en-US" smtClean="0"/>
              <a:pPr/>
              <a:t>1/11/2020</a:t>
            </a:fld>
            <a:endParaRPr lang="en-US" dirty="0"/>
          </a:p>
        </p:txBody>
      </p:sp>
      <p:sp>
        <p:nvSpPr>
          <p:cNvPr id="17" name="16 Altbilgi Yer Tutucusu"/>
          <p:cNvSpPr>
            <a:spLocks noGrp="1"/>
          </p:cNvSpPr>
          <p:nvPr>
            <p:ph type="ftr" sz="quarter" idx="11"/>
          </p:nvPr>
        </p:nvSpPr>
        <p:spPr/>
        <p:txBody>
          <a:bodyPr/>
          <a:lstStyle/>
          <a:p>
            <a:endParaRPr lang="en-US"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4FAB73BC-B049-4115-A692-8D63A059BFB8}" type="slidenum">
              <a:rPr lang="en-US" smtClean="0"/>
              <a:pPr/>
              <a:t>‹#›</a:t>
            </a:fld>
            <a:endParaRPr lang="en-US" dirty="0"/>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64C608-40B1-4030-A28D-5B74BC98ADCE}" type="datetimeFigureOut">
              <a:rPr lang="en-US" smtClean="0"/>
              <a:pPr/>
              <a:t>1/11/2020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764DA5-CD3D-4590-A511-FCD3BC7A793E}" type="datetimeFigureOut">
              <a:rPr lang="en-US" smtClean="0"/>
              <a:pPr/>
              <a:t>1/11/2020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2F5661D-6934-4B32-B92C-470368BF1EC6}" type="datetimeFigureOut">
              <a:rPr lang="en-US" smtClean="0"/>
              <a:pPr/>
              <a:t>1/11/2020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6F822A4-8DA6-4447-9B1F-C5DB58435268}" type="datetimeFigureOut">
              <a:rPr lang="en-US" smtClean="0"/>
              <a:pPr/>
              <a:t>1/11/2020</a:t>
            </a:fld>
            <a:endParaRPr lang="en-US" dirty="0"/>
          </a:p>
        </p:txBody>
      </p:sp>
      <p:sp>
        <p:nvSpPr>
          <p:cNvPr id="5" name="4 Altbilgi Yer Tutucusu"/>
          <p:cNvSpPr>
            <a:spLocks noGrp="1"/>
          </p:cNvSpPr>
          <p:nvPr>
            <p:ph type="ftr" sz="quarter" idx="11"/>
          </p:nvPr>
        </p:nvSpPr>
        <p:spPr>
          <a:xfrm>
            <a:off x="1066800" y="6172200"/>
            <a:ext cx="5334000" cy="457200"/>
          </a:xfrm>
        </p:spPr>
        <p:txBody>
          <a:bodyPr/>
          <a:lstStyle/>
          <a:p>
            <a:endParaRPr lang="en-US" dirty="0"/>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4FAB73BC-B049-4115-A692-8D63A059BFB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548D31E-DCDA-41A7-9C67-C4B11B94D21D}" type="datetimeFigureOut">
              <a:rPr lang="en-US" smtClean="0"/>
              <a:pPr/>
              <a:t>1/11/2020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9B3762C0-B258-48F1-ADE6-176B4174CCDD}" type="datetimeFigureOut">
              <a:rPr lang="en-US" smtClean="0"/>
              <a:pPr/>
              <a:t>1/11/2020</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77919A6-33EB-49BD-A62F-1FA56B9F9712}" type="datetimeFigureOut">
              <a:rPr lang="en-US" smtClean="0"/>
              <a:pPr/>
              <a:t>1/11/2020</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A4E7D1B-D673-4CF6-8672-009D42ABD2A0}" type="datetimeFigureOut">
              <a:rPr lang="en-US" smtClean="0"/>
              <a:pPr/>
              <a:t>1/11/2020</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A16AA21-1863-4931-97CB-99D0A168701B}" type="datetimeFigureOut">
              <a:rPr lang="en-US" smtClean="0"/>
              <a:pPr/>
              <a:t>1/11/2020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772C379-9A7C-4C87-A116-CBE9F58B04C5}" type="datetimeFigureOut">
              <a:rPr lang="en-US" smtClean="0"/>
              <a:pPr/>
              <a:t>1/11/2020</a:t>
            </a:fld>
            <a:endParaRPr lang="en-US" dirty="0"/>
          </a:p>
        </p:txBody>
      </p:sp>
      <p:sp>
        <p:nvSpPr>
          <p:cNvPr id="6" name="5 Altbilgi Yer Tutucusu"/>
          <p:cNvSpPr>
            <a:spLocks noGrp="1"/>
          </p:cNvSpPr>
          <p:nvPr>
            <p:ph type="ftr" sz="quarter" idx="11"/>
          </p:nvPr>
        </p:nvSpPr>
        <p:spPr>
          <a:xfrm>
            <a:off x="1219200" y="6172200"/>
            <a:ext cx="5181600" cy="457200"/>
          </a:xfrm>
        </p:spPr>
        <p:txBody>
          <a:bodyPr/>
          <a:lstStyle/>
          <a:p>
            <a:endParaRPr lang="en-US" dirty="0"/>
          </a:p>
        </p:txBody>
      </p:sp>
      <p:sp>
        <p:nvSpPr>
          <p:cNvPr id="7" name="6 Slayt Numarası Yer Tutucusu"/>
          <p:cNvSpPr>
            <a:spLocks noGrp="1"/>
          </p:cNvSpPr>
          <p:nvPr>
            <p:ph type="sldNum" sz="quarter" idx="12"/>
          </p:nvPr>
        </p:nvSpPr>
        <p:spPr>
          <a:xfrm>
            <a:off x="195072" y="6208776"/>
            <a:ext cx="609600" cy="457200"/>
          </a:xfrm>
        </p:spPr>
        <p:txBody>
          <a:bodyPr/>
          <a:lstStyle/>
          <a:p>
            <a:fld id="{4FAB73BC-B049-4115-A692-8D63A059BFB8}" type="slidenum">
              <a:rPr lang="en-US" smtClean="0"/>
              <a:pPr/>
              <a:t>‹#›</a:t>
            </a:fld>
            <a:endParaRPr lang="en-US" dirty="0"/>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664C608-40B1-4030-A28D-5B74BC98ADCE}" type="datetimeFigureOut">
              <a:rPr lang="en-US" smtClean="0"/>
              <a:pPr/>
              <a:t>1/11/2020</a:t>
            </a:fld>
            <a:endParaRPr lang="en-US" dirty="0"/>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1426170"/>
          </a:xfrm>
        </p:spPr>
        <p:txBody>
          <a:bodyPr/>
          <a:lstStyle/>
          <a:p>
            <a:pPr algn="ctr"/>
            <a:r>
              <a:rPr lang="tr-TR" sz="2400" b="1" dirty="0"/>
              <a:t>T.C.</a:t>
            </a:r>
            <a:r>
              <a:rPr lang="tr-TR" b="1" dirty="0" smtClean="0"/>
              <a:t> </a:t>
            </a:r>
            <a:r>
              <a:rPr lang="tr-TR" sz="2400" b="1" dirty="0"/>
              <a:t>ANKARA ÜNİVERSİTESİ  </a:t>
            </a:r>
            <a:br>
              <a:rPr lang="tr-TR" sz="2400" b="1" dirty="0"/>
            </a:br>
            <a:r>
              <a:rPr lang="tr-TR" sz="2400" b="1" dirty="0"/>
              <a:t>AYAŞ MESLEK YÜKSEK OKULU</a:t>
            </a:r>
          </a:p>
        </p:txBody>
      </p:sp>
      <p:sp>
        <p:nvSpPr>
          <p:cNvPr id="7" name="6 Slayt Numarası Yer Tutucusu"/>
          <p:cNvSpPr>
            <a:spLocks noGrp="1"/>
          </p:cNvSpPr>
          <p:nvPr>
            <p:ph type="sldNum" sz="quarter" idx="12"/>
          </p:nvPr>
        </p:nvSpPr>
        <p:spPr/>
        <p:txBody>
          <a:bodyPr/>
          <a:lstStyle/>
          <a:p>
            <a:fld id="{4A47F8FB-8233-4EDA-99C2-FD0C08178D1D}" type="slidenum">
              <a:rPr lang="tr-TR" smtClean="0"/>
              <a:t>1</a:t>
            </a:fld>
            <a:endParaRPr lang="tr-T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438699391"/>
              </p:ext>
            </p:extLst>
          </p:nvPr>
        </p:nvGraphicFramePr>
        <p:xfrm>
          <a:off x="1919537" y="2060848"/>
          <a:ext cx="8424937" cy="4557808"/>
        </p:xfrm>
        <a:graphic>
          <a:graphicData uri="http://schemas.openxmlformats.org/drawingml/2006/table">
            <a:tbl>
              <a:tblPr firstRow="1" bandRow="1">
                <a:tableStyleId>{912C8C85-51F0-491E-9774-3900AFEF0FD7}</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b="1"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13</a:t>
                      </a:r>
                      <a:endParaRPr lang="tr-TR" dirty="0"/>
                    </a:p>
                  </a:txBody>
                  <a:tcPr anchor="ctr"/>
                </a:tc>
                <a:extLst>
                  <a:ext uri="{0D108BD9-81ED-4DB2-BD59-A6C34878D82A}">
                    <a16:rowId xmlns:a16="http://schemas.microsoft.com/office/drawing/2014/main" val="10001"/>
                  </a:ext>
                </a:extLst>
              </a:tr>
              <a:tr h="1522375">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kern="1200" baseline="0" dirty="0" smtClean="0"/>
                        <a:t>İŞ SAĞLIĞI ve GÜVENLİĞİ</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u="sng" kern="1200" dirty="0" err="1" smtClean="0">
                          <a:hlinkClick r:id="rId2"/>
                        </a:rPr>
                        <a:t>ccalisir</a:t>
                      </a:r>
                      <a:r>
                        <a:rPr lang="tr-TR" sz="1800" u="sng" kern="1200" dirty="0" smtClean="0">
                          <a:hlinkClick r:id="rId2"/>
                        </a:rPr>
                        <a:t>@</a:t>
                      </a:r>
                      <a:r>
                        <a:rPr lang="tr-TR" sz="1800" u="sng" kern="1200" dirty="0" err="1" smtClean="0">
                          <a:hlinkClick r:id="rId2"/>
                        </a:rPr>
                        <a:t>ankara</a:t>
                      </a:r>
                      <a:r>
                        <a:rPr lang="tr-TR" sz="1800" u="sng" kern="1200" dirty="0" smtClean="0">
                          <a:hlinkClick r:id="rId2"/>
                        </a:rPr>
                        <a:t>.edu.tr</a:t>
                      </a:r>
                      <a:r>
                        <a:rPr lang="tr-TR" sz="1800" u="sng" kern="1200" baseline="0" dirty="0" smtClean="0"/>
                        <a:t> </a:t>
                      </a:r>
                      <a:r>
                        <a:rPr lang="tr-TR" sz="1800" u="none" kern="1200" dirty="0" err="1" smtClean="0">
                          <a:hlinkClick r:id="rId3"/>
                        </a:rPr>
                        <a:t>yusufcan</a:t>
                      </a:r>
                      <a:r>
                        <a:rPr lang="tr-TR" sz="1800" u="none" kern="1200" dirty="0" smtClean="0">
                          <a:hlinkClick r:id="rId3"/>
                        </a:rPr>
                        <a:t>_</a:t>
                      </a:r>
                      <a:r>
                        <a:rPr lang="tr-TR" sz="1800" u="none" kern="1200" dirty="0" err="1" smtClean="0">
                          <a:hlinkClick r:id="rId3"/>
                        </a:rPr>
                        <a:t>calisir</a:t>
                      </a:r>
                      <a:r>
                        <a:rPr lang="tr-TR" sz="1800" u="none" kern="1200" dirty="0" smtClean="0">
                          <a:hlinkClick r:id="rId3"/>
                        </a:rPr>
                        <a:t>@</a:t>
                      </a:r>
                      <a:r>
                        <a:rPr lang="tr-TR" sz="1800" u="none" kern="1200" dirty="0" err="1" smtClean="0">
                          <a:hlinkClick r:id="rId3"/>
                        </a:rPr>
                        <a:t>hotmail</a:t>
                      </a:r>
                      <a:r>
                        <a:rPr lang="tr-TR" sz="1800" u="none" kern="1200" dirty="0" smtClean="0">
                          <a:hlinkClick r:id="rId3"/>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2135561" y="404664"/>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8688288" y="332656"/>
            <a:ext cx="1440160" cy="1296144"/>
          </a:xfrm>
          <a:prstGeom prst="rect">
            <a:avLst/>
          </a:prstGeom>
          <a:noFill/>
        </p:spPr>
      </p:pic>
    </p:spTree>
    <p:extLst>
      <p:ext uri="{BB962C8B-B14F-4D97-AF65-F5344CB8AC3E}">
        <p14:creationId xmlns:p14="http://schemas.microsoft.com/office/powerpoint/2010/main" val="295655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44600" y="211138"/>
            <a:ext cx="10363200" cy="1143000"/>
          </a:xfrm>
        </p:spPr>
        <p:txBody>
          <a:bodyPr/>
          <a:lstStyle/>
          <a:p>
            <a:r>
              <a:rPr lang="tr-TR" dirty="0" smtClean="0"/>
              <a:t>iş sağlığı ve güvenliği</a:t>
            </a:r>
            <a:endParaRPr lang="tr-TR" dirty="0"/>
          </a:p>
        </p:txBody>
      </p:sp>
      <p:sp>
        <p:nvSpPr>
          <p:cNvPr id="3" name="İçerik Yer Tutucusu 2"/>
          <p:cNvSpPr>
            <a:spLocks noGrp="1"/>
          </p:cNvSpPr>
          <p:nvPr>
            <p:ph sz="quarter" idx="1"/>
          </p:nvPr>
        </p:nvSpPr>
        <p:spPr/>
        <p:txBody>
          <a:bodyPr>
            <a:normAutofit/>
          </a:bodyPr>
          <a:lstStyle/>
          <a:p>
            <a:r>
              <a:rPr lang="tr-TR" b="1" dirty="0" smtClean="0"/>
              <a:t>Dar anlamda İSG</a:t>
            </a:r>
            <a:r>
              <a:rPr lang="tr-TR" dirty="0" smtClean="0"/>
              <a:t>; işyerinde işin yapılması sırasında, fiziki çevre koşulları nedeniyle çalışanların karşılaştıkları sağlık sorunları ve mesleki tehlikelerin ortadan kaldırılması ve azaltılması için alınması zorunlu hukuki, teknik ve tıbbi önlemleri sağlamaya yönelik sistemli çalışmalardır.</a:t>
            </a:r>
          </a:p>
          <a:p>
            <a:endParaRPr lang="tr-TR" dirty="0"/>
          </a:p>
          <a:p>
            <a:endParaRPr lang="tr-TR" dirty="0" smtClean="0"/>
          </a:p>
          <a:p>
            <a:r>
              <a:rPr lang="tr-TR" b="1" dirty="0" smtClean="0"/>
              <a:t>Geniş anlamda İSG; </a:t>
            </a:r>
            <a:r>
              <a:rPr lang="tr-TR" dirty="0" smtClean="0"/>
              <a:t>Bir işletmenin gerçekleştirdiği faaliyetlerden etkilenen tüm insanların (çalışanların, müşterilerin vs.) sağlına ve güvenliğine etki eden faktörlerin ve koşulların ortadan kaldırılması veya azaltılması çalışmalarıdır.</a:t>
            </a:r>
            <a:endParaRPr lang="tr-TR" dirty="0"/>
          </a:p>
        </p:txBody>
      </p:sp>
    </p:spTree>
    <p:extLst>
      <p:ext uri="{BB962C8B-B14F-4D97-AF65-F5344CB8AC3E}">
        <p14:creationId xmlns:p14="http://schemas.microsoft.com/office/powerpoint/2010/main" val="676970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sağlığı ve güvenliği</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b="1" dirty="0" smtClean="0"/>
              <a:t>İş sağlığı;</a:t>
            </a:r>
          </a:p>
          <a:p>
            <a:r>
              <a:rPr lang="tr-TR" dirty="0" smtClean="0"/>
              <a:t>Sağlıklı bir çalışma ortamı için gereken sağlık kurallarını,</a:t>
            </a:r>
          </a:p>
          <a:p>
            <a:endParaRPr lang="tr-TR" dirty="0"/>
          </a:p>
          <a:p>
            <a:r>
              <a:rPr lang="tr-TR" b="1" dirty="0" smtClean="0"/>
              <a:t>İş güvenliği ise; </a:t>
            </a:r>
          </a:p>
          <a:p>
            <a:r>
              <a:rPr lang="tr-TR" dirty="0" smtClean="0"/>
              <a:t>Çalışanın hayatına yönelik tehlikelerin önlenmesi için gerekli teknik kuralları içermektedir.</a:t>
            </a:r>
          </a:p>
          <a:p>
            <a:endParaRPr lang="tr-TR" dirty="0"/>
          </a:p>
          <a:p>
            <a:endParaRPr lang="tr-TR" dirty="0" smtClean="0"/>
          </a:p>
          <a:p>
            <a:r>
              <a:rPr lang="tr-TR" b="1" dirty="0" smtClean="0"/>
              <a:t>İş kazası kavramı ise</a:t>
            </a:r>
            <a:r>
              <a:rPr lang="tr-TR" dirty="0" smtClean="0"/>
              <a:t>, kazanın çalışma hayatında gerçekleşen halini ve mesleki risklerin en önemlisini oluşturmaktadır.</a:t>
            </a:r>
          </a:p>
          <a:p>
            <a:r>
              <a:rPr lang="tr-TR" dirty="0" smtClean="0"/>
              <a:t>İSG anlamında bir olayın iş kazası olarak kabul edilebilmesi için, olayın işyerinde veya işin yürütümü nedeniyle diğer bir deyişle çalışma ile bağlantılı olması gerekir.</a:t>
            </a:r>
            <a:endParaRPr lang="tr-TR" dirty="0"/>
          </a:p>
        </p:txBody>
      </p:sp>
    </p:spTree>
    <p:extLst>
      <p:ext uri="{BB962C8B-B14F-4D97-AF65-F5344CB8AC3E}">
        <p14:creationId xmlns:p14="http://schemas.microsoft.com/office/powerpoint/2010/main" val="198762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sağlığı ve güvenliği</a:t>
            </a:r>
            <a:endParaRPr lang="tr-TR" dirty="0"/>
          </a:p>
        </p:txBody>
      </p:sp>
      <p:sp>
        <p:nvSpPr>
          <p:cNvPr id="3" name="İçerik Yer Tutucusu 2"/>
          <p:cNvSpPr>
            <a:spLocks noGrp="1"/>
          </p:cNvSpPr>
          <p:nvPr>
            <p:ph sz="quarter" idx="1"/>
          </p:nvPr>
        </p:nvSpPr>
        <p:spPr/>
        <p:txBody>
          <a:bodyPr>
            <a:normAutofit/>
          </a:bodyPr>
          <a:lstStyle/>
          <a:p>
            <a:r>
              <a:rPr lang="tr-TR" dirty="0" smtClean="0"/>
              <a:t>6331 sayılı İş Sağlığı ve Güvenliği Kanunu’nun 3/g maddesinde </a:t>
            </a:r>
            <a:r>
              <a:rPr lang="tr-TR" b="1" dirty="0" smtClean="0"/>
              <a:t>iş kazası</a:t>
            </a:r>
          </a:p>
          <a:p>
            <a:endParaRPr lang="tr-TR" b="1" dirty="0" smtClean="0"/>
          </a:p>
          <a:p>
            <a:r>
              <a:rPr lang="tr-TR" dirty="0" smtClean="0"/>
              <a:t>«</a:t>
            </a:r>
            <a:r>
              <a:rPr lang="tr-TR" i="1" dirty="0" smtClean="0"/>
              <a:t>işyerinde veya işin yürütümü nedeniyle meydana gelen, ölüme sebebiyet veren veya vücut bütünlüğünü ruhen ya da bedenen engelli hale getiren olay</a:t>
            </a:r>
            <a:r>
              <a:rPr lang="tr-TR" dirty="0" smtClean="0"/>
              <a:t>» olarak tanımlanmıştır.</a:t>
            </a:r>
          </a:p>
          <a:p>
            <a:endParaRPr lang="tr-TR" dirty="0" smtClean="0"/>
          </a:p>
          <a:p>
            <a:r>
              <a:rPr lang="tr-TR" b="1" dirty="0" smtClean="0"/>
              <a:t>Meslek hastalığı ise; </a:t>
            </a:r>
          </a:p>
          <a:p>
            <a:r>
              <a:rPr lang="tr-TR" dirty="0" smtClean="0"/>
              <a:t>Mesleki risklere </a:t>
            </a:r>
            <a:r>
              <a:rPr lang="tr-TR" dirty="0" err="1" smtClean="0"/>
              <a:t>maruziyet</a:t>
            </a:r>
            <a:r>
              <a:rPr lang="tr-TR" dirty="0" smtClean="0"/>
              <a:t> sonucu ortaya çıkan hastalıklardır.</a:t>
            </a:r>
          </a:p>
        </p:txBody>
      </p:sp>
    </p:spTree>
    <p:extLst>
      <p:ext uri="{BB962C8B-B14F-4D97-AF65-F5344CB8AC3E}">
        <p14:creationId xmlns:p14="http://schemas.microsoft.com/office/powerpoint/2010/main" val="2509938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sağlığı ve güvenliği</a:t>
            </a:r>
            <a:endParaRPr lang="tr-TR" dirty="0"/>
          </a:p>
        </p:txBody>
      </p:sp>
      <p:sp>
        <p:nvSpPr>
          <p:cNvPr id="3" name="İçerik Yer Tutucusu 2"/>
          <p:cNvSpPr>
            <a:spLocks noGrp="1"/>
          </p:cNvSpPr>
          <p:nvPr>
            <p:ph sz="quarter" idx="1"/>
          </p:nvPr>
        </p:nvSpPr>
        <p:spPr/>
        <p:txBody>
          <a:bodyPr>
            <a:normAutofit/>
          </a:bodyPr>
          <a:lstStyle/>
          <a:p>
            <a:r>
              <a:rPr lang="tr-TR" b="1" dirty="0" smtClean="0"/>
              <a:t>Meslek hastalığını iş kazasından ayıran en önemli özellik;</a:t>
            </a:r>
          </a:p>
          <a:p>
            <a:endParaRPr lang="tr-TR" dirty="0" smtClean="0"/>
          </a:p>
          <a:p>
            <a:r>
              <a:rPr lang="tr-TR" dirty="0" smtClean="0"/>
              <a:t>Kaza gibi aniden ortaya çıkmaması, işin yürütülme koşulları nedeniyle zaman içinde yavaş yavaş ortaya çıkan bir rahatsızlık olmasıdır.</a:t>
            </a:r>
          </a:p>
          <a:p>
            <a:r>
              <a:rPr lang="tr-TR" dirty="0" smtClean="0"/>
              <a:t>Sosyal güvenlik mevzuatına göre meslek hastalıklarının ortaya çıkışı, 2 gün ile 10 yıl arasında değişen bir sürede gerçekleşebilmektedir.</a:t>
            </a:r>
          </a:p>
        </p:txBody>
      </p:sp>
    </p:spTree>
    <p:extLst>
      <p:ext uri="{BB962C8B-B14F-4D97-AF65-F5344CB8AC3E}">
        <p14:creationId xmlns:p14="http://schemas.microsoft.com/office/powerpoint/2010/main" val="2509938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6331 sayılı iş sağlığı ve güvenliği kanuna göre İŞVERENİN yükümlülükleri</a:t>
            </a:r>
            <a:endParaRPr lang="tr-TR" dirty="0"/>
          </a:p>
        </p:txBody>
      </p:sp>
      <p:sp>
        <p:nvSpPr>
          <p:cNvPr id="3" name="İçerik Yer Tutucusu 2"/>
          <p:cNvSpPr>
            <a:spLocks noGrp="1"/>
          </p:cNvSpPr>
          <p:nvPr>
            <p:ph sz="quarter" idx="1"/>
          </p:nvPr>
        </p:nvSpPr>
        <p:spPr>
          <a:xfrm>
            <a:off x="429491" y="1447800"/>
            <a:ext cx="11152909" cy="5049982"/>
          </a:xfrm>
        </p:spPr>
        <p:txBody>
          <a:bodyPr>
            <a:normAutofit fontScale="92500"/>
          </a:bodyPr>
          <a:lstStyle/>
          <a:p>
            <a:pPr marL="514350" indent="-514350">
              <a:buFont typeface="+mj-lt"/>
              <a:buAutoNum type="arabicPeriod"/>
            </a:pPr>
            <a:r>
              <a:rPr lang="tr-TR" dirty="0" smtClean="0"/>
              <a:t>Her türlü önlemi alma ve uygulanmasını Denetleme Yükümlülüğü</a:t>
            </a:r>
          </a:p>
          <a:p>
            <a:pPr marL="514350" indent="-514350">
              <a:buFont typeface="+mj-lt"/>
              <a:buAutoNum type="arabicPeriod"/>
            </a:pPr>
            <a:r>
              <a:rPr lang="tr-TR" dirty="0" smtClean="0"/>
              <a:t>İSG hizmetleri ile ilgili yükümlülüğü</a:t>
            </a:r>
          </a:p>
          <a:p>
            <a:pPr marL="514350" indent="-514350">
              <a:buFont typeface="+mj-lt"/>
              <a:buAutoNum type="arabicPeriod"/>
            </a:pPr>
            <a:r>
              <a:rPr lang="tr-TR" dirty="0" smtClean="0"/>
              <a:t>Risk değerlendirilmesi yapma/yaptırma yükümlülüğü</a:t>
            </a:r>
          </a:p>
          <a:p>
            <a:pPr marL="514350" indent="-514350">
              <a:buFont typeface="+mj-lt"/>
              <a:buAutoNum type="arabicPeriod"/>
            </a:pPr>
            <a:r>
              <a:rPr lang="tr-TR" dirty="0" smtClean="0"/>
              <a:t>Çalışanların eğitimi, bilgilendirilmesi ve görüşlerinin alınması yükümlülüğü</a:t>
            </a:r>
          </a:p>
          <a:p>
            <a:pPr marL="514350" indent="-514350">
              <a:buFont typeface="+mj-lt"/>
              <a:buAutoNum type="arabicPeriod"/>
            </a:pPr>
            <a:r>
              <a:rPr lang="tr-TR" dirty="0" smtClean="0"/>
              <a:t>Acil durum planları hazırlama, yangınla mücadele, ilkyardım ve tahliye yükümlülüğü</a:t>
            </a:r>
          </a:p>
          <a:p>
            <a:pPr marL="514350" indent="-514350">
              <a:buFont typeface="+mj-lt"/>
              <a:buAutoNum type="arabicPeriod"/>
            </a:pPr>
            <a:r>
              <a:rPr lang="tr-TR" dirty="0" smtClean="0"/>
              <a:t>Sağlık gözetimi yapma ve iş kazası ve meslek hastalıklarını bildirim yükümlülüğü</a:t>
            </a:r>
          </a:p>
          <a:p>
            <a:pPr marL="514350" indent="-514350">
              <a:buFont typeface="+mj-lt"/>
              <a:buAutoNum type="arabicPeriod"/>
            </a:pPr>
            <a:r>
              <a:rPr lang="tr-TR" dirty="0" smtClean="0"/>
              <a:t>Çalışan temsilcisi ve destek elemanı görevlendirme yükümlülüğü</a:t>
            </a:r>
          </a:p>
          <a:p>
            <a:pPr marL="514350" indent="-514350">
              <a:buFont typeface="+mj-lt"/>
              <a:buAutoNum type="arabicPeriod"/>
            </a:pPr>
            <a:r>
              <a:rPr lang="tr-TR" dirty="0" smtClean="0"/>
              <a:t>İSG kurulu oluşturma ve işyeri sağlık ve güvenlik birimi kurma yükümlülüğü</a:t>
            </a:r>
          </a:p>
          <a:p>
            <a:pPr marL="514350" indent="-514350">
              <a:buFont typeface="+mj-lt"/>
              <a:buAutoNum type="arabicPeriod"/>
            </a:pPr>
            <a:r>
              <a:rPr lang="tr-TR" dirty="0" smtClean="0"/>
              <a:t>İSG koordinasyonunu sağlama yükümlülüğü</a:t>
            </a:r>
          </a:p>
          <a:p>
            <a:pPr marL="514350" indent="-514350">
              <a:buFont typeface="+mj-lt"/>
              <a:buAutoNum type="arabicPeriod"/>
            </a:pPr>
            <a:r>
              <a:rPr lang="tr-TR" dirty="0" smtClean="0"/>
              <a:t>Güvenlik raporu veya büyük kaza önleme politika belgesi</a:t>
            </a:r>
          </a:p>
          <a:p>
            <a:pPr>
              <a:buNone/>
            </a:pPr>
            <a:endParaRPr lang="tr-TR" dirty="0" smtClean="0"/>
          </a:p>
        </p:txBody>
      </p:sp>
    </p:spTree>
    <p:extLst>
      <p:ext uri="{BB962C8B-B14F-4D97-AF65-F5344CB8AC3E}">
        <p14:creationId xmlns:p14="http://schemas.microsoft.com/office/powerpoint/2010/main" val="2509938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6331 sayılı iş sağlığı ve güvenliği kanuna göre ÇALIŞANLARIN yükümlülükleri</a:t>
            </a:r>
            <a:endParaRPr lang="tr-TR" dirty="0"/>
          </a:p>
        </p:txBody>
      </p:sp>
      <p:sp>
        <p:nvSpPr>
          <p:cNvPr id="3" name="İçerik Yer Tutucusu 2"/>
          <p:cNvSpPr>
            <a:spLocks noGrp="1"/>
          </p:cNvSpPr>
          <p:nvPr>
            <p:ph sz="quarter" idx="1"/>
          </p:nvPr>
        </p:nvSpPr>
        <p:spPr>
          <a:xfrm>
            <a:off x="429491" y="1447800"/>
            <a:ext cx="11152909" cy="5049982"/>
          </a:xfrm>
        </p:spPr>
        <p:txBody>
          <a:bodyPr>
            <a:normAutofit/>
          </a:bodyPr>
          <a:lstStyle/>
          <a:p>
            <a:pPr marL="514350" indent="-514350">
              <a:buFont typeface="+mj-lt"/>
              <a:buAutoNum type="arabicPeriod"/>
            </a:pPr>
            <a:endParaRPr lang="tr-TR" dirty="0" smtClean="0"/>
          </a:p>
          <a:p>
            <a:pPr marL="514350" indent="-514350">
              <a:buFont typeface="+mj-lt"/>
              <a:buAutoNum type="arabicPeriod"/>
            </a:pPr>
            <a:r>
              <a:rPr lang="tr-TR" dirty="0" smtClean="0"/>
              <a:t>İSG önlemlerine Uyma Yükümlülüğü</a:t>
            </a:r>
          </a:p>
          <a:p>
            <a:pPr marL="514350" indent="-514350">
              <a:buFont typeface="+mj-lt"/>
              <a:buAutoNum type="arabicPeriod"/>
            </a:pPr>
            <a:r>
              <a:rPr lang="tr-TR" dirty="0" smtClean="0"/>
              <a:t>İSG kurulu çalışmalarına katılma yükümlülüğü</a:t>
            </a:r>
          </a:p>
          <a:p>
            <a:pPr marL="514350" indent="-514350">
              <a:buFont typeface="+mj-lt"/>
              <a:buAutoNum type="arabicPeriod"/>
            </a:pPr>
            <a:r>
              <a:rPr lang="tr-TR" dirty="0" smtClean="0"/>
              <a:t>İSG eğitimlerine katılma ve işbirliği içinde olma yükümlülüğü</a:t>
            </a:r>
          </a:p>
          <a:p>
            <a:pPr marL="514350" indent="-514350">
              <a:buFont typeface="+mj-lt"/>
              <a:buAutoNum type="arabicPeriod"/>
            </a:pPr>
            <a:r>
              <a:rPr lang="tr-TR" dirty="0" smtClean="0"/>
              <a:t>Bağımlılık yapan maddeleri kullanmama yükümlülüğü</a:t>
            </a:r>
          </a:p>
          <a:p>
            <a:pPr marL="514350" indent="-514350">
              <a:buFont typeface="+mj-lt"/>
              <a:buAutoNum type="arabicPeriod"/>
            </a:pPr>
            <a:endParaRPr lang="tr-TR" dirty="0" smtClean="0"/>
          </a:p>
          <a:p>
            <a:pPr>
              <a:buNone/>
            </a:pPr>
            <a:endParaRPr lang="tr-TR" dirty="0" smtClean="0"/>
          </a:p>
        </p:txBody>
      </p:sp>
    </p:spTree>
    <p:extLst>
      <p:ext uri="{BB962C8B-B14F-4D97-AF65-F5344CB8AC3E}">
        <p14:creationId xmlns:p14="http://schemas.microsoft.com/office/powerpoint/2010/main" val="2509938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TotalTime>
  <Words>420</Words>
  <Application>Microsoft Office PowerPoint</Application>
  <PresentationFormat>Geniş ekran</PresentationFormat>
  <Paragraphs>61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Calibri</vt:lpstr>
      <vt:lpstr>Cambria</vt:lpstr>
      <vt:lpstr>Wingdings 2</vt:lpstr>
      <vt:lpstr>Hisse Senedi</vt:lpstr>
      <vt:lpstr>T.C. ANKARA ÜNİVERSİTESİ   AYAŞ MESLEK YÜKSEK OKULU</vt:lpstr>
      <vt:lpstr>iş sağlığı ve güvenliği</vt:lpstr>
      <vt:lpstr>iş sağlığı ve güvenliği</vt:lpstr>
      <vt:lpstr>iş sağlığı ve güvenliği</vt:lpstr>
      <vt:lpstr>iş sağlığı ve güvenliği</vt:lpstr>
      <vt:lpstr>6331 sayılı iş sağlığı ve güvenliği kanuna göre İŞVERENİN yükümlülükleri</vt:lpstr>
      <vt:lpstr>6331 sayılı iş sağlığı ve güvenliği kanuna göre ÇALIŞANLARIN yükümlülükleri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dc:title>
  <dc:creator>yusuf can çalışır</dc:creator>
  <cp:lastModifiedBy>user</cp:lastModifiedBy>
  <cp:revision>9</cp:revision>
  <dcterms:created xsi:type="dcterms:W3CDTF">2018-05-18T12:58:25Z</dcterms:created>
  <dcterms:modified xsi:type="dcterms:W3CDTF">2020-01-11T17:51:19Z</dcterms:modified>
</cp:coreProperties>
</file>