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4"/>
  </p:notesMasterIdLst>
  <p:handoutMasterIdLst>
    <p:handoutMasterId r:id="rId75"/>
  </p:handoutMasterIdLst>
  <p:sldIdLst>
    <p:sldId id="256" r:id="rId2"/>
    <p:sldId id="330" r:id="rId3"/>
    <p:sldId id="329" r:id="rId4"/>
    <p:sldId id="257" r:id="rId5"/>
    <p:sldId id="258" r:id="rId6"/>
    <p:sldId id="259" r:id="rId7"/>
    <p:sldId id="260" r:id="rId8"/>
    <p:sldId id="261" r:id="rId9"/>
    <p:sldId id="331" r:id="rId10"/>
    <p:sldId id="262" r:id="rId11"/>
    <p:sldId id="263" r:id="rId12"/>
    <p:sldId id="264" r:id="rId13"/>
    <p:sldId id="265" r:id="rId14"/>
    <p:sldId id="266" r:id="rId15"/>
    <p:sldId id="267" r:id="rId16"/>
    <p:sldId id="268" r:id="rId17"/>
    <p:sldId id="269" r:id="rId18"/>
    <p:sldId id="270" r:id="rId19"/>
    <p:sldId id="328" r:id="rId20"/>
    <p:sldId id="272" r:id="rId21"/>
    <p:sldId id="273" r:id="rId22"/>
    <p:sldId id="274" r:id="rId23"/>
    <p:sldId id="276" r:id="rId24"/>
    <p:sldId id="277" r:id="rId25"/>
    <p:sldId id="278" r:id="rId26"/>
    <p:sldId id="279" r:id="rId27"/>
    <p:sldId id="280" r:id="rId28"/>
    <p:sldId id="281" r:id="rId29"/>
    <p:sldId id="282" r:id="rId30"/>
    <p:sldId id="323" r:id="rId31"/>
    <p:sldId id="284" r:id="rId32"/>
    <p:sldId id="285" r:id="rId33"/>
    <p:sldId id="326" r:id="rId34"/>
    <p:sldId id="327" r:id="rId35"/>
    <p:sldId id="286" r:id="rId36"/>
    <p:sldId id="287" r:id="rId37"/>
    <p:sldId id="290" r:id="rId38"/>
    <p:sldId id="289" r:id="rId39"/>
    <p:sldId id="291" r:id="rId40"/>
    <p:sldId id="292" r:id="rId41"/>
    <p:sldId id="293" r:id="rId42"/>
    <p:sldId id="294" r:id="rId43"/>
    <p:sldId id="32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25" r:id="rId65"/>
    <p:sldId id="315" r:id="rId66"/>
    <p:sldId id="316" r:id="rId67"/>
    <p:sldId id="317" r:id="rId68"/>
    <p:sldId id="318" r:id="rId69"/>
    <p:sldId id="319" r:id="rId70"/>
    <p:sldId id="320" r:id="rId71"/>
    <p:sldId id="321" r:id="rId72"/>
    <p:sldId id="332" r:id="rId73"/>
  </p:sldIdLst>
  <p:sldSz cx="9144000" cy="6858000" type="screen4x3"/>
  <p:notesSz cx="7086600" cy="102108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icrosoft YaHei" charset="0"/>
        <a:cs typeface="Microsoft YaHei" charset="0"/>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icrosoft YaHei" charset="0"/>
        <a:cs typeface="Microsoft YaHei" charset="0"/>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icrosoft YaHei" charset="0"/>
        <a:cs typeface="Microsoft YaHei" charset="0"/>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icrosoft YaHei" charset="0"/>
        <a:cs typeface="Microsoft YaHei" charset="0"/>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icrosoft YaHei" charset="0"/>
        <a:cs typeface="Microsoft YaHei" charset="0"/>
      </a:defRPr>
    </a:lvl5pPr>
    <a:lvl6pPr marL="2286000" algn="l" defTabSz="457200" rtl="0" eaLnBrk="1" latinLnBrk="0" hangingPunct="1">
      <a:defRPr kern="1200">
        <a:solidFill>
          <a:schemeClr val="bg1"/>
        </a:solidFill>
        <a:latin typeface="Arial" charset="0"/>
        <a:ea typeface="Microsoft YaHei" charset="0"/>
        <a:cs typeface="Microsoft YaHei" charset="0"/>
      </a:defRPr>
    </a:lvl6pPr>
    <a:lvl7pPr marL="2743200" algn="l" defTabSz="457200" rtl="0" eaLnBrk="1" latinLnBrk="0" hangingPunct="1">
      <a:defRPr kern="1200">
        <a:solidFill>
          <a:schemeClr val="bg1"/>
        </a:solidFill>
        <a:latin typeface="Arial" charset="0"/>
        <a:ea typeface="Microsoft YaHei" charset="0"/>
        <a:cs typeface="Microsoft YaHei" charset="0"/>
      </a:defRPr>
    </a:lvl7pPr>
    <a:lvl8pPr marL="3200400" algn="l" defTabSz="457200" rtl="0" eaLnBrk="1" latinLnBrk="0" hangingPunct="1">
      <a:defRPr kern="1200">
        <a:solidFill>
          <a:schemeClr val="bg1"/>
        </a:solidFill>
        <a:latin typeface="Arial" charset="0"/>
        <a:ea typeface="Microsoft YaHei" charset="0"/>
        <a:cs typeface="Microsoft YaHei" charset="0"/>
      </a:defRPr>
    </a:lvl8pPr>
    <a:lvl9pPr marL="3657600" algn="l" defTabSz="457200" rtl="0" eaLnBrk="1" latinLnBrk="0" hangingPunct="1">
      <a:defRPr kern="1200">
        <a:solidFill>
          <a:schemeClr val="bg1"/>
        </a:solidFill>
        <a:latin typeface="Arial" charset="0"/>
        <a:ea typeface="Microsoft YaHei" charset="0"/>
        <a:cs typeface="Microsoft YaHei"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Açık Stil 1 - Vurgu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AF606853-7671-496A-8E4F-DF71F8EC918B}" styleName="Koyu Stil 1 - Vurgu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64" autoAdjust="0"/>
  </p:normalViewPr>
  <p:slideViewPr>
    <p:cSldViewPr>
      <p:cViewPr>
        <p:scale>
          <a:sx n="100" d="100"/>
          <a:sy n="100" d="100"/>
        </p:scale>
        <p:origin x="-72" y="7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73"/>
        <p:guide pos="215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3071813" cy="509588"/>
          </a:xfrm>
          <a:prstGeom prst="rect">
            <a:avLst/>
          </a:prstGeom>
        </p:spPr>
        <p:txBody>
          <a:bodyPr vert="horz" lIns="91239" tIns="45619" rIns="91239" bIns="45619" rtlCol="0"/>
          <a:lstStyle>
            <a:lvl1pPr algn="l">
              <a:buFont typeface="Times New Roman" pitchFamily="18" charset="0"/>
              <a:buNone/>
              <a:defRPr sz="1200">
                <a:ea typeface="Microsoft YaHei" pitchFamily="34" charset="-122"/>
                <a:cs typeface="+mn-cs"/>
              </a:defRPr>
            </a:lvl1pPr>
          </a:lstStyle>
          <a:p>
            <a:pPr>
              <a:defRPr/>
            </a:pPr>
            <a:endParaRPr lang="tr-TR"/>
          </a:p>
        </p:txBody>
      </p:sp>
      <p:sp>
        <p:nvSpPr>
          <p:cNvPr id="3" name="2 Veri Yer Tutucusu"/>
          <p:cNvSpPr>
            <a:spLocks noGrp="1"/>
          </p:cNvSpPr>
          <p:nvPr>
            <p:ph type="dt" sz="quarter" idx="1"/>
          </p:nvPr>
        </p:nvSpPr>
        <p:spPr>
          <a:xfrm>
            <a:off x="4013200" y="0"/>
            <a:ext cx="3071813" cy="509588"/>
          </a:xfrm>
          <a:prstGeom prst="rect">
            <a:avLst/>
          </a:prstGeom>
        </p:spPr>
        <p:txBody>
          <a:bodyPr vert="horz" wrap="square" lIns="91239" tIns="45619" rIns="91239" bIns="45619" numCol="1" anchor="t" anchorCtr="0" compatLnSpc="1">
            <a:prstTxWarp prst="textNoShape">
              <a:avLst/>
            </a:prstTxWarp>
          </a:bodyPr>
          <a:lstStyle>
            <a:lvl1pPr algn="r">
              <a:defRPr sz="1200"/>
            </a:lvl1pPr>
          </a:lstStyle>
          <a:p>
            <a:fld id="{6C9F7B56-D0ED-524A-9B16-750D2DD07BD5}" type="datetimeFigureOut">
              <a:rPr lang="tr-TR"/>
              <a:pPr/>
              <a:t>06.01.2016</a:t>
            </a:fld>
            <a:endParaRPr lang="tr-TR"/>
          </a:p>
        </p:txBody>
      </p:sp>
      <p:sp>
        <p:nvSpPr>
          <p:cNvPr id="4" name="3 Altbilgi Yer Tutucusu"/>
          <p:cNvSpPr>
            <a:spLocks noGrp="1"/>
          </p:cNvSpPr>
          <p:nvPr>
            <p:ph type="ftr" sz="quarter" idx="2"/>
          </p:nvPr>
        </p:nvSpPr>
        <p:spPr>
          <a:xfrm>
            <a:off x="0" y="9699625"/>
            <a:ext cx="3071813" cy="509588"/>
          </a:xfrm>
          <a:prstGeom prst="rect">
            <a:avLst/>
          </a:prstGeom>
        </p:spPr>
        <p:txBody>
          <a:bodyPr vert="horz" lIns="91239" tIns="45619" rIns="91239" bIns="45619" rtlCol="0" anchor="b"/>
          <a:lstStyle>
            <a:lvl1pPr algn="l">
              <a:buFont typeface="Times New Roman" pitchFamily="18" charset="0"/>
              <a:buNone/>
              <a:defRPr sz="1200">
                <a:ea typeface="Microsoft YaHei" pitchFamily="34" charset="-122"/>
                <a:cs typeface="+mn-cs"/>
              </a:defRPr>
            </a:lvl1pPr>
          </a:lstStyle>
          <a:p>
            <a:pPr>
              <a:defRPr/>
            </a:pPr>
            <a:endParaRPr lang="tr-TR"/>
          </a:p>
        </p:txBody>
      </p:sp>
      <p:sp>
        <p:nvSpPr>
          <p:cNvPr id="5" name="4 Slayt Numarası Yer Tutucusu"/>
          <p:cNvSpPr>
            <a:spLocks noGrp="1"/>
          </p:cNvSpPr>
          <p:nvPr>
            <p:ph type="sldNum" sz="quarter" idx="3"/>
          </p:nvPr>
        </p:nvSpPr>
        <p:spPr>
          <a:xfrm>
            <a:off x="4013200" y="9699625"/>
            <a:ext cx="3071813" cy="509588"/>
          </a:xfrm>
          <a:prstGeom prst="rect">
            <a:avLst/>
          </a:prstGeom>
        </p:spPr>
        <p:txBody>
          <a:bodyPr vert="horz" wrap="square" lIns="91239" tIns="45619" rIns="91239" bIns="45619" numCol="1" anchor="b" anchorCtr="0" compatLnSpc="1">
            <a:prstTxWarp prst="textNoShape">
              <a:avLst/>
            </a:prstTxWarp>
          </a:bodyPr>
          <a:lstStyle>
            <a:lvl1pPr algn="r">
              <a:defRPr sz="1200"/>
            </a:lvl1pPr>
          </a:lstStyle>
          <a:p>
            <a:fld id="{679C193E-6F31-FF45-9738-94A226F72C81}" type="slidenum">
              <a:rPr lang="tr-TR"/>
              <a:pPr/>
              <a:t>‹#›</a:t>
            </a:fld>
            <a:endParaRPr lang="tr-TR"/>
          </a:p>
        </p:txBody>
      </p:sp>
    </p:spTree>
    <p:extLst>
      <p:ext uri="{BB962C8B-B14F-4D97-AF65-F5344CB8AC3E}">
        <p14:creationId xmlns:p14="http://schemas.microsoft.com/office/powerpoint/2010/main" val="3512214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086600" cy="10210800"/>
          </a:xfrm>
          <a:prstGeom prst="roundRect">
            <a:avLst>
              <a:gd name="adj" fmla="val 19"/>
            </a:avLst>
          </a:prstGeom>
          <a:solidFill>
            <a:srgbClr val="FFFFFF"/>
          </a:solidFill>
          <a:ln w="9525" cap="flat">
            <a:noFill/>
            <a:round/>
            <a:headEnd/>
            <a:tailEnd/>
          </a:ln>
          <a:effectLst/>
        </p:spPr>
        <p:txBody>
          <a:bodyPr wrap="none" lIns="91239" tIns="45619" rIns="91239" bIns="45619" anchor="ctr"/>
          <a:lstStyle/>
          <a:p>
            <a:pPr>
              <a:buFont typeface="Times New Roman" pitchFamily="16" charset="0"/>
              <a:buNone/>
              <a:defRPr/>
            </a:pPr>
            <a:endParaRPr lang="tr-TR">
              <a:ea typeface="Microsoft YaHei" charset="-122"/>
              <a:cs typeface="+mn-cs"/>
            </a:endParaRPr>
          </a:p>
        </p:txBody>
      </p:sp>
      <p:sp>
        <p:nvSpPr>
          <p:cNvPr id="2050" name="Text Box 2"/>
          <p:cNvSpPr txBox="1">
            <a:spLocks noChangeArrowheads="1"/>
          </p:cNvSpPr>
          <p:nvPr/>
        </p:nvSpPr>
        <p:spPr bwMode="auto">
          <a:xfrm>
            <a:off x="0" y="0"/>
            <a:ext cx="3071813" cy="509588"/>
          </a:xfrm>
          <a:prstGeom prst="rect">
            <a:avLst/>
          </a:prstGeom>
          <a:noFill/>
          <a:ln w="9525" cap="flat">
            <a:noFill/>
            <a:round/>
            <a:headEnd/>
            <a:tailEnd/>
          </a:ln>
          <a:effectLst/>
        </p:spPr>
        <p:txBody>
          <a:bodyPr wrap="none" lIns="91239" tIns="45619" rIns="91239" bIns="45619" anchor="ctr"/>
          <a:lstStyle/>
          <a:p>
            <a:pPr>
              <a:buFont typeface="Times New Roman" pitchFamily="16" charset="0"/>
              <a:buNone/>
              <a:defRPr/>
            </a:pPr>
            <a:endParaRPr lang="tr-TR">
              <a:ea typeface="Microsoft YaHei" charset="-122"/>
              <a:cs typeface="+mn-cs"/>
            </a:endParaRPr>
          </a:p>
        </p:txBody>
      </p:sp>
      <p:sp>
        <p:nvSpPr>
          <p:cNvPr id="2051" name="Text Box 3"/>
          <p:cNvSpPr txBox="1">
            <a:spLocks noChangeArrowheads="1"/>
          </p:cNvSpPr>
          <p:nvPr/>
        </p:nvSpPr>
        <p:spPr bwMode="auto">
          <a:xfrm>
            <a:off x="4013200" y="0"/>
            <a:ext cx="3071813" cy="509588"/>
          </a:xfrm>
          <a:prstGeom prst="rect">
            <a:avLst/>
          </a:prstGeom>
          <a:noFill/>
          <a:ln w="9525" cap="flat">
            <a:noFill/>
            <a:round/>
            <a:headEnd/>
            <a:tailEnd/>
          </a:ln>
          <a:effectLst/>
        </p:spPr>
        <p:txBody>
          <a:bodyPr wrap="none" lIns="91239" tIns="45619" rIns="91239" bIns="45619" anchor="ctr"/>
          <a:lstStyle/>
          <a:p>
            <a:pPr>
              <a:buFont typeface="Times New Roman" pitchFamily="16" charset="0"/>
              <a:buNone/>
              <a:defRPr/>
            </a:pPr>
            <a:endParaRPr lang="tr-TR">
              <a:ea typeface="Microsoft YaHei" charset="-122"/>
              <a:cs typeface="+mn-cs"/>
            </a:endParaRPr>
          </a:p>
        </p:txBody>
      </p:sp>
      <p:sp>
        <p:nvSpPr>
          <p:cNvPr id="74757" name="Rectangle 4"/>
          <p:cNvSpPr>
            <a:spLocks noGrp="1" noRot="1" noChangeAspect="1" noChangeArrowheads="1"/>
          </p:cNvSpPr>
          <p:nvPr>
            <p:ph type="sldImg"/>
          </p:nvPr>
        </p:nvSpPr>
        <p:spPr bwMode="auto">
          <a:xfrm>
            <a:off x="992188" y="766763"/>
            <a:ext cx="5100637"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sp>
      <p:sp>
        <p:nvSpPr>
          <p:cNvPr id="2053" name="Rectangle 5"/>
          <p:cNvSpPr>
            <a:spLocks noGrp="1" noChangeArrowheads="1"/>
          </p:cNvSpPr>
          <p:nvPr>
            <p:ph type="body"/>
          </p:nvPr>
        </p:nvSpPr>
        <p:spPr bwMode="auto">
          <a:xfrm>
            <a:off x="1163638" y="4849813"/>
            <a:ext cx="4759325" cy="4592637"/>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endParaRPr lang="tr-TR" noProof="0" smtClean="0"/>
          </a:p>
        </p:txBody>
      </p:sp>
      <p:sp>
        <p:nvSpPr>
          <p:cNvPr id="2054" name="Text Box 6"/>
          <p:cNvSpPr txBox="1">
            <a:spLocks noChangeArrowheads="1"/>
          </p:cNvSpPr>
          <p:nvPr/>
        </p:nvSpPr>
        <p:spPr bwMode="auto">
          <a:xfrm>
            <a:off x="0" y="9699625"/>
            <a:ext cx="3071813" cy="509588"/>
          </a:xfrm>
          <a:prstGeom prst="rect">
            <a:avLst/>
          </a:prstGeom>
          <a:noFill/>
          <a:ln w="9525" cap="flat">
            <a:noFill/>
            <a:round/>
            <a:headEnd/>
            <a:tailEnd/>
          </a:ln>
          <a:effectLst/>
        </p:spPr>
        <p:txBody>
          <a:bodyPr wrap="none" lIns="91239" tIns="45619" rIns="91239" bIns="45619" anchor="ctr"/>
          <a:lstStyle/>
          <a:p>
            <a:pPr>
              <a:buFont typeface="Times New Roman" pitchFamily="16" charset="0"/>
              <a:buNone/>
              <a:defRPr/>
            </a:pPr>
            <a:endParaRPr lang="tr-TR">
              <a:ea typeface="Microsoft YaHei" charset="-122"/>
              <a:cs typeface="+mn-cs"/>
            </a:endParaRPr>
          </a:p>
        </p:txBody>
      </p:sp>
      <p:sp>
        <p:nvSpPr>
          <p:cNvPr id="2055" name="Rectangle 7"/>
          <p:cNvSpPr>
            <a:spLocks noGrp="1" noChangeArrowheads="1"/>
          </p:cNvSpPr>
          <p:nvPr>
            <p:ph type="sldNum"/>
          </p:nvPr>
        </p:nvSpPr>
        <p:spPr bwMode="auto">
          <a:xfrm>
            <a:off x="4013200" y="9699625"/>
            <a:ext cx="3070225" cy="508000"/>
          </a:xfrm>
          <a:prstGeom prst="rect">
            <a:avLst/>
          </a:prstGeom>
          <a:noFill/>
          <a:ln w="9525" cap="flat">
            <a:noFill/>
            <a:round/>
            <a:headEnd/>
            <a:tailEnd/>
          </a:ln>
          <a:effectLst/>
        </p:spPr>
        <p:txBody>
          <a:bodyPr vert="horz" wrap="square" lIns="98782" tIns="49571" rIns="98782" bIns="49571" numCol="1" anchor="b" anchorCtr="0" compatLnSpc="1">
            <a:prstTxWarp prst="textNoShape">
              <a:avLst/>
            </a:prstTxWarp>
          </a:bodyPr>
          <a:lstStyle>
            <a:lvl1pPr algn="r">
              <a:buClrTx/>
              <a:buFontTx/>
              <a:buNone/>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sz="1300">
                <a:solidFill>
                  <a:srgbClr val="000000"/>
                </a:solidFill>
              </a:defRPr>
            </a:lvl1pPr>
          </a:lstStyle>
          <a:p>
            <a:fld id="{7E1E008D-C342-D441-BFA3-61796B688905}" type="slidenum">
              <a:rPr lang="en-US"/>
              <a:pPr/>
              <a:t>‹#›</a:t>
            </a:fld>
            <a:endParaRPr lang="en-US"/>
          </a:p>
        </p:txBody>
      </p:sp>
    </p:spTree>
    <p:extLst>
      <p:ext uri="{BB962C8B-B14F-4D97-AF65-F5344CB8AC3E}">
        <p14:creationId xmlns:p14="http://schemas.microsoft.com/office/powerpoint/2010/main" val="2419032067"/>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ABB2FDDA-618B-5B4A-90A3-223F94B505EE}" type="slidenum">
              <a:rPr lang="en-US">
                <a:solidFill>
                  <a:srgbClr val="000000"/>
                </a:solidFill>
              </a:rPr>
              <a:pPr eaLnBrk="1" hangingPunct="1"/>
              <a:t>1</a:t>
            </a:fld>
            <a:endParaRPr lang="en-US">
              <a:solidFill>
                <a:srgbClr val="000000"/>
              </a:solidFill>
            </a:endParaRPr>
          </a:p>
        </p:txBody>
      </p:sp>
      <p:sp>
        <p:nvSpPr>
          <p:cNvPr id="75779"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27513BEE-CEFD-6E4B-AF31-3FAB06821C4D}" type="slidenum">
              <a:rPr lang="en-US" sz="1300">
                <a:solidFill>
                  <a:srgbClr val="000000"/>
                </a:solidFill>
              </a:rPr>
              <a:pPr algn="r" eaLnBrk="1" hangingPunct="1">
                <a:buClrTx/>
              </a:pPr>
              <a:t>1</a:t>
            </a:fld>
            <a:endParaRPr lang="en-US" sz="1300">
              <a:solidFill>
                <a:srgbClr val="000000"/>
              </a:solidFill>
            </a:endParaRPr>
          </a:p>
        </p:txBody>
      </p:sp>
      <p:sp>
        <p:nvSpPr>
          <p:cNvPr id="75780"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75781" name="Rectangle 3"/>
          <p:cNvSpPr>
            <a:spLocks noGrp="1" noChangeArrowheads="1"/>
          </p:cNvSpPr>
          <p:nvPr>
            <p:ph type="body" idx="1"/>
          </p:nvPr>
        </p:nvSpPr>
        <p:spPr>
          <a:xfrm>
            <a:off x="1360488" y="4849813"/>
            <a:ext cx="43672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a:spcBef>
                <a:spcPts val="375"/>
              </a:spcBef>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CE24545C-8A6F-CF4E-91C8-54924C296446}" type="slidenum">
              <a:rPr lang="en-US">
                <a:solidFill>
                  <a:srgbClr val="000000"/>
                </a:solidFill>
              </a:rPr>
              <a:pPr eaLnBrk="1" hangingPunct="1"/>
              <a:t>13</a:t>
            </a:fld>
            <a:endParaRPr lang="en-US">
              <a:solidFill>
                <a:srgbClr val="000000"/>
              </a:solidFill>
            </a:endParaRPr>
          </a:p>
        </p:txBody>
      </p:sp>
      <p:sp>
        <p:nvSpPr>
          <p:cNvPr id="84995"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47D16418-266F-484B-9AC3-1D0C2E6345AF}" type="slidenum">
              <a:rPr lang="en-US" sz="1300">
                <a:solidFill>
                  <a:srgbClr val="000000"/>
                </a:solidFill>
              </a:rPr>
              <a:pPr algn="r" eaLnBrk="1" hangingPunct="1">
                <a:buClrTx/>
              </a:pPr>
              <a:t>13</a:t>
            </a:fld>
            <a:endParaRPr lang="en-US" sz="1300">
              <a:solidFill>
                <a:srgbClr val="000000"/>
              </a:solidFill>
            </a:endParaRPr>
          </a:p>
        </p:txBody>
      </p:sp>
      <p:sp>
        <p:nvSpPr>
          <p:cNvPr id="84996"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84997"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2.5 dönüşlü kokleanın açılarak düz bir tüp haline getirildiğini varsayalım. Kokleanın bazalinden apikal kısmına doğru gidildikçe baziller membranın uzunluğu artar, kalınlığı ise azalır. Bu yapısal özellik, baziller membranın bazal kısımın en fazla yüksek frekanslarda, apeksinin ise en fazla düşük frekanslarda titreşmesine neden olur. Baziller membranın maksimum amplitüdde titreşmesi ile doğru orantılı olarak uyarılan saçlı hücreler, kokleanın bazal kısmında yüksek frekanslı (tiz) seslerin, apikal kısmında ise düşük frekanslı (pes) seslerin algılanmasını sağlarlar.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251E1CD8-0CA3-1842-9F69-FD6612DFA85D}" type="slidenum">
              <a:rPr lang="en-US">
                <a:solidFill>
                  <a:srgbClr val="000000"/>
                </a:solidFill>
              </a:rPr>
              <a:pPr eaLnBrk="1" hangingPunct="1"/>
              <a:t>14</a:t>
            </a:fld>
            <a:endParaRPr lang="en-US">
              <a:solidFill>
                <a:srgbClr val="000000"/>
              </a:solidFill>
            </a:endParaRPr>
          </a:p>
        </p:txBody>
      </p:sp>
      <p:sp>
        <p:nvSpPr>
          <p:cNvPr id="86019"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F4273F23-515F-8E43-A4CF-A9721275DEEE}" type="slidenum">
              <a:rPr lang="en-US" sz="1300">
                <a:solidFill>
                  <a:srgbClr val="000000"/>
                </a:solidFill>
              </a:rPr>
              <a:pPr algn="r" eaLnBrk="1" hangingPunct="1">
                <a:buClrTx/>
              </a:pPr>
              <a:t>14</a:t>
            </a:fld>
            <a:endParaRPr lang="en-US" sz="1300">
              <a:solidFill>
                <a:srgbClr val="000000"/>
              </a:solidFill>
            </a:endParaRPr>
          </a:p>
        </p:txBody>
      </p:sp>
      <p:sp>
        <p:nvSpPr>
          <p:cNvPr id="86020"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86021"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Periferik vestibüler organ olarak da fonksiyon gören iç kulakta fonksiyonel 5 ünite vardır:</a:t>
            </a:r>
          </a:p>
          <a:p>
            <a:pPr eaLnBrk="1" hangingPunct="1">
              <a:spcBef>
                <a:spcPts val="375"/>
              </a:spcBef>
              <a:buFont typeface="Arial" charset="0"/>
              <a:buChar char="•"/>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Uzaydaki X-Y-Z eksenlerinie ait rotasyon hareketlerini (açısal hareketleri) algılayan, lateral (horizontal), süperior (anterior) ve posterior olmak üzere üç adet </a:t>
            </a:r>
            <a:r>
              <a:rPr lang="tr-TR" sz="1000" b="1">
                <a:latin typeface="Arial" charset="0"/>
                <a:ea typeface="Microsoft YaHei" charset="0"/>
                <a:cs typeface="Microsoft YaHei" charset="0"/>
              </a:rPr>
              <a:t>yarım daire kanalı (semisirküler kanallar)</a:t>
            </a:r>
            <a:r>
              <a:rPr lang="tr-TR" sz="1000">
                <a:latin typeface="Arial" charset="0"/>
                <a:ea typeface="Microsoft YaHei" charset="0"/>
                <a:cs typeface="Microsoft YaHei" charset="0"/>
              </a:rPr>
              <a:t>: Sağ ve sol lateral semisirküler kanallar aynı düzlemde bulunurlar, yani birbirlerine paraleldirler. Bu düzlem, ayakta ve baş dik konumda iken yerin horizontal düzlemine göre öne ve yukarı doğru 30 derece açı yapacak şekildedir. Sağ ve sol yanların süperior ve posterior semisirküler kanalları da aynı düzlemdedirler. Yani sağ süperior semisirküler kanal ile sol posterior semisirküler kanal, sol süperior semisirküler kanal ile sağ posterior semisirküler kanal birbirlerine paraleldir. Birbirlerine paralel olan semisirküler kanallar birbirlerine göre antagonist çalışırlar. Örneğin, sağ lateral semisirküler kanalda stimulus oluşturan bir hareket, sol lateral semisirküler kanalda aynı derecede inhibisyon oluşturur. </a:t>
            </a:r>
          </a:p>
          <a:p>
            <a:pPr eaLnBrk="1" hangingPunct="1">
              <a:spcBef>
                <a:spcPts val="375"/>
              </a:spcBef>
              <a:buFont typeface="Arial" charset="0"/>
              <a:buChar char="•"/>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Birbirlerine hemen hemen dik konumda yerleşmiş ve doğrusal (lineer) ivmeli hareketleri algılayan </a:t>
            </a:r>
            <a:r>
              <a:rPr lang="tr-TR" sz="1000" b="1">
                <a:latin typeface="Arial" charset="0"/>
                <a:ea typeface="Microsoft YaHei" charset="0"/>
                <a:cs typeface="Microsoft YaHei" charset="0"/>
              </a:rPr>
              <a:t>utrikulus</a:t>
            </a:r>
            <a:r>
              <a:rPr lang="tr-TR" sz="1000">
                <a:latin typeface="Arial" charset="0"/>
                <a:ea typeface="Microsoft YaHei" charset="0"/>
                <a:cs typeface="Microsoft YaHei" charset="0"/>
              </a:rPr>
              <a:t> ve </a:t>
            </a:r>
            <a:r>
              <a:rPr lang="tr-TR" sz="1000" b="1">
                <a:latin typeface="Arial" charset="0"/>
                <a:ea typeface="Microsoft YaHei" charset="0"/>
                <a:cs typeface="Microsoft YaHei" charset="0"/>
              </a:rPr>
              <a:t>sakkulus</a:t>
            </a:r>
            <a:r>
              <a:rPr lang="tr-TR" sz="1000">
                <a:latin typeface="Arial" charset="0"/>
                <a:ea typeface="Microsoft YaHei" charset="0"/>
                <a:cs typeface="Microsoft YaHei" charset="0"/>
              </a:rPr>
              <a:t>. </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Periferik vestibüler sistemin fonksiyonel elemanları olan saçlı duyu hücreleri, yarım daire kanallarının ampullalarında bulunan </a:t>
            </a:r>
            <a:r>
              <a:rPr lang="tr-TR" sz="1000" b="1">
                <a:latin typeface="Arial" charset="0"/>
                <a:ea typeface="Microsoft YaHei" charset="0"/>
                <a:cs typeface="Microsoft YaHei" charset="0"/>
              </a:rPr>
              <a:t>krista</a:t>
            </a:r>
            <a:r>
              <a:rPr lang="tr-TR" sz="1000">
                <a:latin typeface="Arial" charset="0"/>
                <a:ea typeface="Microsoft YaHei" charset="0"/>
                <a:cs typeface="Microsoft YaHei" charset="0"/>
              </a:rPr>
              <a:t>’da ve utrikulus ile sakkulusun </a:t>
            </a:r>
            <a:r>
              <a:rPr lang="tr-TR" sz="1000" b="1">
                <a:latin typeface="Arial" charset="0"/>
                <a:ea typeface="Microsoft YaHei" charset="0"/>
                <a:cs typeface="Microsoft YaHei" charset="0"/>
              </a:rPr>
              <a:t>makula</a:t>
            </a:r>
            <a:r>
              <a:rPr lang="tr-TR" sz="1000">
                <a:latin typeface="Arial" charset="0"/>
                <a:ea typeface="Microsoft YaHei" charset="0"/>
                <a:cs typeface="Microsoft YaHei" charset="0"/>
              </a:rPr>
              <a:t>’sında yerleşmişlerdir.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BC2C3FD7-10F2-3C48-9D87-F6EF16D5F3B6}" type="slidenum">
              <a:rPr lang="en-US">
                <a:solidFill>
                  <a:srgbClr val="000000"/>
                </a:solidFill>
              </a:rPr>
              <a:pPr eaLnBrk="1" hangingPunct="1"/>
              <a:t>15</a:t>
            </a:fld>
            <a:endParaRPr lang="en-US">
              <a:solidFill>
                <a:srgbClr val="000000"/>
              </a:solidFill>
            </a:endParaRPr>
          </a:p>
        </p:txBody>
      </p:sp>
      <p:sp>
        <p:nvSpPr>
          <p:cNvPr id="87043"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F889194A-4F88-354A-B83F-5DD17BC78CFC}" type="slidenum">
              <a:rPr lang="en-US" sz="1300">
                <a:solidFill>
                  <a:srgbClr val="000000"/>
                </a:solidFill>
              </a:rPr>
              <a:pPr algn="r" eaLnBrk="1" hangingPunct="1">
                <a:buClrTx/>
              </a:pPr>
              <a:t>15</a:t>
            </a:fld>
            <a:endParaRPr lang="en-US" sz="1300">
              <a:solidFill>
                <a:srgbClr val="000000"/>
              </a:solidFill>
            </a:endParaRPr>
          </a:p>
        </p:txBody>
      </p:sp>
      <p:sp>
        <p:nvSpPr>
          <p:cNvPr id="87044"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87045"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Semisirküler kanalların bir ucundaki genişlemeye </a:t>
            </a:r>
            <a:r>
              <a:rPr lang="tr-TR" sz="1000" b="1">
                <a:latin typeface="Arial" charset="0"/>
                <a:ea typeface="Microsoft YaHei" charset="0"/>
                <a:cs typeface="Microsoft YaHei" charset="0"/>
              </a:rPr>
              <a:t>ampulla</a:t>
            </a:r>
            <a:r>
              <a:rPr lang="tr-TR" sz="1000">
                <a:latin typeface="Arial" charset="0"/>
                <a:ea typeface="Microsoft YaHei" charset="0"/>
                <a:cs typeface="Microsoft YaHei" charset="0"/>
              </a:rPr>
              <a:t> adı verilir. Ampullada bulunan ve </a:t>
            </a:r>
            <a:r>
              <a:rPr lang="tr-TR" sz="1000" b="1">
                <a:latin typeface="Arial" charset="0"/>
                <a:ea typeface="Microsoft YaHei" charset="0"/>
                <a:cs typeface="Microsoft YaHei" charset="0"/>
              </a:rPr>
              <a:t>krista</a:t>
            </a:r>
            <a:r>
              <a:rPr lang="tr-TR" sz="1000">
                <a:latin typeface="Arial" charset="0"/>
                <a:ea typeface="Microsoft YaHei" charset="0"/>
                <a:cs typeface="Microsoft YaHei" charset="0"/>
              </a:rPr>
              <a:t> adı verilen kemik çıkıntının üzerinde hücrelerin dizili olduğu bir sensöriyel membran vardır. Buradaki hücrelerin bir kısmı silyalı duyu hücreleri, bir kısmı destek hücrelerdir. Silyalı duyu hücrelerinin üzerinde </a:t>
            </a:r>
            <a:r>
              <a:rPr lang="tr-TR" sz="1000" b="1">
                <a:latin typeface="Arial" charset="0"/>
                <a:ea typeface="Microsoft YaHei" charset="0"/>
                <a:cs typeface="Microsoft YaHei" charset="0"/>
              </a:rPr>
              <a:t>kupula</a:t>
            </a:r>
            <a:r>
              <a:rPr lang="tr-TR" sz="1000">
                <a:latin typeface="Arial" charset="0"/>
                <a:ea typeface="Microsoft YaHei" charset="0"/>
                <a:cs typeface="Microsoft YaHei" charset="0"/>
              </a:rPr>
              <a:t> adı verilen jelatinöz bir yapı bulunur. Bu yapı, rotasyon hareketlerinde silyaların bükülerek duyu hücrelerinin uyarılmasını veya inhibe olmasını sağlar. </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Her semisirküler kanal kendi dairesel düzlemindeki hareketlerde uyarılır. Lateral semisirküler kanallarda silyaların semisirküler kanalın ampulla bulunan ucuna doğru bükülmesi (ampullopedal hareket) sinirde uyarım, aksi yöne doğru bükülmesi (ampullofugal hareket) ise inhibisyon yaratır. Süperior ve posterior semisirküler kanallarda ise bunun aksi yönünde bir işleyiş mekanizması vardır; yani silyaların semisirküler kanalın ampulla bulunan ucunun aksi yönüne doğru bükülmesi (ampullofugal hareket) stimulus, aksi yöne doğru bükülmesi (ampullopedal hareket) ise sinirde inhibisyon yaratır.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E7302549-7F79-7543-A96B-0F03D94F63BE}" type="slidenum">
              <a:rPr lang="en-US">
                <a:solidFill>
                  <a:srgbClr val="000000"/>
                </a:solidFill>
              </a:rPr>
              <a:pPr eaLnBrk="1" hangingPunct="1"/>
              <a:t>16</a:t>
            </a:fld>
            <a:endParaRPr lang="en-US">
              <a:solidFill>
                <a:srgbClr val="000000"/>
              </a:solidFill>
            </a:endParaRPr>
          </a:p>
        </p:txBody>
      </p:sp>
      <p:sp>
        <p:nvSpPr>
          <p:cNvPr id="88067"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32BA7331-AB50-854D-BEB1-62EB28A21313}" type="slidenum">
              <a:rPr lang="en-US" sz="1300">
                <a:solidFill>
                  <a:srgbClr val="000000"/>
                </a:solidFill>
              </a:rPr>
              <a:pPr algn="r" eaLnBrk="1" hangingPunct="1">
                <a:buClrTx/>
              </a:pPr>
              <a:t>16</a:t>
            </a:fld>
            <a:endParaRPr lang="en-US" sz="1300">
              <a:solidFill>
                <a:srgbClr val="000000"/>
              </a:solidFill>
            </a:endParaRPr>
          </a:p>
        </p:txBody>
      </p:sp>
      <p:sp>
        <p:nvSpPr>
          <p:cNvPr id="88068"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88069"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Utrikulus ve sakkulus makulalarındaki silyalı hücrelerin üzerinde otolit membranı adı verilen jelatinöz bir yapı bulunur. Bunun üzerindeki kalsiyumdan zengin kristaller (otolitler) ivmeli lineer hareketlerde otolit membranının ataletini artırarak silyaların hareket yönünün aksi yönde bükülmelerini sağlarlar.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Utrikulus makulası daha çok horizontal dizlemdeki doğrusal hareketleri, sakkulus makulası ise daha çok vertikal düzlemdeki hareketleri algılar.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5DB72CC1-7EDC-9D40-B6F2-270CCC10A2FE}" type="slidenum">
              <a:rPr lang="en-US">
                <a:solidFill>
                  <a:srgbClr val="000000"/>
                </a:solidFill>
              </a:rPr>
              <a:pPr eaLnBrk="1" hangingPunct="1"/>
              <a:t>17</a:t>
            </a:fld>
            <a:endParaRPr lang="en-US">
              <a:solidFill>
                <a:srgbClr val="000000"/>
              </a:solidFill>
            </a:endParaRPr>
          </a:p>
        </p:txBody>
      </p:sp>
      <p:sp>
        <p:nvSpPr>
          <p:cNvPr id="89091"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C187EA6D-167C-BB41-835D-1A80E3A814B1}" type="slidenum">
              <a:rPr lang="en-US" sz="1300">
                <a:solidFill>
                  <a:srgbClr val="000000"/>
                </a:solidFill>
              </a:rPr>
              <a:pPr algn="r" eaLnBrk="1" hangingPunct="1">
                <a:buClrTx/>
              </a:pPr>
              <a:t>17</a:t>
            </a:fld>
            <a:endParaRPr lang="en-US" sz="1300">
              <a:solidFill>
                <a:srgbClr val="000000"/>
              </a:solidFill>
            </a:endParaRPr>
          </a:p>
        </p:txBody>
      </p:sp>
      <p:sp>
        <p:nvSpPr>
          <p:cNvPr id="89092"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89093"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İç kulaktaki periferik vestibüler organda utrikulus, süperior semisirküler kanal ve lateral semisirküler kanaldan kaynaklanan vestibüler sinir lifleri </a:t>
            </a:r>
            <a:r>
              <a:rPr lang="tr-TR" sz="1000" b="1">
                <a:latin typeface="Arial" charset="0"/>
                <a:ea typeface="Microsoft YaHei" charset="0"/>
                <a:cs typeface="Microsoft YaHei" charset="0"/>
              </a:rPr>
              <a:t>süperior vestibüler sinir</a:t>
            </a:r>
            <a:r>
              <a:rPr lang="tr-TR" sz="1000">
                <a:latin typeface="Arial" charset="0"/>
                <a:ea typeface="Microsoft YaHei" charset="0"/>
                <a:cs typeface="Microsoft YaHei" charset="0"/>
              </a:rPr>
              <a:t>i, sakkulus ve posterior semisirküler kanaldan kaynaklanan vestibüler sinir lifleri ise </a:t>
            </a:r>
            <a:r>
              <a:rPr lang="tr-TR" sz="1000" b="1">
                <a:latin typeface="Arial" charset="0"/>
                <a:ea typeface="Microsoft YaHei" charset="0"/>
                <a:cs typeface="Microsoft YaHei" charset="0"/>
              </a:rPr>
              <a:t>inferior vestibüler sinir</a:t>
            </a:r>
            <a:r>
              <a:rPr lang="tr-TR" sz="1000">
                <a:latin typeface="Arial" charset="0"/>
                <a:ea typeface="Microsoft YaHei" charset="0"/>
                <a:cs typeface="Microsoft YaHei" charset="0"/>
              </a:rPr>
              <a:t>i oluşturur. Silyalı duyu hücrelerinden başlayan afferent vestibüler sinir lifleri internal akustik kanalda bulunan </a:t>
            </a:r>
            <a:r>
              <a:rPr lang="tr-TR" sz="1000" b="1">
                <a:latin typeface="Arial" charset="0"/>
                <a:ea typeface="Microsoft YaHei" charset="0"/>
                <a:cs typeface="Microsoft YaHei" charset="0"/>
              </a:rPr>
              <a:t>Scarpa ganglionu</a:t>
            </a:r>
            <a:r>
              <a:rPr lang="tr-TR" sz="1000">
                <a:latin typeface="Arial" charset="0"/>
                <a:ea typeface="Microsoft YaHei" charset="0"/>
                <a:cs typeface="Microsoft YaHei" charset="0"/>
              </a:rPr>
              <a:t>nda sinaps yaparlar. Kokleadaki saçlı hücrelerden kaynaklanan aferent lifler ise osseöz spiral lamina içindeki spiral ganglionda ilk sinapslarını yaparlar. Süperior ve inferior vestibüler sinirler, koklear sinir ve fasiyal sinir ile birlikte internal akustik kanalda seyrederek pons seviyesinde beyin sapına girerler.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2AC66AAF-C334-8A44-B4D5-6BA9E5C7A058}" type="slidenum">
              <a:rPr lang="en-US">
                <a:solidFill>
                  <a:srgbClr val="000000"/>
                </a:solidFill>
              </a:rPr>
              <a:pPr eaLnBrk="1" hangingPunct="1"/>
              <a:t>18</a:t>
            </a:fld>
            <a:endParaRPr lang="en-US">
              <a:solidFill>
                <a:srgbClr val="000000"/>
              </a:solidFill>
            </a:endParaRPr>
          </a:p>
        </p:txBody>
      </p:sp>
      <p:sp>
        <p:nvSpPr>
          <p:cNvPr id="90115"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5852053B-8221-D143-91D8-583F2B7F19EB}" type="slidenum">
              <a:rPr lang="en-US" sz="1300">
                <a:solidFill>
                  <a:srgbClr val="000000"/>
                </a:solidFill>
              </a:rPr>
              <a:pPr algn="r" eaLnBrk="1" hangingPunct="1">
                <a:buClrTx/>
              </a:pPr>
              <a:t>18</a:t>
            </a:fld>
            <a:endParaRPr lang="en-US" sz="1300">
              <a:solidFill>
                <a:srgbClr val="000000"/>
              </a:solidFill>
            </a:endParaRPr>
          </a:p>
        </p:txBody>
      </p:sp>
      <p:sp>
        <p:nvSpPr>
          <p:cNvPr id="90116"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90117"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Koklear sinir lifleri, ponsda ipsilateral </a:t>
            </a:r>
            <a:r>
              <a:rPr lang="tr-TR" sz="1000" b="1">
                <a:latin typeface="Arial" charset="0"/>
                <a:ea typeface="Microsoft YaHei" charset="0"/>
                <a:cs typeface="Microsoft YaHei" charset="0"/>
              </a:rPr>
              <a:t>ventral</a:t>
            </a:r>
            <a:r>
              <a:rPr lang="tr-TR" sz="1000">
                <a:latin typeface="Arial" charset="0"/>
                <a:ea typeface="Microsoft YaHei" charset="0"/>
                <a:cs typeface="Microsoft YaHei" charset="0"/>
              </a:rPr>
              <a:t> ve </a:t>
            </a:r>
            <a:r>
              <a:rPr lang="tr-TR" sz="1000" b="1">
                <a:latin typeface="Arial" charset="0"/>
                <a:ea typeface="Microsoft YaHei" charset="0"/>
                <a:cs typeface="Microsoft YaHei" charset="0"/>
              </a:rPr>
              <a:t>dorsal koklear çekirdekler</a:t>
            </a:r>
            <a:r>
              <a:rPr lang="tr-TR" sz="1000">
                <a:latin typeface="Arial" charset="0"/>
                <a:ea typeface="Microsoft YaHei" charset="0"/>
                <a:cs typeface="Microsoft YaHei" charset="0"/>
              </a:rPr>
              <a:t> ile </a:t>
            </a:r>
            <a:r>
              <a:rPr lang="tr-TR" sz="1000" b="1">
                <a:latin typeface="Arial" charset="0"/>
                <a:ea typeface="Microsoft YaHei" charset="0"/>
                <a:cs typeface="Microsoft YaHei" charset="0"/>
              </a:rPr>
              <a:t>süperior olivar çekirdek</a:t>
            </a:r>
            <a:r>
              <a:rPr lang="tr-TR" sz="1000">
                <a:latin typeface="Arial" charset="0"/>
                <a:ea typeface="Microsoft YaHei" charset="0"/>
                <a:cs typeface="Microsoft YaHei" charset="0"/>
              </a:rPr>
              <a:t>te sonlanırlar. Santral liflerin bir kısmı aynı taraftaki süperior olivar çekirdekten </a:t>
            </a:r>
            <a:r>
              <a:rPr lang="tr-TR" sz="1000" b="1">
                <a:latin typeface="Arial" charset="0"/>
                <a:ea typeface="Microsoft YaHei" charset="0"/>
                <a:cs typeface="Microsoft YaHei" charset="0"/>
              </a:rPr>
              <a:t>inferior kollikulus</a:t>
            </a:r>
            <a:r>
              <a:rPr lang="tr-TR" sz="1000">
                <a:latin typeface="Arial" charset="0"/>
                <a:ea typeface="Microsoft YaHei" charset="0"/>
                <a:cs typeface="Microsoft YaHei" charset="0"/>
              </a:rPr>
              <a:t> ve </a:t>
            </a:r>
            <a:r>
              <a:rPr lang="tr-TR" sz="1000" b="1">
                <a:latin typeface="Arial" charset="0"/>
                <a:ea typeface="Microsoft YaHei" charset="0"/>
                <a:cs typeface="Microsoft YaHei" charset="0"/>
              </a:rPr>
              <a:t>medial genikulat cisim</a:t>
            </a:r>
            <a:r>
              <a:rPr lang="tr-TR" sz="1000">
                <a:latin typeface="Arial" charset="0"/>
                <a:ea typeface="Microsoft YaHei" charset="0"/>
                <a:cs typeface="Microsoft YaHei" charset="0"/>
              </a:rPr>
              <a:t> yoluyla ipsilateral </a:t>
            </a:r>
            <a:r>
              <a:rPr lang="tr-TR" sz="1000" b="1">
                <a:latin typeface="Arial" charset="0"/>
                <a:ea typeface="Microsoft YaHei" charset="0"/>
                <a:cs typeface="Microsoft YaHei" charset="0"/>
              </a:rPr>
              <a:t>temporal korteks</a:t>
            </a:r>
            <a:r>
              <a:rPr lang="tr-TR" sz="1000">
                <a:latin typeface="Arial" charset="0"/>
                <a:ea typeface="Microsoft YaHei" charset="0"/>
                <a:cs typeface="Microsoft YaHei" charset="0"/>
              </a:rPr>
              <a:t>e ulaşırken liflerin çoğu kontralateral süperior olivar çekirdek, </a:t>
            </a:r>
            <a:r>
              <a:rPr lang="tr-TR" sz="1000" b="1">
                <a:latin typeface="Arial" charset="0"/>
                <a:ea typeface="Microsoft YaHei" charset="0"/>
                <a:cs typeface="Microsoft YaHei" charset="0"/>
              </a:rPr>
              <a:t>lateral lemniskus</a:t>
            </a:r>
            <a:r>
              <a:rPr lang="tr-TR" sz="1000">
                <a:latin typeface="Arial" charset="0"/>
                <a:ea typeface="Microsoft YaHei" charset="0"/>
                <a:cs typeface="Microsoft YaHei" charset="0"/>
              </a:rPr>
              <a:t> çekirdeği, inferior kollikulus ve medial genikulat cisim üzerinden kontralateral temporal kortekse varır.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15F093C3-A4FF-7A47-AB99-805F791DAA26}" type="slidenum">
              <a:rPr lang="en-US">
                <a:solidFill>
                  <a:srgbClr val="000000"/>
                </a:solidFill>
              </a:rPr>
              <a:pPr eaLnBrk="1" hangingPunct="1"/>
              <a:t>19</a:t>
            </a:fld>
            <a:endParaRPr lang="en-US">
              <a:solidFill>
                <a:srgbClr val="000000"/>
              </a:solidFill>
            </a:endParaRPr>
          </a:p>
        </p:txBody>
      </p:sp>
      <p:sp>
        <p:nvSpPr>
          <p:cNvPr id="91139"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EB363BB6-82FF-924F-B01B-6370734E9C80}" type="slidenum">
              <a:rPr lang="en-US" sz="1300">
                <a:solidFill>
                  <a:srgbClr val="000000"/>
                </a:solidFill>
              </a:rPr>
              <a:pPr algn="r" eaLnBrk="1" hangingPunct="1">
                <a:buClrTx/>
              </a:pPr>
              <a:t>19</a:t>
            </a:fld>
            <a:endParaRPr lang="en-US" sz="1300">
              <a:solidFill>
                <a:srgbClr val="000000"/>
              </a:solidFill>
            </a:endParaRPr>
          </a:p>
        </p:txBody>
      </p:sp>
      <p:sp>
        <p:nvSpPr>
          <p:cNvPr id="91140"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91141"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Vestibüler sinir lifleri ponsda medial, lateral, süperior ve inferior vestibüler çekirdeklerde sonlanırlar. Vestibüler çekirdeklerin serebellumla, vestibulospinal traktus yoluyla medulla spinalisin motor sinir hücreleriyle, ekstraoküler kasları inerve eden okülomotor, troklear ve abdusens sinir çekirdekleri ile bağlantıları vardır.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3B7E1A77-CD40-734F-ABAB-DC8865FD9B91}" type="slidenum">
              <a:rPr lang="en-US">
                <a:solidFill>
                  <a:srgbClr val="000000"/>
                </a:solidFill>
              </a:rPr>
              <a:pPr eaLnBrk="1" hangingPunct="1"/>
              <a:t>20</a:t>
            </a:fld>
            <a:endParaRPr lang="en-US">
              <a:solidFill>
                <a:srgbClr val="000000"/>
              </a:solidFill>
            </a:endParaRPr>
          </a:p>
        </p:txBody>
      </p:sp>
      <p:sp>
        <p:nvSpPr>
          <p:cNvPr id="92163"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CA9FEBC6-5984-C747-9BD6-C1F96A65A92A}" type="slidenum">
              <a:rPr lang="en-US" sz="1300">
                <a:solidFill>
                  <a:srgbClr val="000000"/>
                </a:solidFill>
              </a:rPr>
              <a:pPr algn="r" eaLnBrk="1" hangingPunct="1">
                <a:buClrTx/>
              </a:pPr>
              <a:t>20</a:t>
            </a:fld>
            <a:endParaRPr lang="en-US" sz="1300">
              <a:solidFill>
                <a:srgbClr val="000000"/>
              </a:solidFill>
            </a:endParaRPr>
          </a:p>
        </p:txBody>
      </p:sp>
      <p:sp>
        <p:nvSpPr>
          <p:cNvPr id="92164"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92165"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marL="188913" indent="-187325" eaLnBrk="1" hangingPunct="1">
              <a:spcBef>
                <a:spcPts val="375"/>
              </a:spcBef>
              <a:buClrTx/>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Vestibüler sistemin iki temel fonksiyonu vardır: </a:t>
            </a:r>
          </a:p>
          <a:p>
            <a:pPr marL="188913" indent="-187325" eaLnBrk="1" hangingPunct="1">
              <a:spcBef>
                <a:spcPts val="375"/>
              </a:spcBef>
              <a:buFont typeface="Times New Roman" charset="0"/>
              <a:buAutoNum type="arabicParenR"/>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insanın hızlı baş hereketlerinde vizüel horizontal düzleminin (ufuk hattının) korunması </a:t>
            </a:r>
          </a:p>
          <a:p>
            <a:pPr marL="188913" indent="-187325" eaLnBrk="1" hangingPunct="1">
              <a:spcBef>
                <a:spcPts val="375"/>
              </a:spcBef>
              <a:buFont typeface="Times New Roman" charset="0"/>
              <a:buAutoNum type="arabicParenR"/>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vücut postürü ile dengesinin korunması </a:t>
            </a:r>
          </a:p>
          <a:p>
            <a:pPr marL="188913" indent="-187325" eaLnBrk="1" hangingPunct="1">
              <a:spcBef>
                <a:spcPts val="375"/>
              </a:spcBef>
              <a:buClrTx/>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endParaRPr lang="tr-TR" sz="1000">
              <a:latin typeface="Arial" charset="0"/>
              <a:ea typeface="Microsoft YaHei" charset="0"/>
              <a:cs typeface="Microsoft YaHei" charset="0"/>
            </a:endParaRPr>
          </a:p>
          <a:p>
            <a:pPr marL="188913" indent="-187325" eaLnBrk="1" hangingPunct="1">
              <a:spcBef>
                <a:spcPts val="375"/>
              </a:spcBef>
              <a:buClrTx/>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Bunun için serebellum başta olmak üzere santral vestibüler merkezlere afferent uyarı sağlayan üç periferik sistem vardır: </a:t>
            </a:r>
          </a:p>
          <a:p>
            <a:pPr marL="188913" indent="-187325" eaLnBrk="1" hangingPunct="1">
              <a:spcBef>
                <a:spcPts val="375"/>
              </a:spcBef>
              <a:buFont typeface="Times New Roman" charset="0"/>
              <a:buAutoNum type="arabicParenR"/>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proprioseptif sistem (derin duyu)</a:t>
            </a:r>
          </a:p>
          <a:p>
            <a:pPr marL="188913" indent="-187325" eaLnBrk="1" hangingPunct="1">
              <a:spcBef>
                <a:spcPts val="375"/>
              </a:spcBef>
              <a:buFont typeface="Times New Roman" charset="0"/>
              <a:buAutoNum type="arabicParenR"/>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oküler sistem (gözler)</a:t>
            </a:r>
          </a:p>
          <a:p>
            <a:pPr marL="188913" indent="-187325" eaLnBrk="1" hangingPunct="1">
              <a:spcBef>
                <a:spcPts val="375"/>
              </a:spcBef>
              <a:buFont typeface="Times New Roman" charset="0"/>
              <a:buAutoNum type="arabicParenR"/>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periferik vestibüler sistem (vestibüler labirent)</a:t>
            </a:r>
          </a:p>
          <a:p>
            <a:pPr marL="188913" indent="-187325" eaLnBrk="1" hangingPunct="1">
              <a:spcBef>
                <a:spcPts val="375"/>
              </a:spcBef>
              <a:buClrTx/>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endParaRPr lang="tr-TR" sz="1000">
              <a:latin typeface="Arial" charset="0"/>
              <a:ea typeface="Microsoft YaHei" charset="0"/>
              <a:cs typeface="Microsoft YaHei" charset="0"/>
            </a:endParaRPr>
          </a:p>
          <a:p>
            <a:pPr marL="188913" indent="-187325" eaLnBrk="1" hangingPunct="1">
              <a:spcBef>
                <a:spcPts val="375"/>
              </a:spcBef>
              <a:buClrTx/>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Bu sistemler arasındaki refleks mekanizmalarla vestibüler sistem fonksiyonları gerçekleştirilir: </a:t>
            </a:r>
          </a:p>
          <a:p>
            <a:pPr marL="188913" indent="-187325" eaLnBrk="1" hangingPunct="1">
              <a:spcBef>
                <a:spcPts val="375"/>
              </a:spcBef>
              <a:buFont typeface="Times New Roman" charset="0"/>
              <a:buAutoNum type="arabicParenR"/>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vestibülo-spinal refleks (VSR)</a:t>
            </a:r>
          </a:p>
          <a:p>
            <a:pPr marL="188913" indent="-187325" eaLnBrk="1" hangingPunct="1">
              <a:spcBef>
                <a:spcPts val="375"/>
              </a:spcBef>
              <a:buFont typeface="Times New Roman" charset="0"/>
              <a:buAutoNum type="arabicParenR"/>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vestibulo-servikal (vestibülo-kolliküler) refleks (VCR)</a:t>
            </a:r>
          </a:p>
          <a:p>
            <a:pPr marL="188913" indent="-187325" eaLnBrk="1" hangingPunct="1">
              <a:spcBef>
                <a:spcPts val="375"/>
              </a:spcBef>
              <a:buFont typeface="Times New Roman" charset="0"/>
              <a:buAutoNum type="arabicParenR"/>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vestibülo-oküler refleks (VOR)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8BC7DF1F-A851-0C46-90EC-976872A5EB8F}" type="slidenum">
              <a:rPr lang="en-US">
                <a:solidFill>
                  <a:srgbClr val="000000"/>
                </a:solidFill>
              </a:rPr>
              <a:pPr eaLnBrk="1" hangingPunct="1"/>
              <a:t>21</a:t>
            </a:fld>
            <a:endParaRPr lang="en-US">
              <a:solidFill>
                <a:srgbClr val="000000"/>
              </a:solidFill>
            </a:endParaRPr>
          </a:p>
        </p:txBody>
      </p:sp>
      <p:sp>
        <p:nvSpPr>
          <p:cNvPr id="93187"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EB454C87-5790-1B40-BDA5-98CE34975053}" type="slidenum">
              <a:rPr lang="en-US" sz="1300">
                <a:solidFill>
                  <a:srgbClr val="000000"/>
                </a:solidFill>
              </a:rPr>
              <a:pPr algn="r" eaLnBrk="1" hangingPunct="1">
                <a:buClrTx/>
              </a:pPr>
              <a:t>21</a:t>
            </a:fld>
            <a:endParaRPr lang="en-US" sz="1300">
              <a:solidFill>
                <a:srgbClr val="000000"/>
              </a:solidFill>
            </a:endParaRPr>
          </a:p>
        </p:txBody>
      </p:sp>
      <p:sp>
        <p:nvSpPr>
          <p:cNvPr id="93188"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93189"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ct val="0"/>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b="1" u="sng">
                <a:latin typeface="Arial" charset="0"/>
                <a:ea typeface="Microsoft YaHei" charset="0"/>
                <a:cs typeface="Microsoft YaHei" charset="0"/>
              </a:rPr>
              <a:t>Vestibülo-oküler refleks (VOR)</a:t>
            </a:r>
            <a:r>
              <a:rPr lang="tr-TR" sz="1000">
                <a:latin typeface="Arial" charset="0"/>
                <a:ea typeface="Microsoft YaHei" charset="0"/>
                <a:cs typeface="Microsoft YaHei" charset="0"/>
              </a:rPr>
              <a:t>, başın rotasyonu ile göz hareketlerini ayarlayarak horizontal vizüel düzlemin korunmasını sağlar. Bu örnekte sadece lateral semisirküler kanallara oluşan uyarıları açıklamak için baş 30 derece fleksiyonda, yani lateral semisirküler kanallar horizontal düzleme paralel tutulmaktadır. Başın sağa rotasyonu ile lateral semisirküler kanallar da aynı yönde hareket eder, semisirküler kanalların içinde atıl kalan endolenf ise aksi yöne hareket eder. Sağ semisirküler kanalın ampullasına duğru olan endolenf hareketi (utrikulopedal akım) sağ semisirküler kanalda stimulus, sol semisirküler kanalın ampullasının aksi yönüne duğru olan endolenf hareketi (utrikulofugal akım) sol semisirküler kanalda inhibisyon yaratır. Bu uyarımlar, vestibüler çekirdekler ile okülomotor çekirdekler arasındaki bağlantılar ile sağ gözün medial rektus kası ile sol gözün lateral rektus kasında kontraksiyona, antagonist kaslarda ise relaksasyona yol açar. Bunun sonucunda gözlerde baş rotasyonunun aksi yönde yavaş bir deviasyon meydana gelir. Gözlerdeki deviasyon vizüel fiksasyonu bozacak dereceye geldiğinde baş rotasyonunun aksi yönünde sıçrayıcı bir kompanzasyon hareketi meydana gelir. Bu sıçrayıcı kompanzasyon hareketleri istemsiz ve periodik olduğunda buna </a:t>
            </a:r>
            <a:r>
              <a:rPr lang="tr-TR" sz="1000" b="1" u="sng">
                <a:latin typeface="Arial" charset="0"/>
                <a:ea typeface="Microsoft YaHei" charset="0"/>
                <a:cs typeface="Microsoft YaHei" charset="0"/>
              </a:rPr>
              <a:t>nistagmus</a:t>
            </a:r>
            <a:r>
              <a:rPr lang="tr-TR" sz="1000">
                <a:latin typeface="Arial" charset="0"/>
                <a:ea typeface="Microsoft YaHei" charset="0"/>
                <a:cs typeface="Microsoft YaHei" charset="0"/>
              </a:rPr>
              <a:t> adı verilir.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0286E539-E12C-3146-BAEF-086F9AD66D8C}" type="slidenum">
              <a:rPr lang="en-US">
                <a:solidFill>
                  <a:srgbClr val="000000"/>
                </a:solidFill>
              </a:rPr>
              <a:pPr eaLnBrk="1" hangingPunct="1"/>
              <a:t>22</a:t>
            </a:fld>
            <a:endParaRPr lang="en-US">
              <a:solidFill>
                <a:srgbClr val="000000"/>
              </a:solidFill>
            </a:endParaRPr>
          </a:p>
        </p:txBody>
      </p:sp>
      <p:sp>
        <p:nvSpPr>
          <p:cNvPr id="94211"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B891CC0F-D74B-7F47-9CB2-89EB1E8735E4}" type="slidenum">
              <a:rPr lang="en-US" sz="1300">
                <a:solidFill>
                  <a:srgbClr val="000000"/>
                </a:solidFill>
              </a:rPr>
              <a:pPr algn="r" eaLnBrk="1" hangingPunct="1">
                <a:buClrTx/>
              </a:pPr>
              <a:t>22</a:t>
            </a:fld>
            <a:endParaRPr lang="en-US" sz="1300">
              <a:solidFill>
                <a:srgbClr val="000000"/>
              </a:solidFill>
            </a:endParaRPr>
          </a:p>
        </p:txBody>
      </p:sp>
      <p:sp>
        <p:nvSpPr>
          <p:cNvPr id="94212"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94213"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Nistagmus, gözlerin istemsiz olarak bir yöne yavaş deviasyonu (tonik yavaş faz) ve bunu takibeden aksi yönde oluşan hızlı bir kompanzayon hareketinin (sakkadik hızlı faz) periodik olarak tekrarlamasıdır. Nistagmusun yönü hızlı hazın yönüne göre ifade edilir. Sağa horizontal nistagmus dendiğinde nistagmusun yavaş fazının sola, hızlı fazı sağa doğru olduğu anlaşılır.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A17AA9A7-E8DE-7846-833C-CD63D407227F}" type="slidenum">
              <a:rPr lang="en-US">
                <a:solidFill>
                  <a:srgbClr val="000000"/>
                </a:solidFill>
              </a:rPr>
              <a:pPr eaLnBrk="1" hangingPunct="1"/>
              <a:t>4</a:t>
            </a:fld>
            <a:endParaRPr lang="en-US">
              <a:solidFill>
                <a:srgbClr val="000000"/>
              </a:solidFill>
            </a:endParaRPr>
          </a:p>
        </p:txBody>
      </p:sp>
      <p:sp>
        <p:nvSpPr>
          <p:cNvPr id="76803"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C548142B-28CE-3A4A-B001-E7AE954E4DA8}" type="slidenum">
              <a:rPr lang="en-US" sz="1300">
                <a:solidFill>
                  <a:srgbClr val="000000"/>
                </a:solidFill>
              </a:rPr>
              <a:pPr algn="r" eaLnBrk="1" hangingPunct="1">
                <a:buClrTx/>
              </a:pPr>
              <a:t>4</a:t>
            </a:fld>
            <a:endParaRPr lang="en-US" sz="1300">
              <a:solidFill>
                <a:srgbClr val="000000"/>
              </a:solidFill>
            </a:endParaRPr>
          </a:p>
        </p:txBody>
      </p:sp>
      <p:sp>
        <p:nvSpPr>
          <p:cNvPr id="76804"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76805"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İç kulak, periferik ve santral işitme organı olarak fonksiyon görür. Kulağın anatomik yapısı dış, orta ve iç olmak üzere üçe ayrılır.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87732A7E-B0AA-734D-8AA8-6DC68F2D7D58}" type="slidenum">
              <a:rPr lang="en-US">
                <a:solidFill>
                  <a:srgbClr val="000000"/>
                </a:solidFill>
              </a:rPr>
              <a:pPr eaLnBrk="1" hangingPunct="1"/>
              <a:t>23</a:t>
            </a:fld>
            <a:endParaRPr lang="en-US">
              <a:solidFill>
                <a:srgbClr val="000000"/>
              </a:solidFill>
            </a:endParaRPr>
          </a:p>
        </p:txBody>
      </p:sp>
      <p:sp>
        <p:nvSpPr>
          <p:cNvPr id="95235"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A6E2F649-89A9-A34F-9C35-CB7C0A0E46E9}" type="slidenum">
              <a:rPr lang="en-US" sz="1300">
                <a:solidFill>
                  <a:srgbClr val="000000"/>
                </a:solidFill>
              </a:rPr>
              <a:pPr algn="r" eaLnBrk="1" hangingPunct="1">
                <a:buClrTx/>
              </a:pPr>
              <a:t>23</a:t>
            </a:fld>
            <a:endParaRPr lang="en-US" sz="1300">
              <a:solidFill>
                <a:srgbClr val="000000"/>
              </a:solidFill>
            </a:endParaRPr>
          </a:p>
        </p:txBody>
      </p:sp>
      <p:sp>
        <p:nvSpPr>
          <p:cNvPr id="95236"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95237"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İç kulak hastalıklarında her biri tek başına veya birlikte bulunabilen üç semptoma rastlanır: 1. işitme kaybı, 2. tinnitus, 3. vertigo veya denge bozukluğu şeklinde kendini gösteren vestibüler bozukluk.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7883AABE-EDAD-604E-AF98-0F5D91B71839}" type="slidenum">
              <a:rPr lang="en-US">
                <a:solidFill>
                  <a:srgbClr val="000000"/>
                </a:solidFill>
              </a:rPr>
              <a:pPr eaLnBrk="1" hangingPunct="1"/>
              <a:t>24</a:t>
            </a:fld>
            <a:endParaRPr lang="en-US">
              <a:solidFill>
                <a:srgbClr val="000000"/>
              </a:solidFill>
            </a:endParaRPr>
          </a:p>
        </p:txBody>
      </p:sp>
      <p:sp>
        <p:nvSpPr>
          <p:cNvPr id="96259"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80DE6AAB-13B0-504F-BF59-A2228653CD21}" type="slidenum">
              <a:rPr lang="en-US" sz="1300">
                <a:solidFill>
                  <a:srgbClr val="000000"/>
                </a:solidFill>
              </a:rPr>
              <a:pPr algn="r" eaLnBrk="1" hangingPunct="1">
                <a:buClrTx/>
              </a:pPr>
              <a:t>24</a:t>
            </a:fld>
            <a:endParaRPr lang="en-US" sz="1300">
              <a:solidFill>
                <a:srgbClr val="000000"/>
              </a:solidFill>
            </a:endParaRPr>
          </a:p>
        </p:txBody>
      </p:sp>
      <p:sp>
        <p:nvSpPr>
          <p:cNvPr id="96260"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96261"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Tinnitus, herhangi bir dış uyaran olmaksızın hissedilen çınlama, uğultu, su sesi, motor sesi vb şekillerde algılanan akustik duyum olarak tanımlanır. Çoğunlukla subjektif olan, yani sadece hastanın algıladığı ve muayenede hekim tarafından duyulmayan tinnitus iletim tipi, sensörinöral tip veya santral işitme kayıplarına eşlik edebilir. Subjektif tinnitusun nasıl oluştuğu henüz tam olarak aydınlatılamamıştır. </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Objektif tinnitus, yani hem hastanın algıladığı, hem de hekim tarafından gerektiğinde oskültasyonla duyulabilen objektif tinnitusun vasküler veya miyojenik nedenleri olabilir. Vasküler nedenler arasında vasküler malformasyonlar, arteriovenöz fistüller ve vasküler tümörler (temporal kemikte en sık paragangliomalar = glomus tümörleri) bulunur. Miyojenik nedenler arasında palatal kasların istemsiz kontraksiyonları nedeniyle oluşan velofaringeal (palatal) myoklonus ve orta kulakta tensor timpani kasının istemsiz kontraksiyonları nedeniyle oluşan timpanik miyoklonus bulunur.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00EAC0AD-7D55-034E-AE69-4FC062A3C95B}" type="slidenum">
              <a:rPr lang="en-US">
                <a:solidFill>
                  <a:srgbClr val="000000"/>
                </a:solidFill>
              </a:rPr>
              <a:pPr eaLnBrk="1" hangingPunct="1"/>
              <a:t>25</a:t>
            </a:fld>
            <a:endParaRPr lang="en-US">
              <a:solidFill>
                <a:srgbClr val="000000"/>
              </a:solidFill>
            </a:endParaRPr>
          </a:p>
        </p:txBody>
      </p:sp>
      <p:sp>
        <p:nvSpPr>
          <p:cNvPr id="97283"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2204303D-2AEA-934A-BC27-7BC988A6DC41}" type="slidenum">
              <a:rPr lang="en-US" sz="1300">
                <a:solidFill>
                  <a:srgbClr val="000000"/>
                </a:solidFill>
              </a:rPr>
              <a:pPr algn="r" eaLnBrk="1" hangingPunct="1">
                <a:buClrTx/>
              </a:pPr>
              <a:t>25</a:t>
            </a:fld>
            <a:endParaRPr lang="en-US" sz="1300">
              <a:solidFill>
                <a:srgbClr val="000000"/>
              </a:solidFill>
            </a:endParaRPr>
          </a:p>
        </p:txBody>
      </p:sp>
      <p:sp>
        <p:nvSpPr>
          <p:cNvPr id="97284"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97285"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İşitme kayıplarında öyküden etyolojik faktörlerin ortaya çıkartılmasına çalışılır ve hastanın işitme kaybı nedeniyle yaşadığı sorunlar (gerçek işitme özürü derecesi) ile ilgili bilgiler elde edilir. Gürültüye maruz kalıp kalmadığı, travma geçirip geçirmediği, kronik otitis media semptomlarının olup olmadığı, ailede benzer işitme kayıplı bireylerin olup olmadığı, işitme kaybına neden olabilecek ilaç veya madde kullanıp kullanmadığı sorgulanmalıdır. İşitme kaybının derecesi, farklı bireylerde farklı kişisel, mesleki ve sosyal sorunlar ortaya çıkartabilir. Bu nedenle kişinin mesleği, çalışma koşulları ve sosyal ilişkileri ile işitme kaybının bunlar üzerindeki etkisi hastadan öğrenilmelidir. Aynı derecedeki işitme kaybının sadece masa başında çalışan bir ofis çalışanı ile, sık sık kişisel görüşmeler yapmak zorunda olan bir satış temsilcisi üzerindeki etkisi farklıdır. </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Fizik muayenede otoskopi ile iç kulağı etkileyebilecek bir orta kulak hastalığı (örneğin, kronik otitis media, tümör) bulunup bulunmadığına bakılmalıdır. Sorun tek kulaktaysa diapozon testleri ile işitme kaybının türü, derecesi ve hangi kulakta olduğu konusunda bilgi elde edilebilir.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İşitme kayıplarında en değerli bilgiler odyometrik incelemeler sonucunda elde edilir. Saf ses odyometrisinde sensörinöral işitme kaybı eğrisi elde edilir. Koklear işitme kayıplarında otoakustik emisyonlar elde edilemez. Retrokoklear işitme kayıplarında da beyin sapı işitsel odyometrisinde bozukluklar görülür. </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Petröz kemiğin görüntülenmesi için yüksek rezolüsyonlu ince kesit temporal kemik bilgisayarlı tomografisinden (BT) yararlanılabilir. Koklear sinirin, santral işitme yollarına ait bölgelerin, ve iç kulağın sıvı dolu kompartmanlarının görüntülenmesi için manyetik rezonans görüntüleme (MRG) gerekebilir.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580E5B90-4E87-4242-B1BD-4436ED8592B6}" type="slidenum">
              <a:rPr lang="en-US">
                <a:solidFill>
                  <a:srgbClr val="000000"/>
                </a:solidFill>
              </a:rPr>
              <a:pPr eaLnBrk="1" hangingPunct="1"/>
              <a:t>26</a:t>
            </a:fld>
            <a:endParaRPr lang="en-US">
              <a:solidFill>
                <a:srgbClr val="000000"/>
              </a:solidFill>
            </a:endParaRPr>
          </a:p>
        </p:txBody>
      </p:sp>
      <p:sp>
        <p:nvSpPr>
          <p:cNvPr id="98307"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11971594-50B2-5843-B78C-E450408DB503}" type="slidenum">
              <a:rPr lang="en-US" sz="1300">
                <a:solidFill>
                  <a:srgbClr val="000000"/>
                </a:solidFill>
              </a:rPr>
              <a:pPr algn="r" eaLnBrk="1" hangingPunct="1">
                <a:buClrTx/>
              </a:pPr>
              <a:t>26</a:t>
            </a:fld>
            <a:endParaRPr lang="en-US" sz="1300">
              <a:solidFill>
                <a:srgbClr val="000000"/>
              </a:solidFill>
            </a:endParaRPr>
          </a:p>
        </p:txBody>
      </p:sp>
      <p:sp>
        <p:nvSpPr>
          <p:cNvPr id="98308"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98309"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İç kulak hastalıklarında </a:t>
            </a:r>
            <a:r>
              <a:rPr lang="tr-TR" sz="1000" b="1">
                <a:latin typeface="Arial" charset="0"/>
                <a:ea typeface="Microsoft YaHei" charset="0"/>
                <a:cs typeface="Microsoft YaHei" charset="0"/>
              </a:rPr>
              <a:t>saf ses odyometrisi</a:t>
            </a:r>
            <a:r>
              <a:rPr lang="tr-TR" sz="1000">
                <a:latin typeface="Arial" charset="0"/>
                <a:ea typeface="Microsoft YaHei" charset="0"/>
                <a:cs typeface="Microsoft YaHei" charset="0"/>
              </a:rPr>
              <a:t>nde kemik ve hava yolu iletiminin eşit derecede düşüş gösterdiği </a:t>
            </a:r>
            <a:r>
              <a:rPr lang="tr-TR" sz="1000" b="1">
                <a:latin typeface="Arial" charset="0"/>
                <a:ea typeface="Microsoft YaHei" charset="0"/>
                <a:cs typeface="Microsoft YaHei" charset="0"/>
              </a:rPr>
              <a:t>sensorinöral işitme kaybı</a:t>
            </a:r>
            <a:r>
              <a:rPr lang="tr-TR" sz="1000">
                <a:latin typeface="Arial" charset="0"/>
                <a:ea typeface="Microsoft YaHei" charset="0"/>
                <a:cs typeface="Microsoft YaHei" charset="0"/>
              </a:rPr>
              <a:t> eğrisi görülür. Hem orta, hem iç kulağı birlikte etkileyen hastalıklarda hem hava, hem de kemik yolu iletiminin bozulduğu ve hava yolunun kemik yolundan daha fazla düşüş gösterdiği mikst tip işitme eğrisi de görülebilir.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BB05697B-D098-9140-8020-18C23CD6B565}" type="slidenum">
              <a:rPr lang="en-US">
                <a:solidFill>
                  <a:srgbClr val="000000"/>
                </a:solidFill>
              </a:rPr>
              <a:pPr eaLnBrk="1" hangingPunct="1"/>
              <a:t>27</a:t>
            </a:fld>
            <a:endParaRPr lang="en-US">
              <a:solidFill>
                <a:srgbClr val="000000"/>
              </a:solidFill>
            </a:endParaRPr>
          </a:p>
        </p:txBody>
      </p:sp>
      <p:sp>
        <p:nvSpPr>
          <p:cNvPr id="99331"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DEB62B56-DFA6-C847-9686-5162303C6ABB}" type="slidenum">
              <a:rPr lang="en-US" sz="1300">
                <a:solidFill>
                  <a:srgbClr val="000000"/>
                </a:solidFill>
              </a:rPr>
              <a:pPr algn="r" eaLnBrk="1" hangingPunct="1">
                <a:buClrTx/>
              </a:pPr>
              <a:t>27</a:t>
            </a:fld>
            <a:endParaRPr lang="en-US" sz="1300">
              <a:solidFill>
                <a:srgbClr val="000000"/>
              </a:solidFill>
            </a:endParaRPr>
          </a:p>
        </p:txBody>
      </p:sp>
      <p:sp>
        <p:nvSpPr>
          <p:cNvPr id="99332"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99333"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ct val="0"/>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Otoakutik emisyon (OAE), kokleadaki dış saçlı hücrelerden kaynaklanan elektriksel potansiyellerin dış kulak yoluna yerleştirilen bir hassas mikrofondan kaydedilmesi prensibine dayanan bir objektif işitme testidir. Yenidoğan işitme taramasında kullanılan temel test yöntemidir.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CE6A12EA-8EDE-9447-AA86-F52F27227EFB}" type="slidenum">
              <a:rPr lang="en-US">
                <a:solidFill>
                  <a:srgbClr val="000000"/>
                </a:solidFill>
              </a:rPr>
              <a:pPr eaLnBrk="1" hangingPunct="1"/>
              <a:t>28</a:t>
            </a:fld>
            <a:endParaRPr lang="en-US">
              <a:solidFill>
                <a:srgbClr val="000000"/>
              </a:solidFill>
            </a:endParaRPr>
          </a:p>
        </p:txBody>
      </p:sp>
      <p:sp>
        <p:nvSpPr>
          <p:cNvPr id="100355"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EA5B4AEC-BEB2-744F-813A-43E5C19B8A9F}" type="slidenum">
              <a:rPr lang="en-US" sz="1300">
                <a:solidFill>
                  <a:srgbClr val="000000"/>
                </a:solidFill>
              </a:rPr>
              <a:pPr algn="r" eaLnBrk="1" hangingPunct="1">
                <a:buClrTx/>
              </a:pPr>
              <a:t>28</a:t>
            </a:fld>
            <a:endParaRPr lang="en-US" sz="1300">
              <a:solidFill>
                <a:srgbClr val="000000"/>
              </a:solidFill>
            </a:endParaRPr>
          </a:p>
        </p:txBody>
      </p:sp>
      <p:sp>
        <p:nvSpPr>
          <p:cNvPr id="100356"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00357"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ct val="0"/>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Beyin sapı işitsel odyometrisi (Brainstem evoked response audiometry = BERA, Brainstem auditory evoked responses = BAER, Auditory brainstem responses = ABR), retrokoklear işitme kayıplarını göstermeye ve patolojinin lokalizasyonunu belirlemeye yönelik bir objektif test yöntemidir.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Bu örnekte sağ kulakta beyin sapı işitsel odyometrisine ait normal dalga yapısı görülürken sol kulakta dalga yapısında bozukluk olduğu görülmektedir.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6CC61AC9-80F6-7440-8A37-DC7AC3D0E5CA}" type="slidenum">
              <a:rPr lang="en-US">
                <a:solidFill>
                  <a:srgbClr val="000000"/>
                </a:solidFill>
              </a:rPr>
              <a:pPr eaLnBrk="1" hangingPunct="1"/>
              <a:t>29</a:t>
            </a:fld>
            <a:endParaRPr lang="en-US">
              <a:solidFill>
                <a:srgbClr val="000000"/>
              </a:solidFill>
            </a:endParaRPr>
          </a:p>
        </p:txBody>
      </p:sp>
      <p:sp>
        <p:nvSpPr>
          <p:cNvPr id="101379"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2E982839-F46F-2F41-8F7A-BFD1311B4B22}" type="slidenum">
              <a:rPr lang="en-US" sz="1300">
                <a:solidFill>
                  <a:srgbClr val="000000"/>
                </a:solidFill>
              </a:rPr>
              <a:pPr algn="r" eaLnBrk="1" hangingPunct="1">
                <a:buClrTx/>
              </a:pPr>
              <a:t>29</a:t>
            </a:fld>
            <a:endParaRPr lang="en-US" sz="1300">
              <a:solidFill>
                <a:srgbClr val="000000"/>
              </a:solidFill>
            </a:endParaRPr>
          </a:p>
        </p:txBody>
      </p:sp>
      <p:sp>
        <p:nvSpPr>
          <p:cNvPr id="101380"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01381"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38"/>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900">
                <a:latin typeface="Arial" charset="0"/>
                <a:ea typeface="Microsoft YaHei" charset="0"/>
                <a:cs typeface="Microsoft YaHei" charset="0"/>
              </a:rPr>
              <a:t>Vestibüler sistem bozukluklarında öykü, çok sayıda etyolojik nedenin ayırıcı tanısında en önemli belirleyicidir. Semptomların şekli (vertigonun mu, denge bozukluğunun mu ön planda olduğu); akut mu yoksa yavaş ve progresif bir başlangıç gösterdiği; ataklar halindeyse bunların süresi, zaman içindeki seyri, belli baş veya vücut posizyonlarında ortaya çıkıp çıkmadığı, eşil eden başka semptomların olup olmadığı, ilaç ve madde kullanımları, travma öyküsü ve başka sistem hastalıkları sorgulanmalıdır.</a:t>
            </a:r>
          </a:p>
          <a:p>
            <a:pPr eaLnBrk="1" hangingPunct="1">
              <a:spcBef>
                <a:spcPts val="338"/>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900">
              <a:latin typeface="Arial" charset="0"/>
              <a:ea typeface="Microsoft YaHei" charset="0"/>
              <a:cs typeface="Microsoft YaHei" charset="0"/>
            </a:endParaRPr>
          </a:p>
          <a:p>
            <a:pPr eaLnBrk="1" hangingPunct="1">
              <a:spcBef>
                <a:spcPts val="338"/>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900">
                <a:latin typeface="Arial" charset="0"/>
                <a:ea typeface="Microsoft YaHei" charset="0"/>
                <a:cs typeface="Microsoft YaHei" charset="0"/>
              </a:rPr>
              <a:t>Fizik muayenede otoskopi ile iç kulağı etkileyebilecek dış ve orta kulak hastalıklarının varlığı araştırılır. Diğer kraniyal sinirlerin muayenesi ve derin duyu muayenesi ile başka nörolojik bulgu olup olmadığı ve proprioseptif sistem değerlendirilmelidir. Spinal motor fonksiyonların ve serebellar koordinasyonun değerlendirilmesi için Romberg testi (gözler kapalı ve ayaklar birleştirilmiş iken dengenin korunması; vestibüler sistem bozukluklarında lezyon tarafına doğru düşme eğilimi görülür), Unterberger testi (gözler kapalı iken dizleri karına doğru çekerek olduğu yerde adımlama; vestibüler sistem bozukluklarında lezyon tarafına doğru rotasyon veya sendeleme görülür), gözler kapalı düz çizgide yürüme (vestibüler sistem bozukluklarında lezyon tarafına doğru sendeleme görülür), parmak-burun testi (serebellar bozukluklarda dismetri görülür), diadokokinezi (serebellar bozukluklarda el çevirme, ayakla parmak topuk testi ile ardışık hareketlerde bozulma -disdiadokokinezi- meydana gelir. Göz hareketlerinin her yöne serbest olup olmadığı, takip etme fonksiyonunun normal ve simetrik olup olmadığına bakılmalıdır. Vestibülo-oküler refleksin bozukluğuna bağlı ortaya çıkan spontan nistagmusun varlığı, düzlemi ve yönü (horizontal [sağa-sola], vertikal [yukarı-aşağı] rotatuar [saat yönünde-saat yönünün tersine]) değerlendirilir. Sağa-sola hızla baş sallama (head shaking), değişik vücut pozisyonları ve baş pozisyonu (Dix-Hallpike testi) ile provoke edilerek spontan görülmeyen nistagmus ortaya çıkartılabilir.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Slayt Görüntüsü Yer Tutucusu"/>
          <p:cNvSpPr>
            <a:spLocks noGrp="1" noRot="1" noChangeAspect="1" noTextEdit="1"/>
          </p:cNvSpPr>
          <p:nvPr>
            <p:ph type="sldImg"/>
          </p:nvPr>
        </p:nvSpPr>
        <p:spPr/>
      </p:sp>
      <p:sp>
        <p:nvSpPr>
          <p:cNvPr id="102403"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tr-TR">
                <a:latin typeface="Times New Roman" charset="0"/>
              </a:rPr>
              <a:t>Bu örnekte latent periodu olan, sağa yukarı vuran rotatuar nistagmus görülmektedir. Bu bulgu sağ posterior semisirküler kanalolithiazisi (benign paroksismal pozisyonel vertigo) bulunan bir hastada elde edilmiştir.</a:t>
            </a:r>
          </a:p>
        </p:txBody>
      </p:sp>
      <p:sp>
        <p:nvSpPr>
          <p:cNvPr id="102404" name="3 Slayt Numarası Yer Tutucusu"/>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CF254602-0988-0C4D-84AD-BA2DB7D934A3}" type="slidenum">
              <a:rPr lang="en-US">
                <a:solidFill>
                  <a:srgbClr val="000000"/>
                </a:solidFill>
              </a:rPr>
              <a:pPr eaLnBrk="1" hangingPunct="1"/>
              <a:t>30</a:t>
            </a:fld>
            <a:endParaRPr 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8AA9F5A2-38C0-1343-A168-B0895179F197}" type="slidenum">
              <a:rPr lang="en-US">
                <a:solidFill>
                  <a:srgbClr val="000000"/>
                </a:solidFill>
              </a:rPr>
              <a:pPr eaLnBrk="1" hangingPunct="1"/>
              <a:t>31</a:t>
            </a:fld>
            <a:endParaRPr lang="en-US">
              <a:solidFill>
                <a:srgbClr val="000000"/>
              </a:solidFill>
            </a:endParaRPr>
          </a:p>
        </p:txBody>
      </p:sp>
      <p:sp>
        <p:nvSpPr>
          <p:cNvPr id="103427"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54BAF614-7880-3340-B316-4408AC23E1C5}" type="slidenum">
              <a:rPr lang="en-US" sz="1300">
                <a:solidFill>
                  <a:srgbClr val="000000"/>
                </a:solidFill>
              </a:rPr>
              <a:pPr algn="r" eaLnBrk="1" hangingPunct="1">
                <a:buClrTx/>
              </a:pPr>
              <a:t>31</a:t>
            </a:fld>
            <a:endParaRPr lang="en-US" sz="1300">
              <a:solidFill>
                <a:srgbClr val="000000"/>
              </a:solidFill>
            </a:endParaRPr>
          </a:p>
        </p:txBody>
      </p:sp>
      <p:sp>
        <p:nvSpPr>
          <p:cNvPr id="103428"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03429"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marL="188913" indent="-187325" eaLnBrk="1" hangingPunct="1">
              <a:spcBef>
                <a:spcPts val="375"/>
              </a:spcBef>
              <a:buClrTx/>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Nistagmus laboratuarda kaydedilebilir; bu işleme nistagmografi adı verilir. </a:t>
            </a:r>
          </a:p>
          <a:p>
            <a:pPr marL="188913" indent="-187325" eaLnBrk="1" hangingPunct="1">
              <a:spcBef>
                <a:spcPts val="375"/>
              </a:spcBef>
              <a:buClrTx/>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endParaRPr lang="tr-TR" sz="1000">
              <a:latin typeface="Arial" charset="0"/>
              <a:ea typeface="Microsoft YaHei" charset="0"/>
              <a:cs typeface="Microsoft YaHei" charset="0"/>
            </a:endParaRPr>
          </a:p>
          <a:p>
            <a:pPr marL="188913" indent="-187325" eaLnBrk="1" hangingPunct="1">
              <a:spcBef>
                <a:spcPts val="375"/>
              </a:spcBef>
              <a:buClrTx/>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Nistagmografi günümüzde iki kayıt sistemi ile elde edilmektedir: </a:t>
            </a:r>
          </a:p>
          <a:p>
            <a:pPr marL="188913" indent="-187325" eaLnBrk="1" hangingPunct="1">
              <a:spcBef>
                <a:spcPts val="375"/>
              </a:spcBef>
              <a:buFont typeface="Times New Roman" charset="0"/>
              <a:buAutoNum type="arabicParenR"/>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Elektronistagmografi: korneo-retinal potansiyelin değişikliğini kaydederek göz haraketlerinin kalitatif ve kantitatif değerlendirilmesini sağlar. Horizontal ve vertikal göz hareketleri ayrı elektrodlar tarafından kaydedilir. Bu örnekte gözün sadece horizontal düzlemdeki hareketine ait kayıt gösterilmiştir. İstirahat halinde potansiyel değişikliği olmaz iken, nistagmusun yavaş ve hızlı fazlarında potansiyel değişikliği zamana karşı kaydedilmektedir.</a:t>
            </a:r>
          </a:p>
          <a:p>
            <a:pPr marL="188913" indent="-187325" eaLnBrk="1" hangingPunct="1">
              <a:spcBef>
                <a:spcPts val="375"/>
              </a:spcBef>
              <a:buFont typeface="Times New Roman" charset="0"/>
              <a:buAutoNum type="arabicParenR"/>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Videonistagmografi: göz hareketleri infared kameralar tarafından videoya ve aynı zamanda grafiksel olarak kaydedilir.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CB080A68-119C-E146-9A4B-503F4CA84F93}" type="slidenum">
              <a:rPr lang="en-US">
                <a:solidFill>
                  <a:srgbClr val="000000"/>
                </a:solidFill>
              </a:rPr>
              <a:pPr eaLnBrk="1" hangingPunct="1"/>
              <a:t>32</a:t>
            </a:fld>
            <a:endParaRPr lang="en-US">
              <a:solidFill>
                <a:srgbClr val="000000"/>
              </a:solidFill>
            </a:endParaRPr>
          </a:p>
        </p:txBody>
      </p:sp>
      <p:sp>
        <p:nvSpPr>
          <p:cNvPr id="104451" name="Rectangle 1"/>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04452" name="Text Box 2"/>
          <p:cNvSpPr>
            <a:spLocks noGrp="1" noChangeArrowheads="1"/>
          </p:cNvSpPr>
          <p:nvPr>
            <p:ph type="body" idx="1"/>
          </p:nvPr>
        </p:nvSpPr>
        <p:spPr>
          <a:xfrm>
            <a:off x="1163638" y="4849813"/>
            <a:ext cx="4760912" cy="4594225"/>
          </a:xfrm>
          <a:ln/>
        </p:spPr>
        <p:txBody>
          <a:bodyPr lIns="98782" tIns="49571" rIns="98782" bIns="49571"/>
          <a:lstStyle/>
          <a:p>
            <a:pPr>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Bilgisayar kontrollu bir sistem olan videonistagmografide elde edilen grafiksel verilerde nistagmusun yönü, amplitüdü, süresi, latent periodu gibi kantitatif veriler ve göz hareketlerine ait video kaydı elde edilir. Vizüel fiksasyonun periferik nistagmusu baskılayıcı etkisini ortadan kaldırmak için kapalı bir gözlük sistemi içinden kayıt alınır.</a:t>
            </a:r>
          </a:p>
          <a:p>
            <a:pPr>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Nistagmografi ile:</a:t>
            </a:r>
          </a:p>
          <a:p>
            <a:pPr eaLnBrk="1" hangingPunct="1">
              <a:spcBef>
                <a:spcPts val="375"/>
              </a:spcBef>
              <a:buFont typeface="Arial" charset="0"/>
              <a:buChar char="•"/>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Gözlerin sakkad ve takip fonksiyonları</a:t>
            </a:r>
          </a:p>
          <a:p>
            <a:pPr eaLnBrk="1" hangingPunct="1">
              <a:spcBef>
                <a:spcPts val="375"/>
              </a:spcBef>
              <a:buFont typeface="Arial" charset="0"/>
              <a:buChar char="•"/>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Spontan nistagmus</a:t>
            </a:r>
          </a:p>
          <a:p>
            <a:pPr eaLnBrk="1" hangingPunct="1">
              <a:spcBef>
                <a:spcPts val="375"/>
              </a:spcBef>
              <a:buFont typeface="Arial" charset="0"/>
              <a:buChar char="•"/>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Optokinetik nistagmus</a:t>
            </a:r>
          </a:p>
          <a:p>
            <a:pPr eaLnBrk="1" hangingPunct="1">
              <a:spcBef>
                <a:spcPts val="375"/>
              </a:spcBef>
              <a:buFont typeface="Arial" charset="0"/>
              <a:buChar char="•"/>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Bitermal kalorik yanıtlar değerlendirilir.</a:t>
            </a:r>
          </a:p>
          <a:p>
            <a:pPr eaLnBrk="1" hangingPunct="1">
              <a:spcBef>
                <a:spcPts val="375"/>
              </a:spcBef>
              <a:buFont typeface="Arial" charset="0"/>
              <a:buNone/>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Font typeface="Arial" charset="0"/>
              <a:buNone/>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Bu değerlendirmelerle</a:t>
            </a:r>
          </a:p>
          <a:p>
            <a:pPr eaLnBrk="1" hangingPunct="1">
              <a:spcBef>
                <a:spcPts val="375"/>
              </a:spcBef>
              <a:buFont typeface="Arial" charset="0"/>
              <a:buChar char="•"/>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Vestibüler bozukluk olup olmadığı</a:t>
            </a:r>
          </a:p>
          <a:p>
            <a:pPr eaLnBrk="1" hangingPunct="1">
              <a:spcBef>
                <a:spcPts val="375"/>
              </a:spcBef>
              <a:buFont typeface="Arial" charset="0"/>
              <a:buChar char="•"/>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Santral - periferik ayrımı</a:t>
            </a:r>
          </a:p>
          <a:p>
            <a:pPr eaLnBrk="1" hangingPunct="1">
              <a:spcBef>
                <a:spcPts val="375"/>
              </a:spcBef>
              <a:buFont typeface="Arial" charset="0"/>
              <a:buChar char="•"/>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Sağ - Sol periferik vestibüler organ ayrımı yapılabilir.</a:t>
            </a:r>
          </a:p>
          <a:p>
            <a:pPr eaLnBrk="1" hangingPunct="1">
              <a:spcBef>
                <a:spcPts val="375"/>
              </a:spcBef>
              <a:buFont typeface="Arial" charset="0"/>
              <a:buNone/>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Font typeface="Arial" charset="0"/>
              <a:buNone/>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Lateral semisirküler kanal ve bu kanalın uyarısını taşıyan süperior vestibüler sinirin fonksiyonunu ölçen bitermal kalorik testte dış kulak yoluna 30 </a:t>
            </a:r>
            <a:r>
              <a:rPr lang="tr-TR" sz="1000" baseline="30000">
                <a:latin typeface="Arial" charset="0"/>
                <a:ea typeface="Microsoft YaHei" charset="0"/>
                <a:cs typeface="Microsoft YaHei" charset="0"/>
              </a:rPr>
              <a:t>o</a:t>
            </a:r>
            <a:r>
              <a:rPr lang="tr-TR" sz="1000">
                <a:latin typeface="Arial" charset="0"/>
                <a:ea typeface="Microsoft YaHei" charset="0"/>
                <a:cs typeface="Microsoft YaHei" charset="0"/>
              </a:rPr>
              <a:t>C ve 44 </a:t>
            </a:r>
            <a:r>
              <a:rPr lang="tr-TR" sz="1000" baseline="30000">
                <a:latin typeface="Arial" charset="0"/>
                <a:ea typeface="Microsoft YaHei" charset="0"/>
                <a:cs typeface="Microsoft YaHei" charset="0"/>
              </a:rPr>
              <a:t>o</a:t>
            </a:r>
            <a:r>
              <a:rPr lang="tr-TR" sz="1000">
                <a:latin typeface="Arial" charset="0"/>
                <a:ea typeface="Microsoft YaHei" charset="0"/>
                <a:cs typeface="Microsoft YaHei" charset="0"/>
              </a:rPr>
              <a:t>C hava veya su verilerek lateral semisirküler kanal endolenfinde hareket oluşturulur. Sıcak uyarı ile hızlı fazı aynı tarafa, soğuk uyarı ile hızlı fazı karşı tarafa nistagmus oluşturulur (COWS: Cold Opposite, Warm Same). İki kulak arasındaki farkın %20’den fazla olması, az yanıt alınan kulak için patolojik kabul edilir.</a:t>
            </a:r>
          </a:p>
          <a:p>
            <a:pPr eaLnBrk="1" hangingPunct="1">
              <a:spcBef>
                <a:spcPts val="375"/>
              </a:spcBef>
              <a:buFont typeface="Arial" charset="0"/>
              <a:buNone/>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2A4EEBDB-BD29-684B-AC26-5D3F6565B1FC}" type="slidenum">
              <a:rPr lang="en-US">
                <a:solidFill>
                  <a:srgbClr val="000000"/>
                </a:solidFill>
              </a:rPr>
              <a:pPr eaLnBrk="1" hangingPunct="1"/>
              <a:t>5</a:t>
            </a:fld>
            <a:endParaRPr lang="en-US">
              <a:solidFill>
                <a:srgbClr val="000000"/>
              </a:solidFill>
            </a:endParaRPr>
          </a:p>
        </p:txBody>
      </p:sp>
      <p:sp>
        <p:nvSpPr>
          <p:cNvPr id="77827"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A0D42091-FAED-8A4E-849F-8B0CD04DC3D1}" type="slidenum">
              <a:rPr lang="en-US" sz="1300">
                <a:solidFill>
                  <a:srgbClr val="000000"/>
                </a:solidFill>
              </a:rPr>
              <a:pPr algn="r" eaLnBrk="1" hangingPunct="1">
                <a:buClrTx/>
              </a:pPr>
              <a:t>5</a:t>
            </a:fld>
            <a:endParaRPr lang="en-US" sz="1300">
              <a:solidFill>
                <a:srgbClr val="000000"/>
              </a:solidFill>
            </a:endParaRPr>
          </a:p>
        </p:txBody>
      </p:sp>
      <p:sp>
        <p:nvSpPr>
          <p:cNvPr id="77828"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77829"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İç kulak, yani labirent, iki bölüm halinde incelenir. Birincisi, temporal kemiğin petröz parçası içinde yer alan ve perilenf ile dolu olan </a:t>
            </a:r>
            <a:r>
              <a:rPr lang="tr-TR" sz="1000" b="1">
                <a:latin typeface="Arial" charset="0"/>
                <a:ea typeface="Microsoft YaHei" charset="0"/>
                <a:cs typeface="Microsoft YaHei" charset="0"/>
              </a:rPr>
              <a:t>kemik labirent</a:t>
            </a:r>
            <a:r>
              <a:rPr lang="tr-TR" sz="1000">
                <a:latin typeface="Arial" charset="0"/>
                <a:ea typeface="Microsoft YaHei" charset="0"/>
                <a:cs typeface="Microsoft YaHei" charset="0"/>
              </a:rPr>
              <a:t>tir. Kemik labirent koklea, semisirküler kanallar ve vestibülden oluşur. </a:t>
            </a:r>
            <a:r>
              <a:rPr lang="tr-TR" sz="1000" b="1">
                <a:latin typeface="Arial" charset="0"/>
                <a:ea typeface="Microsoft YaHei" charset="0"/>
                <a:cs typeface="Microsoft YaHei" charset="0"/>
              </a:rPr>
              <a:t>Membranöz labirent</a:t>
            </a:r>
            <a:r>
              <a:rPr lang="tr-TR" sz="1000">
                <a:latin typeface="Arial" charset="0"/>
                <a:ea typeface="Microsoft YaHei" charset="0"/>
                <a:cs typeface="Microsoft YaHei" charset="0"/>
              </a:rPr>
              <a:t> kemik labirent içinde bulunur ve endolenf ile doludur. Membranöz labirent koklear kanal, semisirküler kanallar ve vestbül içinde bulunan utrikulus ve sakkulusdan oluşur.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Temporal kemiğin petröz parçası içinde yer alan ve perilenf ile dolu olan kemik labirent, stapes tabanının oturduğu oval pencere ve bir membranla kapalı olan yuvarlak pencere yoluyla orta kulak ile ilişkilidir.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B962FC3F-2C65-6849-924E-A110EB488783}" type="slidenum">
              <a:rPr lang="en-US">
                <a:solidFill>
                  <a:srgbClr val="000000"/>
                </a:solidFill>
              </a:rPr>
              <a:pPr eaLnBrk="1" hangingPunct="1"/>
              <a:t>35</a:t>
            </a:fld>
            <a:endParaRPr lang="en-US">
              <a:solidFill>
                <a:srgbClr val="000000"/>
              </a:solidFill>
            </a:endParaRPr>
          </a:p>
        </p:txBody>
      </p:sp>
      <p:sp>
        <p:nvSpPr>
          <p:cNvPr id="105475"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36E55583-7B1C-594E-9E49-6CAB60232D69}" type="slidenum">
              <a:rPr lang="en-US" sz="1300">
                <a:solidFill>
                  <a:srgbClr val="000000"/>
                </a:solidFill>
              </a:rPr>
              <a:pPr algn="r" eaLnBrk="1" hangingPunct="1">
                <a:buClrTx/>
              </a:pPr>
              <a:t>35</a:t>
            </a:fld>
            <a:endParaRPr lang="en-US" sz="1300">
              <a:solidFill>
                <a:srgbClr val="000000"/>
              </a:solidFill>
            </a:endParaRPr>
          </a:p>
        </p:txBody>
      </p:sp>
      <p:sp>
        <p:nvSpPr>
          <p:cNvPr id="105476"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05477"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Örneğin, kemik yapıyı iyi gösteren, ancak yumuşak doku patolojilerinde ayırdediciliği MRG kadar iyi olmayan temporal kemik bilgisayarlı tomografisinde iç kulağı etkileyebilecek inflamatuar ve travmatik sorunlar görüntülenebilir.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4C0D5321-5233-DF47-AFB1-05130D08BC7A}" type="slidenum">
              <a:rPr lang="en-US">
                <a:solidFill>
                  <a:srgbClr val="000000"/>
                </a:solidFill>
              </a:rPr>
              <a:pPr eaLnBrk="1" hangingPunct="1"/>
              <a:t>36</a:t>
            </a:fld>
            <a:endParaRPr lang="en-US">
              <a:solidFill>
                <a:srgbClr val="000000"/>
              </a:solidFill>
            </a:endParaRPr>
          </a:p>
        </p:txBody>
      </p:sp>
      <p:sp>
        <p:nvSpPr>
          <p:cNvPr id="106499"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33B070FD-C451-5745-B18A-2E5E33FEA941}" type="slidenum">
              <a:rPr lang="en-US" sz="1300">
                <a:solidFill>
                  <a:srgbClr val="000000"/>
                </a:solidFill>
              </a:rPr>
              <a:pPr algn="r" eaLnBrk="1" hangingPunct="1">
                <a:buClrTx/>
              </a:pPr>
              <a:t>36</a:t>
            </a:fld>
            <a:endParaRPr lang="en-US" sz="1300">
              <a:solidFill>
                <a:srgbClr val="000000"/>
              </a:solidFill>
            </a:endParaRPr>
          </a:p>
        </p:txBody>
      </p:sp>
      <p:sp>
        <p:nvSpPr>
          <p:cNvPr id="106500"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06501"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Temoral bölge manyetik rezonans görüntülemesi (MRG), retrokoklear patolojilerin, özellikle de tümörlerin tanısında hassas ve özgül bir tanı yöntemidir. Bu örnekte sol internal akustik kanalda küçük bir akustik nörinoma ait hiperintens sinyal değişikliği aksiyel ve koronal kesitlerde görüntülenmiştir.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541E2D24-8389-F148-908B-4732AC44CBD9}" type="slidenum">
              <a:rPr lang="en-US">
                <a:solidFill>
                  <a:srgbClr val="000000"/>
                </a:solidFill>
              </a:rPr>
              <a:pPr eaLnBrk="1" hangingPunct="1"/>
              <a:t>37</a:t>
            </a:fld>
            <a:endParaRPr lang="en-US">
              <a:solidFill>
                <a:srgbClr val="000000"/>
              </a:solidFill>
            </a:endParaRPr>
          </a:p>
        </p:txBody>
      </p:sp>
      <p:sp>
        <p:nvSpPr>
          <p:cNvPr id="108547"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0DA18036-34F2-9047-B708-F31B604DFDC4}" type="slidenum">
              <a:rPr lang="en-US" sz="1300">
                <a:solidFill>
                  <a:srgbClr val="000000"/>
                </a:solidFill>
              </a:rPr>
              <a:pPr algn="r" eaLnBrk="1" hangingPunct="1">
                <a:buClrTx/>
              </a:pPr>
              <a:t>37</a:t>
            </a:fld>
            <a:endParaRPr lang="en-US" sz="1300">
              <a:solidFill>
                <a:srgbClr val="000000"/>
              </a:solidFill>
            </a:endParaRPr>
          </a:p>
        </p:txBody>
      </p:sp>
      <p:sp>
        <p:nvSpPr>
          <p:cNvPr id="108548"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09573" name="Rectangle 3"/>
          <p:cNvSpPr>
            <a:spLocks noGrp="1" noChangeArrowheads="1"/>
          </p:cNvSpPr>
          <p:nvPr>
            <p:ph type="body" idx="1"/>
          </p:nvPr>
        </p:nvSpPr>
        <p:spPr>
          <a:xfrm>
            <a:off x="1163638" y="4849813"/>
            <a:ext cx="4760912" cy="4594225"/>
          </a:xfrm>
          <a:ln/>
        </p:spPr>
        <p:txBody>
          <a:bodyPr wrap="none" anchor="ctr"/>
          <a:lstStyle/>
          <a:p>
            <a:pPr marL="188913" indent="-187325" eaLnBrk="1" hangingPunct="1">
              <a:spcBef>
                <a:spcPts val="375"/>
              </a:spcBef>
              <a:buClrTx/>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İç kulak hastalıklarını iki grup altında inceleyeceğiz: </a:t>
            </a:r>
          </a:p>
          <a:p>
            <a:pPr marL="188913" indent="-187325" eaLnBrk="1" hangingPunct="1">
              <a:spcBef>
                <a:spcPts val="375"/>
              </a:spcBef>
              <a:buClrTx/>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endParaRPr lang="tr-TR" sz="1000">
              <a:latin typeface="Arial" charset="0"/>
              <a:ea typeface="Microsoft YaHei" charset="0"/>
              <a:cs typeface="Microsoft YaHei" charset="0"/>
            </a:endParaRPr>
          </a:p>
          <a:p>
            <a:pPr marL="188913" indent="-187325" eaLnBrk="1" hangingPunct="1">
              <a:spcBef>
                <a:spcPts val="375"/>
              </a:spcBef>
              <a:buClrTx/>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1. İşitme kaybına neden olan iç kulak hastalıkları</a:t>
            </a:r>
          </a:p>
          <a:p>
            <a:pPr marL="931863" lvl="1" indent="-187325" eaLnBrk="1" hangingPunct="1">
              <a:spcBef>
                <a:spcPts val="375"/>
              </a:spcBef>
              <a:buFont typeface="Times New Roman" charset="0"/>
              <a:buAutoNum type="alphaLcPeriod"/>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Kokleayı etkileyen hastalıklar sonucunda ortaya çıkan koklear (sensöriyel) işitme kayıpları</a:t>
            </a:r>
          </a:p>
          <a:p>
            <a:pPr marL="931863" lvl="1" indent="-187325" eaLnBrk="1" hangingPunct="1">
              <a:spcBef>
                <a:spcPts val="375"/>
              </a:spcBef>
              <a:buFont typeface="Times New Roman" charset="0"/>
              <a:buAutoNum type="alphaLcPeriod"/>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Koklear sinir veya santral işitme yollarını etkileyen hastalıklar sonucunda ortaya çıkan retrokoklear (nöral) işitme kayıpları, </a:t>
            </a:r>
          </a:p>
          <a:p>
            <a:pPr marL="188913" indent="-187325" eaLnBrk="1" hangingPunct="1">
              <a:spcBef>
                <a:spcPts val="375"/>
              </a:spcBef>
              <a:buClrTx/>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endParaRPr lang="tr-TR" sz="1000">
              <a:latin typeface="Arial" charset="0"/>
              <a:ea typeface="Microsoft YaHei" charset="0"/>
              <a:cs typeface="Microsoft YaHei" charset="0"/>
            </a:endParaRPr>
          </a:p>
          <a:p>
            <a:pPr marL="188913" indent="-187325" eaLnBrk="1" hangingPunct="1">
              <a:spcBef>
                <a:spcPts val="375"/>
              </a:spcBef>
              <a:buClrTx/>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r>
              <a:rPr lang="tr-TR" sz="1000">
                <a:latin typeface="Arial" charset="0"/>
                <a:ea typeface="Microsoft YaHei" charset="0"/>
                <a:cs typeface="Microsoft YaHei" charset="0"/>
              </a:rPr>
              <a:t>2. Vestibüler bozukluklara neden olan hastalıklar</a:t>
            </a:r>
          </a:p>
          <a:p>
            <a:pPr marL="188913" indent="-187325">
              <a:spcBef>
                <a:spcPts val="375"/>
              </a:spcBef>
              <a:tabLst>
                <a:tab pos="188913" algn="l"/>
                <a:tab pos="1101725" algn="l"/>
                <a:tab pos="2014538" algn="l"/>
                <a:tab pos="2925763" algn="l"/>
                <a:tab pos="3838575" algn="l"/>
                <a:tab pos="4751388" algn="l"/>
                <a:tab pos="5664200" algn="l"/>
                <a:tab pos="6575425" algn="l"/>
                <a:tab pos="7488238" algn="l"/>
                <a:tab pos="8401050" algn="l"/>
                <a:tab pos="9313863" algn="l"/>
                <a:tab pos="10225088" algn="l"/>
              </a:tabLst>
            </a:pPr>
            <a:endParaRPr lang="tr-TR" sz="1000">
              <a:latin typeface="Arial" charset="0"/>
              <a:ea typeface="Microsoft YaHei" charset="0"/>
              <a:cs typeface="Microsoft YaHe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A0094119-415E-CB4D-935D-A9055B190308}" type="slidenum">
              <a:rPr lang="en-US">
                <a:solidFill>
                  <a:srgbClr val="000000"/>
                </a:solidFill>
              </a:rPr>
              <a:pPr eaLnBrk="1" hangingPunct="1"/>
              <a:t>38</a:t>
            </a:fld>
            <a:endParaRPr lang="en-US">
              <a:solidFill>
                <a:srgbClr val="000000"/>
              </a:solidFill>
            </a:endParaRPr>
          </a:p>
        </p:txBody>
      </p:sp>
      <p:sp>
        <p:nvSpPr>
          <p:cNvPr id="109571"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25566E10-A76B-304E-B1A4-4FF3120EF799}" type="slidenum">
              <a:rPr lang="en-US" sz="1300">
                <a:solidFill>
                  <a:srgbClr val="000000"/>
                </a:solidFill>
              </a:rPr>
              <a:pPr algn="r" eaLnBrk="1" hangingPunct="1">
                <a:buClrTx/>
              </a:pPr>
              <a:t>38</a:t>
            </a:fld>
            <a:endParaRPr lang="en-US" sz="1300">
              <a:solidFill>
                <a:srgbClr val="000000"/>
              </a:solidFill>
            </a:endParaRPr>
          </a:p>
        </p:txBody>
      </p:sp>
      <p:sp>
        <p:nvSpPr>
          <p:cNvPr id="109572"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09573"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ARA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0DE8FBC7-6F9E-044A-BC7D-688255958986}" type="slidenum">
              <a:rPr lang="en-US">
                <a:solidFill>
                  <a:srgbClr val="000000"/>
                </a:solidFill>
              </a:rPr>
              <a:pPr eaLnBrk="1" hangingPunct="1"/>
              <a:t>39</a:t>
            </a:fld>
            <a:endParaRPr lang="en-US">
              <a:solidFill>
                <a:srgbClr val="000000"/>
              </a:solidFill>
            </a:endParaRPr>
          </a:p>
        </p:txBody>
      </p:sp>
      <p:sp>
        <p:nvSpPr>
          <p:cNvPr id="110595"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CA13F4BC-7D12-9E42-A4B0-A77CD923ACC2}" type="slidenum">
              <a:rPr lang="en-US" sz="1300">
                <a:solidFill>
                  <a:srgbClr val="000000"/>
                </a:solidFill>
              </a:rPr>
              <a:pPr algn="r" eaLnBrk="1" hangingPunct="1">
                <a:buClrTx/>
              </a:pPr>
              <a:t>39</a:t>
            </a:fld>
            <a:endParaRPr lang="en-US" sz="1300">
              <a:solidFill>
                <a:srgbClr val="000000"/>
              </a:solidFill>
            </a:endParaRPr>
          </a:p>
        </p:txBody>
      </p:sp>
      <p:sp>
        <p:nvSpPr>
          <p:cNvPr id="110596"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10597"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38"/>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900">
                <a:latin typeface="Arial" charset="0"/>
                <a:ea typeface="Microsoft YaHei" charset="0"/>
                <a:cs typeface="Microsoft YaHei" charset="0"/>
              </a:rPr>
              <a:t>Herediter sensorinöral işitme kayıplarının bir kısmı konjenital sendromlara eşlik eder. Çoğu non-sendromiktir (yani başka bir konjenital anomali yoktur), bunların da çoğu konjenitaldir. Nadiren erişkin çağda ortaya çıkan ve ilerleyen herediter işitme kayıpları da vardır. </a:t>
            </a:r>
          </a:p>
          <a:p>
            <a:pPr eaLnBrk="1" hangingPunct="1">
              <a:spcBef>
                <a:spcPts val="338"/>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900">
              <a:latin typeface="Arial" charset="0"/>
              <a:ea typeface="Microsoft YaHei" charset="0"/>
              <a:cs typeface="Microsoft YaHei" charset="0"/>
            </a:endParaRPr>
          </a:p>
          <a:p>
            <a:pPr eaLnBrk="1" hangingPunct="1">
              <a:spcBef>
                <a:spcPts val="338"/>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900">
                <a:latin typeface="Arial" charset="0"/>
                <a:ea typeface="Microsoft YaHei" charset="0"/>
                <a:cs typeface="Microsoft YaHei" charset="0"/>
              </a:rPr>
              <a:t>Herediter işitme kayıplarının çoğu otozomal resesif geçişli olduğu için anne, baba ve kardeşlerde öykü negatiftiir. Daha nadir olarak otozomal dominant, X’e bağlı ve mitokondrial genetik geçiş şekilleri de görülür.</a:t>
            </a:r>
          </a:p>
          <a:p>
            <a:pPr eaLnBrk="1" hangingPunct="1">
              <a:spcBef>
                <a:spcPts val="338"/>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900">
              <a:latin typeface="Arial" charset="0"/>
              <a:ea typeface="Microsoft YaHei" charset="0"/>
              <a:cs typeface="Microsoft YaHei" charset="0"/>
            </a:endParaRPr>
          </a:p>
          <a:p>
            <a:pPr eaLnBrk="1" hangingPunct="1">
              <a:spcBef>
                <a:spcPts val="338"/>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900">
                <a:latin typeface="Arial" charset="0"/>
                <a:ea typeface="Microsoft YaHei" charset="0"/>
                <a:cs typeface="Microsoft YaHei" charset="0"/>
              </a:rPr>
              <a:t>Aile öyküsünde konjenital şitme kayıplı bireyler bulunan ve geç konuşan çocuklarda herediter işitme kaybından şüphelenilmelidir. Ancak konjenital işitme kaybı olan çocukların büyük bir kısmında aile öyküsü şüphe uyandırmaz. Konjenital işitme kayıplarının erken tanısı bütün yeni doğanların ilk 24 saat içinde objektif bir test olan otoakustik emisyon testiyle taranması ile mümkündür. İlk otoakustik emisyon yanıtı negatif bulunan çocuklarda test 1 hafta sonra tekrarlanır, bu da negatif sonuç verirse beyin sapı uyarılmış potansiyellerine bakılır. Beyin sapı uyarılmış potansiyellerinde de yanıt alınamaması işitme kaybı tanısını kesinleştirir. </a:t>
            </a:r>
          </a:p>
          <a:p>
            <a:pPr eaLnBrk="1" hangingPunct="1">
              <a:spcBef>
                <a:spcPts val="338"/>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900">
              <a:latin typeface="Arial" charset="0"/>
              <a:ea typeface="Microsoft YaHei" charset="0"/>
              <a:cs typeface="Microsoft YaHei" charset="0"/>
            </a:endParaRPr>
          </a:p>
          <a:p>
            <a:pPr eaLnBrk="1" hangingPunct="1">
              <a:spcBef>
                <a:spcPts val="338"/>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900">
                <a:latin typeface="Arial" charset="0"/>
                <a:ea typeface="Microsoft YaHei" charset="0"/>
                <a:cs typeface="Microsoft YaHei" charset="0"/>
              </a:rPr>
              <a:t>Herediter işitme kayıplarının tedavisi yoktur. Daha fazla işitme kaybına neden olabilecek gürültü ve ototoksisite gibi olumsuz dış etkenlerden korunma, işitme cihazları ile rehabilitasyon ve ailede daha sonra doğacak çocuklar için genetik danışmanlık önerilir. Konjenital işitme kayıplı çocukların konuşmayı öğrenmesi mümkün değildir ve sağır-dilsiz olarak kaldıklarında engelli bireyler olarak topluma maliyetleri yüksektir. Bu nedenle beyinin sesleri analiz etme ve konuşmayı öğrenme plastisitesinin en yüksek olduğu ilk 5 yaş çinde işitme cihazları yardımıyla rehabilitasyonun başlaması gerekir. Bir miktar işitme rezervi bulunan çocuklarda sesi yükselten işitme cihazları ve asiste cihazlarla, hiç işitmeyen çocuklarda ise ameliyatla iç kulağa yerleştirilen koklear implantlar (biyonik kulak) ile bu bireylerin normal eğitim görebilmeleri ve normal bir yaşantı sürmeleri mümkündür.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09469474-4D30-B941-BE16-F6AAAFC2D958}" type="slidenum">
              <a:rPr lang="en-US">
                <a:solidFill>
                  <a:srgbClr val="000000"/>
                </a:solidFill>
              </a:rPr>
              <a:pPr eaLnBrk="1" hangingPunct="1"/>
              <a:t>40</a:t>
            </a:fld>
            <a:endParaRPr lang="en-US">
              <a:solidFill>
                <a:srgbClr val="000000"/>
              </a:solidFill>
            </a:endParaRPr>
          </a:p>
        </p:txBody>
      </p:sp>
      <p:sp>
        <p:nvSpPr>
          <p:cNvPr id="111619"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64DC7C1E-9F92-9F48-9175-EF6B7E4F26DB}" type="slidenum">
              <a:rPr lang="en-US" sz="1300">
                <a:solidFill>
                  <a:srgbClr val="000000"/>
                </a:solidFill>
              </a:rPr>
              <a:pPr algn="r" eaLnBrk="1" hangingPunct="1">
                <a:buClrTx/>
              </a:pPr>
              <a:t>40</a:t>
            </a:fld>
            <a:endParaRPr lang="en-US" sz="1300">
              <a:solidFill>
                <a:srgbClr val="000000"/>
              </a:solidFill>
            </a:endParaRPr>
          </a:p>
        </p:txBody>
      </p:sp>
      <p:sp>
        <p:nvSpPr>
          <p:cNvPr id="111620"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11621"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İşitme rezervi olan ve sesin amplifikasyonundan yarar görebilecek kişilerde kullanılan İşitme cihazları farklı şekillerde olabilir: </a:t>
            </a:r>
          </a:p>
          <a:p>
            <a:pPr eaLnBrk="1" hangingPunct="1">
              <a:spcBef>
                <a:spcPts val="375"/>
              </a:spcBef>
              <a:buFont typeface="Arial" charset="0"/>
              <a:buChar char="•"/>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BTE: behind the ear (kulak arkası), </a:t>
            </a:r>
          </a:p>
          <a:p>
            <a:pPr eaLnBrk="1" hangingPunct="1">
              <a:spcBef>
                <a:spcPts val="375"/>
              </a:spcBef>
              <a:buFont typeface="Arial" charset="0"/>
              <a:buChar char="•"/>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ITC: in the canal (kanal içi) </a:t>
            </a:r>
          </a:p>
          <a:p>
            <a:pPr eaLnBrk="1" hangingPunct="1">
              <a:spcBef>
                <a:spcPts val="375"/>
              </a:spcBef>
              <a:buFont typeface="Arial" charset="0"/>
              <a:buChar char="•"/>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CIC: completely in the canal (tamamen kanal içi) </a:t>
            </a:r>
          </a:p>
          <a:p>
            <a:pPr eaLnBrk="1" hangingPunct="1">
              <a:spcBef>
                <a:spcPts val="375"/>
              </a:spcBef>
              <a:buFont typeface="Arial" charset="0"/>
              <a:buChar char="•"/>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IIC: invisible in the canal (görünmeyen)</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cihazlar günümüzde kullanılan modellerdir.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4EBA77D7-A181-7745-9A36-D455D6BD065D}" type="slidenum">
              <a:rPr lang="en-US">
                <a:solidFill>
                  <a:srgbClr val="000000"/>
                </a:solidFill>
              </a:rPr>
              <a:pPr eaLnBrk="1" hangingPunct="1"/>
              <a:t>41</a:t>
            </a:fld>
            <a:endParaRPr lang="en-US">
              <a:solidFill>
                <a:srgbClr val="000000"/>
              </a:solidFill>
            </a:endParaRPr>
          </a:p>
        </p:txBody>
      </p:sp>
      <p:sp>
        <p:nvSpPr>
          <p:cNvPr id="112643"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AB960627-EE18-F14E-B006-698EA2CA55A5}" type="slidenum">
              <a:rPr lang="en-US" sz="1300">
                <a:solidFill>
                  <a:srgbClr val="000000"/>
                </a:solidFill>
              </a:rPr>
              <a:pPr algn="r" eaLnBrk="1" hangingPunct="1">
                <a:buClrTx/>
              </a:pPr>
              <a:t>41</a:t>
            </a:fld>
            <a:endParaRPr lang="en-US" sz="1300">
              <a:solidFill>
                <a:srgbClr val="000000"/>
              </a:solidFill>
            </a:endParaRPr>
          </a:p>
        </p:txBody>
      </p:sp>
      <p:sp>
        <p:nvSpPr>
          <p:cNvPr id="112644"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12645"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Bir işitme cihazının fonksiyonel farklı elemanları vardır. Temel olarak sesi toplayan bir mikrofon, sesi hastanın işitebileceği düzeye yükselten bir amfi, yükseltilmiş sesi hastanın kulağına veren bir hoparlör bulunur.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8BFE68CB-1796-EE47-BA9A-3620B3CC9A96}" type="slidenum">
              <a:rPr lang="en-US">
                <a:solidFill>
                  <a:srgbClr val="000000"/>
                </a:solidFill>
              </a:rPr>
              <a:pPr eaLnBrk="1" hangingPunct="1"/>
              <a:t>42</a:t>
            </a:fld>
            <a:endParaRPr lang="en-US">
              <a:solidFill>
                <a:srgbClr val="000000"/>
              </a:solidFill>
            </a:endParaRPr>
          </a:p>
        </p:txBody>
      </p:sp>
      <p:sp>
        <p:nvSpPr>
          <p:cNvPr id="113667"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BC66242E-792A-0C45-90A1-DB37267A2F68}" type="slidenum">
              <a:rPr lang="en-US" sz="1300">
                <a:solidFill>
                  <a:srgbClr val="000000"/>
                </a:solidFill>
              </a:rPr>
              <a:pPr algn="r" eaLnBrk="1" hangingPunct="1">
                <a:buClrTx/>
              </a:pPr>
              <a:t>42</a:t>
            </a:fld>
            <a:endParaRPr lang="en-US" sz="1300">
              <a:solidFill>
                <a:srgbClr val="000000"/>
              </a:solidFill>
            </a:endParaRPr>
          </a:p>
        </p:txBody>
      </p:sp>
      <p:sp>
        <p:nvSpPr>
          <p:cNvPr id="113668"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13669"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Koklear implantlarda orta kulakta yaratılan bir açıklıktan kokleanın içinde skala timpaniye yerleştirilen elektrod, temporal bölgede deri altına yerleştirilen implanta bağlıdır. Dışarıdan kulak arkasına takılan işlemcinin iletimi sağlayan parçası da ciltaltındaki implanta manyetik güçle tutunur. Böylece kulak arkasında taşınan işlemcinin mikrofonu ile toplanan akustik enerji elektrik enerjisine çevrilir ve iletim, fonksiyon yapmayan saçlı hücreler atlanarak doğrudan kokleadaki spiral ganglion hücreleri ve koklear sinir liflerine yapılır. Koklear implant, diğer işitme cihazlarından yarar görmeyen, bilateral, çok ileri dercede veya total, koklear (sensoriyel) işitme kayıplı hastalarda kullanılır.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FE0E698E-AFC1-CE44-B648-6AD0A3FCC4E6}" type="slidenum">
              <a:rPr lang="en-US">
                <a:solidFill>
                  <a:srgbClr val="000000"/>
                </a:solidFill>
              </a:rPr>
              <a:pPr eaLnBrk="1" hangingPunct="1"/>
              <a:t>43</a:t>
            </a:fld>
            <a:endParaRPr lang="en-US">
              <a:solidFill>
                <a:srgbClr val="000000"/>
              </a:solidFill>
            </a:endParaRPr>
          </a:p>
        </p:txBody>
      </p:sp>
      <p:sp>
        <p:nvSpPr>
          <p:cNvPr id="114691"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04F99143-050A-FB44-BBC1-8A8C1D1D2003}" type="slidenum">
              <a:rPr lang="en-US" sz="1300">
                <a:solidFill>
                  <a:srgbClr val="000000"/>
                </a:solidFill>
              </a:rPr>
              <a:pPr algn="r" eaLnBrk="1" hangingPunct="1">
                <a:buClrTx/>
              </a:pPr>
              <a:t>43</a:t>
            </a:fld>
            <a:endParaRPr lang="en-US" sz="1300">
              <a:solidFill>
                <a:srgbClr val="000000"/>
              </a:solidFill>
            </a:endParaRPr>
          </a:p>
        </p:txBody>
      </p:sp>
      <p:sp>
        <p:nvSpPr>
          <p:cNvPr id="114692"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14693"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Nörofibromatozis tip 2 gibi koklear sinirin bilateral hasar gördüğü hastalarda elektrodun beyin sapına yerleştirildiği implantlar da vardır.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EFEF1624-8304-5242-B41D-A0A454D3D2F7}" type="slidenum">
              <a:rPr lang="en-US">
                <a:solidFill>
                  <a:srgbClr val="000000"/>
                </a:solidFill>
              </a:rPr>
              <a:pPr eaLnBrk="1" hangingPunct="1"/>
              <a:t>44</a:t>
            </a:fld>
            <a:endParaRPr lang="en-US">
              <a:solidFill>
                <a:srgbClr val="000000"/>
              </a:solidFill>
            </a:endParaRPr>
          </a:p>
        </p:txBody>
      </p:sp>
      <p:sp>
        <p:nvSpPr>
          <p:cNvPr id="115715"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17F97486-D2B7-8D41-BDA3-9F8AEE9E7B82}" type="slidenum">
              <a:rPr lang="en-US" sz="1300">
                <a:solidFill>
                  <a:srgbClr val="000000"/>
                </a:solidFill>
              </a:rPr>
              <a:pPr algn="r" eaLnBrk="1" hangingPunct="1">
                <a:buClrTx/>
              </a:pPr>
              <a:t>44</a:t>
            </a:fld>
            <a:endParaRPr lang="en-US" sz="1300">
              <a:solidFill>
                <a:srgbClr val="000000"/>
              </a:solidFill>
            </a:endParaRPr>
          </a:p>
        </p:txBody>
      </p:sp>
      <p:sp>
        <p:nvSpPr>
          <p:cNvPr id="115716"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15717"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Gürültüye bağlı (akustik) travma 4 farklı şekilde oluşabilir. </a:t>
            </a:r>
          </a:p>
          <a:p>
            <a:pPr eaLnBrk="1" hangingPunct="1">
              <a:spcBef>
                <a:spcPts val="375"/>
              </a:spcBef>
              <a:buFont typeface="Times New Roman" charset="0"/>
              <a:buAutoNum type="arabicPeriod"/>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 silah atışı, hava yastığı açılması, havai fişek patlaması gibi 1.5 msn’den kısa süren, 140 dB’den şiddetli ses üreten durumlarda koklear işitme kaybı oluşabilir; otoskopide kulak zarı normaldir; </a:t>
            </a:r>
          </a:p>
          <a:p>
            <a:pPr eaLnBrk="1" hangingPunct="1">
              <a:spcBef>
                <a:spcPts val="375"/>
              </a:spcBef>
              <a:buFont typeface="Times New Roman" charset="0"/>
              <a:buAutoNum type="arabicPeriod"/>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 bomba patlaması gibi hem basınç, hem 2 msn’den uzun ve 140 dB’den şiddetli yükses ses enerjisi üreten durumlarda koklear işitme kaybı ile birlikte kulak zarında perforasyon vardır; </a:t>
            </a:r>
          </a:p>
          <a:p>
            <a:pPr eaLnBrk="1" hangingPunct="1">
              <a:spcBef>
                <a:spcPts val="375"/>
              </a:spcBef>
              <a:buFont typeface="Times New Roman" charset="0"/>
              <a:buAutoNum type="arabicPeriod"/>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 jet motoru yakınında bulunmak, rock müzik konserinde hoparlörlere yakın durmak, kulaklıkla müzik dinlemek gibi eylemlerde 110 dB üzerindeki şiddetteki seslere saniyeler veya dakikalar boyunca maruz kalınması koklear işitme kaybına yol açabilir; </a:t>
            </a:r>
          </a:p>
          <a:p>
            <a:pPr eaLnBrk="1" hangingPunct="1">
              <a:spcBef>
                <a:spcPts val="375"/>
              </a:spcBef>
              <a:buFont typeface="Times New Roman" charset="0"/>
              <a:buAutoNum type="arabicPeriod"/>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 gürültülü iş makinaları gibi çalışma koşulları nedeniyle yıllar boyunca kronik gürültüye maruz kalan kişilerde koklear işitme kaybı ortaya çıkabilir (Dünya Çalışma Örgütü ILO ve Çalışma Bakanlığı, gürültülü iş yerlerinde gürültü düzeyinin 85 dB’den ve günlük çalışma süresinin 8 saatten fazla olmamasını öngörür).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Akut akustik travmaya bağlı işitme kayıplarının bir kısmı geçici olabilir; tedavide steroid ve mikrodolaşım düzenleyiciler kullanılır. Kronik gürültüye bağlı işitme kaybı çoğunlukla geri dönmez ve tedavisi yoktur. Bu nedenle işçi sağlığı açısından alınması gereken korunma önlemleri çok önemldir.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6A2ED330-F271-7A4C-83EE-7874381A8CCA}" type="slidenum">
              <a:rPr lang="en-US">
                <a:solidFill>
                  <a:srgbClr val="000000"/>
                </a:solidFill>
              </a:rPr>
              <a:pPr eaLnBrk="1" hangingPunct="1"/>
              <a:t>6</a:t>
            </a:fld>
            <a:endParaRPr lang="en-US">
              <a:solidFill>
                <a:srgbClr val="000000"/>
              </a:solidFill>
            </a:endParaRPr>
          </a:p>
        </p:txBody>
      </p:sp>
      <p:sp>
        <p:nvSpPr>
          <p:cNvPr id="78851"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7E05EF3A-F7E2-F949-8C25-A58BCAE21274}" type="slidenum">
              <a:rPr lang="en-US" sz="1300">
                <a:solidFill>
                  <a:srgbClr val="000000"/>
                </a:solidFill>
              </a:rPr>
              <a:pPr algn="r" eaLnBrk="1" hangingPunct="1">
                <a:buClrTx/>
              </a:pPr>
              <a:t>6</a:t>
            </a:fld>
            <a:endParaRPr lang="en-US" sz="1300">
              <a:solidFill>
                <a:srgbClr val="000000"/>
              </a:solidFill>
            </a:endParaRPr>
          </a:p>
        </p:txBody>
      </p:sp>
      <p:sp>
        <p:nvSpPr>
          <p:cNvPr id="78852"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78853"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Membranöz labirent, ince kanalcıklarla birbirleriyle bağlantılı olan bir sistemdir. Koklear kanal ile sakkulus arasındaki bağlantıyı </a:t>
            </a:r>
            <a:r>
              <a:rPr lang="tr-TR" sz="1000" b="1" u="sng">
                <a:latin typeface="Arial" charset="0"/>
                <a:ea typeface="Microsoft YaHei" charset="0"/>
                <a:cs typeface="Microsoft YaHei" charset="0"/>
              </a:rPr>
              <a:t>duktus reuniens</a:t>
            </a:r>
            <a:r>
              <a:rPr lang="tr-TR" sz="1000">
                <a:latin typeface="Arial" charset="0"/>
                <a:ea typeface="Microsoft YaHei" charset="0"/>
                <a:cs typeface="Microsoft YaHei" charset="0"/>
              </a:rPr>
              <a:t>, utrikulus ve sakkulus arasındaki bağlantıyı </a:t>
            </a:r>
            <a:r>
              <a:rPr lang="tr-TR" sz="1000" b="1" u="sng">
                <a:latin typeface="Arial" charset="0"/>
                <a:ea typeface="Microsoft YaHei" charset="0"/>
                <a:cs typeface="Microsoft YaHei" charset="0"/>
              </a:rPr>
              <a:t>utrikulo-sakküler kanal</a:t>
            </a:r>
            <a:r>
              <a:rPr lang="tr-TR" sz="1000">
                <a:latin typeface="Arial" charset="0"/>
                <a:ea typeface="Microsoft YaHei" charset="0"/>
                <a:cs typeface="Microsoft YaHei" charset="0"/>
              </a:rPr>
              <a:t> sağlar. Kokleadan salgılanan endolenf membranöz labirent içinde yavaş bir hızla dolaşır, endolenfatik kanaldan geçerek posterior fossa durasının yaprakları arasında bulunan endolenfatik keseye ulaşır ve absorbe edilir.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C0915855-446B-2643-A894-E025EA3D3C21}" type="slidenum">
              <a:rPr lang="en-US">
                <a:solidFill>
                  <a:srgbClr val="000000"/>
                </a:solidFill>
              </a:rPr>
              <a:pPr eaLnBrk="1" hangingPunct="1"/>
              <a:t>45</a:t>
            </a:fld>
            <a:endParaRPr lang="en-US">
              <a:solidFill>
                <a:srgbClr val="000000"/>
              </a:solidFill>
            </a:endParaRPr>
          </a:p>
        </p:txBody>
      </p:sp>
      <p:sp>
        <p:nvSpPr>
          <p:cNvPr id="116739"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E3B58DD4-CADA-B645-948C-7DB7C83E3364}" type="slidenum">
              <a:rPr lang="en-US" sz="1300">
                <a:solidFill>
                  <a:srgbClr val="000000"/>
                </a:solidFill>
              </a:rPr>
              <a:pPr algn="r" eaLnBrk="1" hangingPunct="1">
                <a:buClrTx/>
              </a:pPr>
              <a:t>45</a:t>
            </a:fld>
            <a:endParaRPr lang="en-US" sz="1300">
              <a:solidFill>
                <a:srgbClr val="000000"/>
              </a:solidFill>
            </a:endParaRPr>
          </a:p>
        </p:txBody>
      </p:sp>
      <p:sp>
        <p:nvSpPr>
          <p:cNvPr id="116740"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16741"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Akustik travma, etkisini en çok dış kulak yolu rezonanasının en yüksek olduğu 4000 Hz’de gösterir. Saf ses odyometri grafiğinde görülen bu düşüşe 4000 Hz çentiği adı verilir ve bu bulgu akustik travmaya özgüdür.</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553423B4-7AB4-974D-AE4F-F17205A8365F}" type="slidenum">
              <a:rPr lang="en-US">
                <a:solidFill>
                  <a:srgbClr val="000000"/>
                </a:solidFill>
              </a:rPr>
              <a:pPr eaLnBrk="1" hangingPunct="1"/>
              <a:t>46</a:t>
            </a:fld>
            <a:endParaRPr lang="en-US">
              <a:solidFill>
                <a:srgbClr val="000000"/>
              </a:solidFill>
            </a:endParaRPr>
          </a:p>
        </p:txBody>
      </p:sp>
      <p:sp>
        <p:nvSpPr>
          <p:cNvPr id="117763"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940BF0E0-F148-694A-9512-FA71EF218E64}" type="slidenum">
              <a:rPr lang="en-US" sz="1300">
                <a:solidFill>
                  <a:srgbClr val="000000"/>
                </a:solidFill>
              </a:rPr>
              <a:pPr algn="r" eaLnBrk="1" hangingPunct="1">
                <a:buClrTx/>
              </a:pPr>
              <a:t>46</a:t>
            </a:fld>
            <a:endParaRPr lang="en-US" sz="1300">
              <a:solidFill>
                <a:srgbClr val="000000"/>
              </a:solidFill>
            </a:endParaRPr>
          </a:p>
        </p:txBody>
      </p:sp>
      <p:sp>
        <p:nvSpPr>
          <p:cNvPr id="117764"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17765"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Temporal kemik kırıkları, kafa travması veya barotravma nedeniyle iç kulakta travmatik hasar oluşabilir. Barotravma, oval veya yuvarlak pencerede perilenf fistülüne yol açarak veya labirentin artere hava embolisi yaratan Caisson hastalığı sonucunda hasar oluşturabilir. Çoğunlukla ani gelişen vertigo, işitme kaybı ve tinnitus görülür. İç kulak travmaları genellikle geri dönüşü olmayan, kalıcı iç kulak hasarı ile sonuçlanır ve düzeltici tedavi yoktur.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68BA1FCD-FF17-4349-9480-DD9D47FA1738}" type="slidenum">
              <a:rPr lang="en-US">
                <a:solidFill>
                  <a:srgbClr val="000000"/>
                </a:solidFill>
              </a:rPr>
              <a:pPr eaLnBrk="1" hangingPunct="1"/>
              <a:t>47</a:t>
            </a:fld>
            <a:endParaRPr lang="en-US">
              <a:solidFill>
                <a:srgbClr val="000000"/>
              </a:solidFill>
            </a:endParaRPr>
          </a:p>
        </p:txBody>
      </p:sp>
      <p:sp>
        <p:nvSpPr>
          <p:cNvPr id="118787"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78B21F33-6987-DA4F-A7A5-67916B2212B2}" type="slidenum">
              <a:rPr lang="en-US" sz="1300">
                <a:solidFill>
                  <a:srgbClr val="000000"/>
                </a:solidFill>
              </a:rPr>
              <a:pPr algn="r" eaLnBrk="1" hangingPunct="1">
                <a:buClrTx/>
              </a:pPr>
              <a:t>47</a:t>
            </a:fld>
            <a:endParaRPr lang="en-US" sz="1300">
              <a:solidFill>
                <a:srgbClr val="000000"/>
              </a:solidFill>
            </a:endParaRPr>
          </a:p>
        </p:txBody>
      </p:sp>
      <p:sp>
        <p:nvSpPr>
          <p:cNvPr id="118788"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18789"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İç kulağın inflamasyonu olan labirentit üç mekanizmayla oluşur: 1) timpanojenik (otitis mediaların orta kulaktan iç kulağı etkilemesi sonucunda(, 2) menengeal (menenjitin iç kulağı etkilemesi sonucunda), 3) hematojen (kabakulak, kızamık, vb viremilerde). Timpanojenik labirentitin de üç şekli vardır: a) bakteriyel toksinlerin orta kulak pencerelerinden iç kulağa geçmesi sonucunda oluşan toksik labirentit, b) mikroorganizmaların iç kulağa ulaşması sunucunda oluşan akut supüratif labirentit, c) çoğunlukla kolesteatomlu kronik otitlerde görülen, labirent üzerinde kemik destrüksiyonu ile ortaya çıkan, yani orta kulak ile iç kulak arasında bir fistül oluşumu görülen kronik labirentit. </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Labirentitlerde akut koklear işitme kaybı, tinnitus ve şiddetli vestibüler semptomlar görülür. </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Tanı labirentitin etkilerini ve etyolojisini ortaya çıkartmaya yöneliktir. </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Tedavi de etyolojiye yöneliktir. Akut timpanojenik labirentitte akut otitis media antibiyotikler, parasentez ve gerekiyorsa mastoidektomi ile aktif olarak tedavi edilir. Menengeal labirentitte menenjit tedavisi uygulanır. Kronik labirentitte oluşan labirent fistülü cerrahi olarak kapatılmalıdır.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Labirentitlere bağlı işitme kaybı çoğunlukla geri dönmez ve tedavisi yoktur. Vertigo ve dengesizlik gibi vestibüler semptomlar zamanla santral kompanzasyon ile ortadan kalkar.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3AC8F257-7548-274C-BED2-6EEF975A1EB5}" type="slidenum">
              <a:rPr lang="en-US">
                <a:solidFill>
                  <a:srgbClr val="000000"/>
                </a:solidFill>
              </a:rPr>
              <a:pPr eaLnBrk="1" hangingPunct="1"/>
              <a:t>48</a:t>
            </a:fld>
            <a:endParaRPr lang="en-US">
              <a:solidFill>
                <a:srgbClr val="000000"/>
              </a:solidFill>
            </a:endParaRPr>
          </a:p>
        </p:txBody>
      </p:sp>
      <p:sp>
        <p:nvSpPr>
          <p:cNvPr id="119811"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C3D93F1F-6229-5B46-B571-F91151FFECAF}" type="slidenum">
              <a:rPr lang="en-US" sz="1300">
                <a:solidFill>
                  <a:srgbClr val="000000"/>
                </a:solidFill>
              </a:rPr>
              <a:pPr algn="r" eaLnBrk="1" hangingPunct="1">
                <a:buClrTx/>
              </a:pPr>
              <a:t>48</a:t>
            </a:fld>
            <a:endParaRPr lang="en-US" sz="1300">
              <a:solidFill>
                <a:srgbClr val="000000"/>
              </a:solidFill>
            </a:endParaRPr>
          </a:p>
        </p:txBody>
      </p:sp>
      <p:sp>
        <p:nvSpPr>
          <p:cNvPr id="119812"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19813"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Ototoksisite, sistemik toksik etkilerle iç kulağın hasar görmesidir. En sık ilaç kullanımına bağlıdır ve ilaçlar içinde de en sık aminoglikozid grubu antibiyotikler ototoksisite yaratır. Bazı diüretikler, sitotoksik ilaçlar, salisilik asit ve kinin de benzer etki gösterebilir. İlaçlardan başka endüstriyel toksik maddeler, tütün içimi, alkol kullanımı ve alışkanlık yapan maddelerin kullanımı da etkendir.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Ototoksisitenin ilk semptomu tinnitustur. Bu nedenle, ototoksisite riski yüksek ilaçlarla tedavi edilen hastalarda tedavi öncesinde odyometrik testler yapılmalı, tinnitus yakınması olduğu takdirde en kısa süre içinde tekrar odyometrik inceleme yapılmalıdır. Toksik etki yerleştikten sonra genellikle her iki kulağın eşit derecede etkilendiği sensörinöral işitme kaybı ve hafif dereceli dengesizlik görülür.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Tanıda erken etkileri saptamada otoakustik emisyonlar ve yüksek frekans odyometrisi yararlıdır. Erken dönemde standart saf ses odyometride bulgu olmayabilir. </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Ototoksisite yerleştikten sonra geri dönüşü yoktur. Bu nedenle korunma ve erken belirtilerin saptanıp gerekli önlemlerin alınması önemlidir. Ototoksik etki doza bağımlıdır ve ilaçların toksik dozlara yakın dozlarda kullanılıp kullanılmadığına ve hastanın toksisite riskini artıracak renal yetmezliği olup olmadığına bakılmalı, tedavi süresinde hastalar iyi hidrate edilmelidir. Semptomlar ortaya çıktığı anda toksisite hasarı oluşmadan tanı konulduğunda tedavilerin kesilmesi veya doz zaltılması ile kalıcı hasarlar engellenebilir.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857EF247-ECD7-0A49-9A6C-3BBF80503A5C}" type="slidenum">
              <a:rPr lang="en-US">
                <a:solidFill>
                  <a:srgbClr val="000000"/>
                </a:solidFill>
              </a:rPr>
              <a:pPr eaLnBrk="1" hangingPunct="1"/>
              <a:t>49</a:t>
            </a:fld>
            <a:endParaRPr lang="en-US">
              <a:solidFill>
                <a:srgbClr val="000000"/>
              </a:solidFill>
            </a:endParaRPr>
          </a:p>
        </p:txBody>
      </p:sp>
      <p:sp>
        <p:nvSpPr>
          <p:cNvPr id="120835"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47A58F9A-7613-0848-8115-721D781A23BB}" type="slidenum">
              <a:rPr lang="en-US" sz="1300">
                <a:solidFill>
                  <a:srgbClr val="000000"/>
                </a:solidFill>
              </a:rPr>
              <a:pPr algn="r" eaLnBrk="1" hangingPunct="1">
                <a:buClrTx/>
              </a:pPr>
              <a:t>49</a:t>
            </a:fld>
            <a:endParaRPr lang="en-US" sz="1300">
              <a:solidFill>
                <a:srgbClr val="000000"/>
              </a:solidFill>
            </a:endParaRPr>
          </a:p>
        </p:txBody>
      </p:sp>
      <p:sp>
        <p:nvSpPr>
          <p:cNvPr id="120836"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20837"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Bu saf ses odyometri grafiğinde yüksek doz parenteral gentamisin tedavisi öncesinde ve sonrasında sağ kulağa ait hava yolu işitme eşikleri ve tedavi sonrasında ototoksisiteye bağlı 1000 Hz üzerindeki frekanslarda ortaya çıkan işitme kaybı görülmektedir.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E42DE5F5-50C6-5D4C-A207-84980BF7FAFE}" type="slidenum">
              <a:rPr lang="en-US">
                <a:solidFill>
                  <a:srgbClr val="000000"/>
                </a:solidFill>
              </a:rPr>
              <a:pPr eaLnBrk="1" hangingPunct="1"/>
              <a:t>50</a:t>
            </a:fld>
            <a:endParaRPr lang="en-US">
              <a:solidFill>
                <a:srgbClr val="000000"/>
              </a:solidFill>
            </a:endParaRPr>
          </a:p>
        </p:txBody>
      </p:sp>
      <p:sp>
        <p:nvSpPr>
          <p:cNvPr id="121859"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4959259E-EFD4-A64F-898F-5EB5C3B60F59}" type="slidenum">
              <a:rPr lang="en-US" sz="1300">
                <a:solidFill>
                  <a:srgbClr val="000000"/>
                </a:solidFill>
              </a:rPr>
              <a:pPr algn="r" eaLnBrk="1" hangingPunct="1">
                <a:buClrTx/>
              </a:pPr>
              <a:t>50</a:t>
            </a:fld>
            <a:endParaRPr lang="en-US" sz="1300">
              <a:solidFill>
                <a:srgbClr val="000000"/>
              </a:solidFill>
            </a:endParaRPr>
          </a:p>
        </p:txBody>
      </p:sp>
      <p:sp>
        <p:nvSpPr>
          <p:cNvPr id="121860"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21861"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İşitme kaybının en sık görülen ve doğal nedeni, yaşlanmaya bağlı işitme kaybı olan presbiakuzidir. Erkeklerde 60 yaş, kadınlarda ise 70 yaş civarında iletişimi etkileyecek derecede işitme kaybı oluşur. İlk önce ve daha çok yüksek frekanslar, her iki kulakta simetrik ve hemen hemen eşit derecede etkilenir. Konuşmayı ayırdetme yeteneği önemli oranda bozulur ve hastalar işittikleri halde söylenenleri anlamakta güçlük çektiklerini ifade ederler. </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İdiopatik kabul edilmekle birlkte, yaşla saçlı hücrelerin, spiral ganglion hücrelerinin sayısında azalma olduğu bilinmektedir. Corti organı bağ dokusu elemlarındaki değişiklikler, endojen metabolik toksik etkiler, genetik yatkınlık ve gürültü, geçirilmiş orta kulak hastalıkları, sosyal ortamlardaki sigara içimi ve gürültü, gıdalarla veya diğer yollardan alınan toksik maddeler gibi dış etkiler presbiakuzi oluşumunda etkilidir.</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D8317AD5-08F6-D544-90AB-52C4E6D8D181}" type="slidenum">
              <a:rPr lang="en-US">
                <a:solidFill>
                  <a:srgbClr val="000000"/>
                </a:solidFill>
              </a:rPr>
              <a:pPr eaLnBrk="1" hangingPunct="1"/>
              <a:t>51</a:t>
            </a:fld>
            <a:endParaRPr lang="en-US">
              <a:solidFill>
                <a:srgbClr val="000000"/>
              </a:solidFill>
            </a:endParaRPr>
          </a:p>
        </p:txBody>
      </p:sp>
      <p:sp>
        <p:nvSpPr>
          <p:cNvPr id="122883"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C793A5CD-959D-BD41-86E5-928CD233C339}" type="slidenum">
              <a:rPr lang="en-US" sz="1300">
                <a:solidFill>
                  <a:srgbClr val="000000"/>
                </a:solidFill>
              </a:rPr>
              <a:pPr algn="r" eaLnBrk="1" hangingPunct="1">
                <a:buClrTx/>
              </a:pPr>
              <a:t>51</a:t>
            </a:fld>
            <a:endParaRPr lang="en-US" sz="1300">
              <a:solidFill>
                <a:srgbClr val="000000"/>
              </a:solidFill>
            </a:endParaRPr>
          </a:p>
        </p:txBody>
      </p:sp>
      <p:sp>
        <p:nvSpPr>
          <p:cNvPr id="122884"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22885"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Presbiakuzinin erken evrelerinde yüksek frekanslardaki işitme kaybı daha belirgindir ve konuşmayı ayırdetme fonksiyonu bozulmaya başlar.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47DBF80E-804E-A648-9D93-C5E4235364A1}" type="slidenum">
              <a:rPr lang="en-US">
                <a:solidFill>
                  <a:srgbClr val="000000"/>
                </a:solidFill>
              </a:rPr>
              <a:pPr eaLnBrk="1" hangingPunct="1"/>
              <a:t>52</a:t>
            </a:fld>
            <a:endParaRPr lang="en-US">
              <a:solidFill>
                <a:srgbClr val="000000"/>
              </a:solidFill>
            </a:endParaRPr>
          </a:p>
        </p:txBody>
      </p:sp>
      <p:sp>
        <p:nvSpPr>
          <p:cNvPr id="123907"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5C61B67A-E445-3944-A327-252361AC7832}" type="slidenum">
              <a:rPr lang="en-US" sz="1300">
                <a:solidFill>
                  <a:srgbClr val="000000"/>
                </a:solidFill>
              </a:rPr>
              <a:pPr algn="r" eaLnBrk="1" hangingPunct="1">
                <a:buClrTx/>
              </a:pPr>
              <a:t>52</a:t>
            </a:fld>
            <a:endParaRPr lang="en-US" sz="1300">
              <a:solidFill>
                <a:srgbClr val="000000"/>
              </a:solidFill>
            </a:endParaRPr>
          </a:p>
        </p:txBody>
      </p:sp>
      <p:sp>
        <p:nvSpPr>
          <p:cNvPr id="123908"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23909"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Yaşın ilerlemesiyle presbiakuzi düşük frekansları da etkilemeye başlar ve işitme cihazı kullanılmasını gerektirecek derecede sosyal işitme kaybı oluşturur.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80F5278D-9168-A445-9E9E-E3B4707B15E3}" type="slidenum">
              <a:rPr lang="en-US">
                <a:solidFill>
                  <a:srgbClr val="000000"/>
                </a:solidFill>
              </a:rPr>
              <a:pPr eaLnBrk="1" hangingPunct="1"/>
              <a:t>53</a:t>
            </a:fld>
            <a:endParaRPr lang="en-US">
              <a:solidFill>
                <a:srgbClr val="000000"/>
              </a:solidFill>
            </a:endParaRPr>
          </a:p>
        </p:txBody>
      </p:sp>
      <p:sp>
        <p:nvSpPr>
          <p:cNvPr id="124931"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9F26834B-207C-AA4F-8E91-3866A1271950}" type="slidenum">
              <a:rPr lang="en-US" sz="1300">
                <a:solidFill>
                  <a:srgbClr val="000000"/>
                </a:solidFill>
              </a:rPr>
              <a:pPr algn="r" eaLnBrk="1" hangingPunct="1">
                <a:buClrTx/>
              </a:pPr>
              <a:t>53</a:t>
            </a:fld>
            <a:endParaRPr lang="en-US" sz="1300">
              <a:solidFill>
                <a:srgbClr val="000000"/>
              </a:solidFill>
            </a:endParaRPr>
          </a:p>
        </p:txBody>
      </p:sp>
      <p:sp>
        <p:nvSpPr>
          <p:cNvPr id="124932"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24933"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Çoğunlukla tek bir kulağı etkileyen, belli bir dış etkenle bağlantısı kurulamayan akut sensörinöral işitme kayıplarının etyolojisi belli değildir. Viral, vasküler veya otoimmün nedenleri olabileceği düşünülmektedir. Tanı için saf ses, konuşma odyometrisi ve otoakustik emisyonlar kullanılır; retrokoklear işitme kayıplarından ayırdetmek için BERA ve temporal bölge manyetik rezonans görüntüleme incelemeleri yapılmalıdır. Akustik nörinomların yaklaşık %10’unda ilk belirti akut işitme kaybıdır. Ayırıcı tanıda akut işitme kaybı yaratabilecek diğer dış, orta ve iç kulak hastalıkları ekarte edilmelidir.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Akut işitme kaybının kesin ve standart bir tedavisi yoktur. Suçlanan etyolojik faktörlere ve bunların neden olabileceği metabolik değişikliklere yönelik olarak sistemik ve intratimpanik enjeksiyon şeklinde topikal steroid tedavisi, plazma genişleticiler ve mikrodolaşım düzenleyiciler, hiperbarik oksijen tedavisi kullanılmaktadır.</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558C2A16-D72C-8948-B87B-6A3C8C7A28B0}" type="slidenum">
              <a:rPr lang="en-US">
                <a:solidFill>
                  <a:srgbClr val="000000"/>
                </a:solidFill>
              </a:rPr>
              <a:pPr eaLnBrk="1" hangingPunct="1"/>
              <a:t>54</a:t>
            </a:fld>
            <a:endParaRPr lang="en-US">
              <a:solidFill>
                <a:srgbClr val="000000"/>
              </a:solidFill>
            </a:endParaRPr>
          </a:p>
        </p:txBody>
      </p:sp>
      <p:sp>
        <p:nvSpPr>
          <p:cNvPr id="125955"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91443E07-CDAD-CA41-A7AF-48190CCAC3AF}" type="slidenum">
              <a:rPr lang="en-US" sz="1300">
                <a:solidFill>
                  <a:srgbClr val="000000"/>
                </a:solidFill>
              </a:rPr>
              <a:pPr algn="r" eaLnBrk="1" hangingPunct="1">
                <a:buClrTx/>
              </a:pPr>
              <a:t>54</a:t>
            </a:fld>
            <a:endParaRPr lang="en-US" sz="1300">
              <a:solidFill>
                <a:srgbClr val="000000"/>
              </a:solidFill>
            </a:endParaRPr>
          </a:p>
        </p:txBody>
      </p:sp>
      <p:sp>
        <p:nvSpPr>
          <p:cNvPr id="125956"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25957"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Kronik progresif idiyopatik sensörinöral işitme kaybı, presbiakuziden farklı olarak çoğunlukla 30-50 yaşlar arasında, yani daha genç yaşta ortaya çıkan, nedeni belirlenemeyen, ilerleyici ve bilateral koklear işitme kaybına neden olan bir klinik tablodur. Etyolojisi bilinmemektedir. Odyometrik incelemeler ile tanınır. Diğer koklear işitme kaybı nedenleri ekarte edildikten sonra tanı koyulur. Tedavisi yoktur, işitmenin rehabilitasyonuna yönelik cihazlar kullanılır.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CC3CF8B6-5F64-9845-8ABD-38B046A3F436}" type="slidenum">
              <a:rPr lang="en-US">
                <a:solidFill>
                  <a:srgbClr val="000000"/>
                </a:solidFill>
              </a:rPr>
              <a:pPr eaLnBrk="1" hangingPunct="1"/>
              <a:t>7</a:t>
            </a:fld>
            <a:endParaRPr lang="en-US">
              <a:solidFill>
                <a:srgbClr val="000000"/>
              </a:solidFill>
            </a:endParaRPr>
          </a:p>
        </p:txBody>
      </p:sp>
      <p:sp>
        <p:nvSpPr>
          <p:cNvPr id="79875" name="Rectangle 1"/>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79876" name="Text Box 2"/>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Koklea, ortada </a:t>
            </a:r>
            <a:r>
              <a:rPr lang="tr-TR" sz="1000" b="1" u="sng">
                <a:latin typeface="Arial" charset="0"/>
                <a:ea typeface="Microsoft YaHei" charset="0"/>
                <a:cs typeface="Microsoft YaHei" charset="0"/>
              </a:rPr>
              <a:t>modiolus</a:t>
            </a:r>
            <a:r>
              <a:rPr lang="tr-TR" sz="1000">
                <a:latin typeface="Arial" charset="0"/>
                <a:ea typeface="Microsoft YaHei" charset="0"/>
                <a:cs typeface="Microsoft YaHei" charset="0"/>
              </a:rPr>
              <a:t> adı verilen bir kemik aksın çevresinde 2.5 tur dönen bir tüp yapısındadır. Modiolusdan perifere doğru uzanan ve içinde koklear sinir liflerinin </a:t>
            </a:r>
            <a:r>
              <a:rPr lang="tr-TR" sz="1000" b="1">
                <a:latin typeface="Arial" charset="0"/>
                <a:ea typeface="Microsoft YaHei" charset="0"/>
                <a:cs typeface="Microsoft YaHei" charset="0"/>
              </a:rPr>
              <a:t>spiral ganglion</a:t>
            </a:r>
            <a:r>
              <a:rPr lang="tr-TR" sz="1000">
                <a:latin typeface="Arial" charset="0"/>
                <a:ea typeface="Microsoft YaHei" charset="0"/>
                <a:cs typeface="Microsoft YaHei" charset="0"/>
              </a:rPr>
              <a:t>a ilerlediği çıkıntıya </a:t>
            </a:r>
            <a:r>
              <a:rPr lang="tr-TR" sz="1000" b="1">
                <a:latin typeface="Arial" charset="0"/>
                <a:ea typeface="Microsoft YaHei" charset="0"/>
                <a:cs typeface="Microsoft YaHei" charset="0"/>
              </a:rPr>
              <a:t>osseöz spiral lamina</a:t>
            </a:r>
            <a:r>
              <a:rPr lang="tr-TR" sz="1000">
                <a:latin typeface="Arial" charset="0"/>
                <a:ea typeface="Microsoft YaHei" charset="0"/>
                <a:cs typeface="Microsoft YaHei" charset="0"/>
              </a:rPr>
              <a:t> adı verilir.</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9B5F84E8-42FC-9942-A733-E6F3707FA9E8}" type="slidenum">
              <a:rPr lang="en-US">
                <a:solidFill>
                  <a:srgbClr val="000000"/>
                </a:solidFill>
              </a:rPr>
              <a:pPr eaLnBrk="1" hangingPunct="1"/>
              <a:t>55</a:t>
            </a:fld>
            <a:endParaRPr lang="en-US">
              <a:solidFill>
                <a:srgbClr val="000000"/>
              </a:solidFill>
            </a:endParaRPr>
          </a:p>
        </p:txBody>
      </p:sp>
      <p:sp>
        <p:nvSpPr>
          <p:cNvPr id="126979"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354856E4-0F70-054A-9E1A-CD0B95EF48C4}" type="slidenum">
              <a:rPr lang="en-US" sz="1300">
                <a:solidFill>
                  <a:srgbClr val="000000"/>
                </a:solidFill>
              </a:rPr>
              <a:pPr algn="r" eaLnBrk="1" hangingPunct="1">
                <a:buClrTx/>
              </a:pPr>
              <a:t>55</a:t>
            </a:fld>
            <a:endParaRPr lang="en-US" sz="1300">
              <a:solidFill>
                <a:srgbClr val="000000"/>
              </a:solidFill>
            </a:endParaRPr>
          </a:p>
        </p:txBody>
      </p:sp>
      <p:sp>
        <p:nvSpPr>
          <p:cNvPr id="126980"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26981"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İmmünolojik nedenlerle iç kulakta ortaya çıkan inflamasyon, nöropati veya vaskülit, iç kulağın dolaşım bozuklukları, metabolik hastalıklar ve otoskleroz da koklear işitme kayıplarına yol açabilir.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C4D3E9AC-AA5A-5E47-B1C3-812A3FC42CDE}" type="slidenum">
              <a:rPr lang="en-US">
                <a:solidFill>
                  <a:srgbClr val="000000"/>
                </a:solidFill>
              </a:rPr>
              <a:pPr eaLnBrk="1" hangingPunct="1"/>
              <a:t>56</a:t>
            </a:fld>
            <a:endParaRPr lang="en-US">
              <a:solidFill>
                <a:srgbClr val="000000"/>
              </a:solidFill>
            </a:endParaRPr>
          </a:p>
        </p:txBody>
      </p:sp>
      <p:sp>
        <p:nvSpPr>
          <p:cNvPr id="128003"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AB26D701-27B0-0848-A891-2BF0B824BBD8}" type="slidenum">
              <a:rPr lang="en-US" sz="1300">
                <a:solidFill>
                  <a:srgbClr val="000000"/>
                </a:solidFill>
              </a:rPr>
              <a:pPr algn="r" eaLnBrk="1" hangingPunct="1">
                <a:buClrTx/>
              </a:pPr>
              <a:t>56</a:t>
            </a:fld>
            <a:endParaRPr lang="en-US" sz="1300">
              <a:solidFill>
                <a:srgbClr val="000000"/>
              </a:solidFill>
            </a:endParaRPr>
          </a:p>
        </p:txBody>
      </p:sp>
      <p:sp>
        <p:nvSpPr>
          <p:cNvPr id="128004"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28005"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Retrokoklear işitme kayıpları, daha çok koklear siniri veya santral işitme yollarını etkiyen hastalıklarda görülür. Koklear sinir fonksiyonunu en sık internal akustik kanalda ve serebellopontin köşede yerleşen tümörler bozar; daha az olarak koklear sinire labirentin arter veya anterior inferior serebella arter (AICA) basısı, multiple skleroz gibi demiyelinizan hastalıklar ve menenjitte olduğu gibi inflamatuar nedenler de etkilidir.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Ani veya yavaş progresif işitme kaybı, tinnitus, konuşmayı ayırdetmede bozulma ve vestibüler semptomlar görülebilir.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Tanı için saf ses ve konuşma odyometisi, koklear işitme kayıplarını retrokoklear işitme kayıplarından ayırdetmek için BERA, tümörlerin ve multiple skleroz tanısı için manyetik rezonans görüntüleme kullanılır.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Tedavi etyolojiye yönelilktir. Tümörlerde ve vasküler basıda cerrahi tedavi, demiyelizan hastalıklarda ve inflamatuar nedenlerde tıbbi tedavi önceliklidir.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E1F7ED89-1721-6243-B3E4-CDA018B5800B}" type="slidenum">
              <a:rPr lang="en-US">
                <a:solidFill>
                  <a:srgbClr val="000000"/>
                </a:solidFill>
              </a:rPr>
              <a:pPr eaLnBrk="1" hangingPunct="1"/>
              <a:t>57</a:t>
            </a:fld>
            <a:endParaRPr lang="en-US">
              <a:solidFill>
                <a:srgbClr val="000000"/>
              </a:solidFill>
            </a:endParaRPr>
          </a:p>
        </p:txBody>
      </p:sp>
      <p:sp>
        <p:nvSpPr>
          <p:cNvPr id="129027"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7B0D24E9-DD50-9348-A536-70707E3715B7}" type="slidenum">
              <a:rPr lang="en-US" sz="1300">
                <a:solidFill>
                  <a:srgbClr val="000000"/>
                </a:solidFill>
              </a:rPr>
              <a:pPr algn="r" eaLnBrk="1" hangingPunct="1">
                <a:buClrTx/>
              </a:pPr>
              <a:t>57</a:t>
            </a:fld>
            <a:endParaRPr lang="en-US" sz="1300">
              <a:solidFill>
                <a:srgbClr val="000000"/>
              </a:solidFill>
            </a:endParaRPr>
          </a:p>
        </p:txBody>
      </p:sp>
      <p:sp>
        <p:nvSpPr>
          <p:cNvPr id="129028"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29029"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Serebellopontin köşe yerleşimli en sık tümör akustik nörinomdur. 8. kraniyal sinirden kaynaklanan akustik nörinomlar schwann hücrelerinden gelişen benign neoplazmlardır. Çoğunlukla süperior vestibüler sinirden, daha az olarak inferior vestibüler sinirden veya koklear sinirden kaynaklanırlar. Serebellopontin köşede akustik nörinomlardan başka menenjiomlar, dermoid tümörler, hemanjiomlar ve lipomlara da rastlanır.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Serebellopontin köşe tümörlerinde ilk semptom çoğunlukla yavaş progresyon gösteren işitme kaybıdır; %10 hastada akut işitme kaybı ilk belirtidir. İşitme kaybına tinnitus ve konuşmayı ayırdetme bozukluğu eşlik eder. Serebellopontin köşe tümörlerinde vestibüler sinir fonksiyon bozukluğunun yavaş ortaya çıkması ve bu sırada santral kompanzasyonun gelişmesi nedeniyle vestibüler semptomlar genellikle yoktur. İleri evrelerinde basıya bağlı fasiyal sinir, trigeminal sinir ve diğer kraniyal sinir fonksiyon bozuklukları da görülebilir.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Tanıda saf ses ve konuşma odyometrisi, BERA ve manyetik rezonans görüntülemeden yararlanılır.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1 cm’den küçük tümörlerde ve ileri yaştaki hastalarda belli aralıklarla manyetik rezonans görüntüleme ile tümör büyümesi takip edilerek tedavi uygulanmayabilir. Serebellopontin köşe tümörleri çoğunlukla cerrahi olarak çıkartılır. Cerrahi uygulanamayan durumlarda “gamma knife” gibi radyoterapi yöntemlerinden de yararlanılır.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136B689F-153C-E447-88F5-38F5A224B7A4}" type="slidenum">
              <a:rPr lang="en-US">
                <a:solidFill>
                  <a:srgbClr val="000000"/>
                </a:solidFill>
              </a:rPr>
              <a:pPr eaLnBrk="1" hangingPunct="1"/>
              <a:t>58</a:t>
            </a:fld>
            <a:endParaRPr lang="en-US">
              <a:solidFill>
                <a:srgbClr val="000000"/>
              </a:solidFill>
            </a:endParaRPr>
          </a:p>
        </p:txBody>
      </p:sp>
      <p:sp>
        <p:nvSpPr>
          <p:cNvPr id="130051"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16338FDC-DC61-B84C-A0B5-C5C815D1A91D}" type="slidenum">
              <a:rPr lang="en-US" sz="1300">
                <a:solidFill>
                  <a:srgbClr val="000000"/>
                </a:solidFill>
              </a:rPr>
              <a:pPr algn="r" eaLnBrk="1" hangingPunct="1">
                <a:buClrTx/>
              </a:pPr>
              <a:t>58</a:t>
            </a:fld>
            <a:endParaRPr lang="en-US" sz="1300">
              <a:solidFill>
                <a:srgbClr val="000000"/>
              </a:solidFill>
            </a:endParaRPr>
          </a:p>
        </p:txBody>
      </p:sp>
      <p:sp>
        <p:nvSpPr>
          <p:cNvPr id="130052"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30053"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Sağ kulakta sensörinöral işitme kaybı gösteren bu saf ses odyometri örneğinde olduğu gibi tek taraflı sensörinöral işitme kayıplarında akustik nörinomdan şüphelenilmeli, kesin tanı için BERA ve manyetik rezonans görüntülemeden yararlanılmalıdır.</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6B38C542-2904-F643-94C1-6DE62D62E5CE}" type="slidenum">
              <a:rPr lang="en-US">
                <a:solidFill>
                  <a:srgbClr val="000000"/>
                </a:solidFill>
              </a:rPr>
              <a:pPr eaLnBrk="1" hangingPunct="1"/>
              <a:t>59</a:t>
            </a:fld>
            <a:endParaRPr lang="en-US">
              <a:solidFill>
                <a:srgbClr val="000000"/>
              </a:solidFill>
            </a:endParaRPr>
          </a:p>
        </p:txBody>
      </p:sp>
      <p:sp>
        <p:nvSpPr>
          <p:cNvPr id="131075"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632052AC-319C-2143-AB60-C53F4191A8CB}" type="slidenum">
              <a:rPr lang="en-US" sz="1300">
                <a:solidFill>
                  <a:srgbClr val="000000"/>
                </a:solidFill>
              </a:rPr>
              <a:pPr algn="r" eaLnBrk="1" hangingPunct="1">
                <a:buClrTx/>
              </a:pPr>
              <a:t>59</a:t>
            </a:fld>
            <a:endParaRPr lang="en-US" sz="1300">
              <a:solidFill>
                <a:srgbClr val="000000"/>
              </a:solidFill>
            </a:endParaRPr>
          </a:p>
        </p:txBody>
      </p:sp>
      <p:sp>
        <p:nvSpPr>
          <p:cNvPr id="131076"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31077"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Akustik nörinomlarda BERA’da dalga morfolojisi bozulur ve dalga latans değerlerinde uzama meydana gelir. Bu örnekte solda 1.dalga dışındaki dalgalar seçilememekte, V.dalga olarak kabul edilebilecek yükseltinin latansı diğer kulağa oranla belirgin uzamış görünmektedir. </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Aynı hastanın aksiyel temporal bölge manyetik rezonans görüntüleme kesitinde sol internal akustik kanalda hiperintens sinyal veren bir tümör görülmektedir.</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6995D4A5-3E69-4847-BBC9-AD221FF7AFB4}" type="slidenum">
              <a:rPr lang="en-US">
                <a:solidFill>
                  <a:srgbClr val="000000"/>
                </a:solidFill>
              </a:rPr>
              <a:pPr eaLnBrk="1" hangingPunct="1"/>
              <a:t>60</a:t>
            </a:fld>
            <a:endParaRPr lang="en-US">
              <a:solidFill>
                <a:srgbClr val="000000"/>
              </a:solidFill>
            </a:endParaRPr>
          </a:p>
        </p:txBody>
      </p:sp>
      <p:sp>
        <p:nvSpPr>
          <p:cNvPr id="132099"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69B1B2D3-64C0-EF46-8E71-21582DCB13FE}" type="slidenum">
              <a:rPr lang="en-US" sz="1300">
                <a:solidFill>
                  <a:srgbClr val="000000"/>
                </a:solidFill>
              </a:rPr>
              <a:pPr algn="r" eaLnBrk="1" hangingPunct="1">
                <a:buClrTx/>
              </a:pPr>
              <a:t>60</a:t>
            </a:fld>
            <a:endParaRPr lang="en-US" sz="1300">
              <a:solidFill>
                <a:srgbClr val="000000"/>
              </a:solidFill>
            </a:endParaRPr>
          </a:p>
        </p:txBody>
      </p:sp>
      <p:sp>
        <p:nvSpPr>
          <p:cNvPr id="132100"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32101"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Vestibüler bozuklular üç grupta sınıflandırılabilir:</a:t>
            </a:r>
          </a:p>
          <a:p>
            <a:pPr eaLnBrk="1" hangingPunct="1">
              <a:spcBef>
                <a:spcPts val="375"/>
              </a:spcBef>
              <a:buFont typeface="Times New Roman" charset="0"/>
              <a:buAutoNum type="arabicPeriod"/>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 Periferik (vestibüler labirent hastalıkları)</a:t>
            </a:r>
          </a:p>
          <a:p>
            <a:pPr eaLnBrk="1" hangingPunct="1">
              <a:spcBef>
                <a:spcPts val="375"/>
              </a:spcBef>
              <a:buFont typeface="Times New Roman" charset="0"/>
              <a:buAutoNum type="arabicPeriod"/>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 Nöral (vestibüler sinir hastalıkları)</a:t>
            </a:r>
          </a:p>
          <a:p>
            <a:pPr eaLnBrk="1" hangingPunct="1">
              <a:spcBef>
                <a:spcPts val="375"/>
              </a:spcBef>
              <a:buFont typeface="Times New Roman" charset="0"/>
              <a:buAutoNum type="arabicPeriod"/>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 Santral (santral vestibüler sistem hastalıkları)</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Pratikte en sık periferik vestibüler sistem (labirent) hastalıklarına rastlanır. Bunlar arasında en sık, belli bir baş pozisyonunda ortaya çıkan benign paroksismal pozisyonel vertigo görülür. Vestibüler labirenti etkileyen diğer hastalıklar vestibüler nöronitis, Meniere hastalığı, labirentitler, perilenf fistülüdür. Vestibüler sinir fonksiyonları vestibüler nöronitis veya serebellopontin köşe tümörleri nedeniyle bozulabilir. Santral vestibüler sistemi etkileyen hastalıklar arasında vertebrobaziller yetmezlik, Wallenberg sendromu, serebellar infarkt, multiple skleroz ve daha nadir olarak baziller migren, kafa kaidesi malformasyonları (ör. Arnold-Chiari), dejeneratif hastalıklar (ör. Friedrich ataksi, serebellar dejenerasyon, Parkinson hastalılğı, Alzheimer hastalılğı), intoksikasyonlar (alkol, barbiturat, antiepileptikler), sistemik hastalıklar (DM, renal yetmezlik, AIDS), vestibüler epilepsi sayılabilir.</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C5F1F229-13F6-DF43-8AC2-632175E36A4D}" type="slidenum">
              <a:rPr lang="en-US">
                <a:solidFill>
                  <a:srgbClr val="000000"/>
                </a:solidFill>
              </a:rPr>
              <a:pPr eaLnBrk="1" hangingPunct="1"/>
              <a:t>61</a:t>
            </a:fld>
            <a:endParaRPr lang="en-US">
              <a:solidFill>
                <a:srgbClr val="000000"/>
              </a:solidFill>
            </a:endParaRPr>
          </a:p>
        </p:txBody>
      </p:sp>
      <p:sp>
        <p:nvSpPr>
          <p:cNvPr id="133123"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64D80C5F-85AC-6E41-9352-3227344B03E9}" type="slidenum">
              <a:rPr lang="en-US" sz="1300">
                <a:solidFill>
                  <a:srgbClr val="000000"/>
                </a:solidFill>
              </a:rPr>
              <a:pPr algn="r" eaLnBrk="1" hangingPunct="1">
                <a:buClrTx/>
              </a:pPr>
              <a:t>61</a:t>
            </a:fld>
            <a:endParaRPr lang="en-US" sz="1300">
              <a:solidFill>
                <a:srgbClr val="000000"/>
              </a:solidFill>
            </a:endParaRPr>
          </a:p>
        </p:txBody>
      </p:sp>
      <p:sp>
        <p:nvSpPr>
          <p:cNvPr id="133124"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33125"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ct val="0"/>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900" b="1" u="sng">
                <a:latin typeface="Arial" charset="0"/>
                <a:ea typeface="Microsoft YaHei" charset="0"/>
                <a:cs typeface="Microsoft YaHei" charset="0"/>
              </a:rPr>
              <a:t>Benign Paroksismal Pozisyonel Vertigo (BPPV)</a:t>
            </a:r>
            <a:r>
              <a:rPr lang="tr-TR" sz="900">
                <a:latin typeface="Arial" charset="0"/>
                <a:ea typeface="Microsoft YaHei" charset="0"/>
                <a:cs typeface="Microsoft YaHei" charset="0"/>
              </a:rPr>
              <a:t> vertigonun en sık nedenidir. Akut başlar, çoğunlukla idiyopatiktir, ancak kafa travmalarını takibeden günler veya haftalar sonrasında da ortaya çıkabilir. Utrikulus makulasından kopan otolitler endolenf içinde serbest halde yüzer hale gelip semisirküler kanalların ampuller olmayan ucundan girerek ampullaya ulaşır ve belli bir pozisyonda semisirküler kanal saçlı hücrelerine çarparak çoğunlukla 60 saniyeden kısa süren geçici bir uyarı oluştururlar; buna </a:t>
            </a:r>
            <a:r>
              <a:rPr lang="tr-TR" sz="900" b="1" u="sng">
                <a:latin typeface="Arial" charset="0"/>
                <a:ea typeface="Microsoft YaHei" charset="0"/>
                <a:cs typeface="Microsoft YaHei" charset="0"/>
              </a:rPr>
              <a:t>kanalolithiazis</a:t>
            </a:r>
            <a:r>
              <a:rPr lang="tr-TR" sz="900">
                <a:latin typeface="Arial" charset="0"/>
                <a:ea typeface="Microsoft YaHei" charset="0"/>
                <a:cs typeface="Microsoft YaHei" charset="0"/>
              </a:rPr>
              <a:t> adı verilir. Daha nadir olarak, otolitler ampullada kupulaya yapışarak belli pozisyonda sürekli bir uyarı oluştururlar; buna da </a:t>
            </a:r>
            <a:r>
              <a:rPr lang="tr-TR" sz="900" b="1" u="sng">
                <a:latin typeface="Arial" charset="0"/>
                <a:ea typeface="Microsoft YaHei" charset="0"/>
                <a:cs typeface="Microsoft YaHei" charset="0"/>
              </a:rPr>
              <a:t>kupulolithiazis</a:t>
            </a:r>
            <a:r>
              <a:rPr lang="tr-TR" sz="900">
                <a:latin typeface="Arial" charset="0"/>
                <a:ea typeface="Microsoft YaHei" charset="0"/>
                <a:cs typeface="Microsoft YaHei" charset="0"/>
              </a:rPr>
              <a:t> adı verilir. Patogenezi açıklayan bu mekanizmalar postmortem temporal kemik histopatolojik incelemeleri sonucunda bulunmuştur. Pratikte kanalolithiazise daha çok rastlanır. Her üç semirsirküler kanalda da görülebilir ancak en sık posterior, daha nadir olarak lateral ve en az süperior semisirküler kanal kaynaklı BPPV görülür. </a:t>
            </a:r>
          </a:p>
          <a:p>
            <a:pPr eaLnBrk="1" hangingPunct="1">
              <a:spcBef>
                <a:spcPct val="0"/>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900">
              <a:latin typeface="Arial" charset="0"/>
              <a:ea typeface="Microsoft YaHei" charset="0"/>
              <a:cs typeface="Microsoft YaHei" charset="0"/>
            </a:endParaRPr>
          </a:p>
          <a:p>
            <a:pPr eaLnBrk="1" hangingPunct="1">
              <a:spcBef>
                <a:spcPct val="0"/>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900">
                <a:latin typeface="Arial" charset="0"/>
                <a:ea typeface="Microsoft YaHei" charset="0"/>
                <a:cs typeface="Microsoft YaHei" charset="0"/>
              </a:rPr>
              <a:t>Belli pozisyonda ortaya çıkan, şiddetli, çoğunlukla 1 dk süren, tekrarlayan vertigo atakları ve eşlik eden bulantı semptomları vardır. Yakınmaların ortaya çıkışı istirahat halinde, hatta çoğu zaman uykudadır. İşitme etkilenmez. Tanıda Dix-Hallpike testi kullanılır. Hangi semisirküler kanalın hangi mekanizma ile etkilendiği, nistagmusun Dix-Hallpike testinde ortaya çıkış şekli, latent periodu, yönü, süresi gibi veriler değerlendirilerek fizik mauyene veya nistagmografi ile saptanır. Tedavide ampullaya ulaşmış otolitlerin yer çekimi etkisiyle tekrar utrikulus içerisine düşürülmesini sağlayan manevralar kullanılır. Daha sık görülen kanalolithiazisde Epley ve Semont gibi repozisyon manevraları yapılır; kupulolithiaziste önce kurtarma manevraları ile otolitler kupuladan ayrılarak kanalolithiazise dönüştürülür, sonra repozisyon yapılır. Bu manevralar birkaç gün aralıklarla sesmptomlar düzelene kadar tekrarlanır. Repozisyon  manevralarından yarar görmeyen hastalarda semisirküler kanal oklüzyonu veya semisirküler kanal sinirinin selektif nörektomisi gibi cerrahi yöntemler de kullanılır.</a:t>
            </a:r>
          </a:p>
          <a:p>
            <a:pPr eaLnBrk="1" hangingPunct="1">
              <a:spcBef>
                <a:spcPts val="338"/>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900">
              <a:latin typeface="Arial" charset="0"/>
              <a:ea typeface="Microsoft YaHei" charset="0"/>
              <a:cs typeface="Microsoft YaHei" charset="0"/>
            </a:endParaRPr>
          </a:p>
          <a:p>
            <a:pPr eaLnBrk="1" hangingPunct="1">
              <a:spcBef>
                <a:spcPts val="338"/>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900">
                <a:latin typeface="Arial" charset="0"/>
                <a:ea typeface="Microsoft YaHei" charset="0"/>
                <a:cs typeface="Microsoft YaHei" charset="0"/>
              </a:rPr>
              <a:t>BPPV, otolitlerin lizisi veya fagositozu sonucunda günler veya haftalar içinde kendiliğinden de düzelebilir. Repozisyon manevraları ile iyileşme süresi kısaltılmaktadır. Hayatın ilerideki dönemlerinde %25-30 hastada yinelemeler görülebilir.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AF732BC5-6911-3444-89AE-125E0275442C}" type="slidenum">
              <a:rPr lang="en-US">
                <a:solidFill>
                  <a:srgbClr val="000000"/>
                </a:solidFill>
              </a:rPr>
              <a:pPr eaLnBrk="1" hangingPunct="1"/>
              <a:t>62</a:t>
            </a:fld>
            <a:endParaRPr lang="en-US">
              <a:solidFill>
                <a:srgbClr val="000000"/>
              </a:solidFill>
            </a:endParaRPr>
          </a:p>
        </p:txBody>
      </p:sp>
      <p:sp>
        <p:nvSpPr>
          <p:cNvPr id="134147" name="Rectangle 1"/>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34148" name="Text Box 2"/>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a:spcBef>
                <a:spcPts val="338"/>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Dix-Hallpike testi, PBBV tanısında kullanılan nistagmusun pozisyonla provoke edilmesine dayanan bir manevradır. Hasta oturur pozisyonda iken Frenzel gözlükleri takılarak nistagmusun oküler fiksasyon ile baskılanması engellenir. Baş 45</a:t>
            </a:r>
            <a:r>
              <a:rPr lang="tr-TR" sz="1000" baseline="30000">
                <a:latin typeface="Arial" charset="0"/>
                <a:ea typeface="Microsoft YaHei" charset="0"/>
                <a:cs typeface="Microsoft YaHei" charset="0"/>
              </a:rPr>
              <a:t>o</a:t>
            </a:r>
            <a:r>
              <a:rPr lang="tr-TR" sz="1000">
                <a:latin typeface="Arial" charset="0"/>
                <a:ea typeface="Microsoft YaHei" charset="0"/>
                <a:cs typeface="Microsoft YaHei" charset="0"/>
              </a:rPr>
              <a:t> sağa çevrilerek ekstansiyona gelecek şekilde hasta yatırılır ve nistagmus olup olmadığı gözlenir. Daha sonra hasta oturtularak aynı gözlem tekrarlanır. 1 dakika ara verildikten sonra aynı işlem baş 45</a:t>
            </a:r>
            <a:r>
              <a:rPr lang="tr-TR" sz="1000" baseline="30000">
                <a:latin typeface="Arial" charset="0"/>
                <a:ea typeface="Microsoft YaHei" charset="0"/>
                <a:cs typeface="Microsoft YaHei" charset="0"/>
              </a:rPr>
              <a:t>o</a:t>
            </a:r>
            <a:r>
              <a:rPr lang="tr-TR" sz="1000">
                <a:latin typeface="Arial" charset="0"/>
                <a:ea typeface="Microsoft YaHei" charset="0"/>
                <a:cs typeface="Microsoft YaHei" charset="0"/>
              </a:rPr>
              <a:t> sola çevrilerek tekrarlanır. Nistagmusun hangi pozisyonda ortaya </a:t>
            </a:r>
            <a:r>
              <a:rPr lang="tr-TR" sz="900">
                <a:latin typeface="Arial" charset="0"/>
                <a:ea typeface="Microsoft YaHei" charset="0"/>
                <a:cs typeface="Microsoft YaHei" charset="0"/>
              </a:rPr>
              <a:t>çıktığına, latent perioduna, yönüne ve süresine göre hangi semisirküler kanalın etkilendiği ve kanalolithiazis mi, yoksa kupulolithiazis mi olduğu belirlenir.</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3B96790D-8E80-5146-8774-1C1955CDFC3B}" type="slidenum">
              <a:rPr lang="en-US">
                <a:solidFill>
                  <a:srgbClr val="000000"/>
                </a:solidFill>
              </a:rPr>
              <a:pPr eaLnBrk="1" hangingPunct="1"/>
              <a:t>63</a:t>
            </a:fld>
            <a:endParaRPr lang="en-US">
              <a:solidFill>
                <a:srgbClr val="000000"/>
              </a:solidFill>
            </a:endParaRPr>
          </a:p>
        </p:txBody>
      </p:sp>
      <p:sp>
        <p:nvSpPr>
          <p:cNvPr id="135171"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07E74513-6B56-9A41-A2B1-DD7D9B660506}" type="slidenum">
              <a:rPr lang="en-US" sz="1300">
                <a:solidFill>
                  <a:srgbClr val="000000"/>
                </a:solidFill>
              </a:rPr>
              <a:pPr algn="r" eaLnBrk="1" hangingPunct="1">
                <a:buClrTx/>
              </a:pPr>
              <a:t>63</a:t>
            </a:fld>
            <a:endParaRPr lang="en-US" sz="1300">
              <a:solidFill>
                <a:srgbClr val="000000"/>
              </a:solidFill>
            </a:endParaRPr>
          </a:p>
        </p:txBody>
      </p:sp>
      <p:sp>
        <p:nvSpPr>
          <p:cNvPr id="135172"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35173"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a:spcBef>
                <a:spcPts val="338"/>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Posterior semisirküler kanalolithiazisinin tedavisinde kullanılan </a:t>
            </a:r>
            <a:r>
              <a:rPr lang="tr-TR" sz="900">
                <a:latin typeface="Arial" charset="0"/>
                <a:ea typeface="Microsoft YaHei" charset="0"/>
                <a:cs typeface="Microsoft YaHei" charset="0"/>
              </a:rPr>
              <a:t>Epley manevrası, ampullaya ulaşmış otolitlerin yer çekimi etkisiyle tekrar utrikulus içerisine düşürülmesi prensibine dayanır. Sağ ve sol kulak için manevranın yönü varklıdır.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030BA550-5F63-344C-95A3-74EAE0ADFC5C}" type="slidenum">
              <a:rPr lang="en-US">
                <a:solidFill>
                  <a:srgbClr val="000000"/>
                </a:solidFill>
              </a:rPr>
              <a:pPr eaLnBrk="1" hangingPunct="1"/>
              <a:t>65</a:t>
            </a:fld>
            <a:endParaRPr lang="en-US">
              <a:solidFill>
                <a:srgbClr val="000000"/>
              </a:solidFill>
            </a:endParaRPr>
          </a:p>
        </p:txBody>
      </p:sp>
      <p:sp>
        <p:nvSpPr>
          <p:cNvPr id="136195"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DB461C64-4CB5-4E43-A327-5723F1BE70EA}" type="slidenum">
              <a:rPr lang="en-US" sz="1300">
                <a:solidFill>
                  <a:srgbClr val="000000"/>
                </a:solidFill>
              </a:rPr>
              <a:pPr algn="r" eaLnBrk="1" hangingPunct="1">
                <a:buClrTx/>
              </a:pPr>
              <a:t>65</a:t>
            </a:fld>
            <a:endParaRPr lang="en-US" sz="1300">
              <a:solidFill>
                <a:srgbClr val="000000"/>
              </a:solidFill>
            </a:endParaRPr>
          </a:p>
        </p:txBody>
      </p:sp>
      <p:sp>
        <p:nvSpPr>
          <p:cNvPr id="136196"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36197"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Akut ortaya çıkan vertigonun BPPV’den sonraki ikinci en sık nedeni akut unilateral vestibüler bozukluktur (vestibüler nöronitis). Etyolojisi bilinmemektedir; viral, metabolik veya vasküler hipotezler vardır. Orta yaşlarda sık görülür. Semptomların ortaya çıkışından önceki 2 hafta içinde viral prodromal belirtilere sık rastlanır; bu bulgu viral etyolojiyi daha fazla düşündürmektedir ve bu nedenle oluşan klinik tabloya vestibüler nöronitis adı verilmiştir. Scarpa ganglion hücrelerinde veya vestibüler sinir liflerinde viral inflamasyon suçlanmaktdır. Vestibüler semptomlar ve eşlik eden bulantı, kusma çoğunlukla birkaç gün sürer. İşitme etkilenmemiştir ve santral sinir sistemi bozukluğuna ait başka bulgu yoktur.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Tanı çoğunlukla pozisyona bağlı olmayan, periferik tipte, horizontal spontan nistagmusun görülmesi ve işitmenin normal olması ile koyulur. Etkilenen kulak, spontan nistagmus yönünün karşı tarafındaki kulaktır. Laboratuarda kalorik test yapıldığında etkilenen kulakta kanal paralizisi saptanır. Ayırıcı tanıda serebellar infarkt ve intrakranial kitle gibi santral vestibüler bozukluk nedenleri nörolojik muayene ve kraniyal görüntüleme yöntemleri ile ayırdedilmelidir.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Vestibüler nöronitisin spesifik bir tedavisi toktur. Çoğunlukla yatak istirahati ve dimenhydrinate gibi antivertijinöz ilaçlar yeterlidir. Bu tedaviden yarar görmeyen ve semptomları şiddetli olgularda sistemik steroid kullanılabilir. Akut semptomlar geriledikten sonra santral kompanzasyonun gelişmesini kolaylaştırıcı vestibüler rehabilitasyon egzersizleri önerilir. Semptomlar birkaç gün ile hafta arsındaki sürelerde geriler ve genellikle tekrarlamaz.</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E71F5A8B-9624-A243-8BD8-4B7E6C71F273}" type="slidenum">
              <a:rPr lang="en-US">
                <a:solidFill>
                  <a:srgbClr val="000000"/>
                </a:solidFill>
              </a:rPr>
              <a:pPr eaLnBrk="1" hangingPunct="1"/>
              <a:t>8</a:t>
            </a:fld>
            <a:endParaRPr lang="en-US">
              <a:solidFill>
                <a:srgbClr val="000000"/>
              </a:solidFill>
            </a:endParaRPr>
          </a:p>
        </p:txBody>
      </p:sp>
      <p:sp>
        <p:nvSpPr>
          <p:cNvPr id="80899"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D6928783-D7DF-1B45-8F4F-4747FDFA56C1}" type="slidenum">
              <a:rPr lang="en-US" sz="1300">
                <a:solidFill>
                  <a:srgbClr val="000000"/>
                </a:solidFill>
              </a:rPr>
              <a:pPr algn="r" eaLnBrk="1" hangingPunct="1">
                <a:buClrTx/>
              </a:pPr>
              <a:t>8</a:t>
            </a:fld>
            <a:endParaRPr lang="en-US" sz="1300">
              <a:solidFill>
                <a:srgbClr val="000000"/>
              </a:solidFill>
            </a:endParaRPr>
          </a:p>
        </p:txBody>
      </p:sp>
      <p:sp>
        <p:nvSpPr>
          <p:cNvPr id="80900"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80901"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Össeöz spiral laminaya tutunan </a:t>
            </a:r>
            <a:r>
              <a:rPr lang="tr-TR" sz="1000" b="1">
                <a:latin typeface="Arial" charset="0"/>
                <a:ea typeface="Microsoft YaHei" charset="0"/>
                <a:cs typeface="Microsoft YaHei" charset="0"/>
              </a:rPr>
              <a:t>baziller membran</a:t>
            </a:r>
            <a:r>
              <a:rPr lang="tr-TR" sz="1000">
                <a:latin typeface="Arial" charset="0"/>
                <a:ea typeface="Microsoft YaHei" charset="0"/>
                <a:cs typeface="Microsoft YaHei" charset="0"/>
              </a:rPr>
              <a:t> ve </a:t>
            </a:r>
            <a:r>
              <a:rPr lang="tr-TR" sz="1000" b="1">
                <a:latin typeface="Arial" charset="0"/>
                <a:ea typeface="Microsoft YaHei" charset="0"/>
                <a:cs typeface="Microsoft YaHei" charset="0"/>
              </a:rPr>
              <a:t>Reissner membranı</a:t>
            </a:r>
            <a:r>
              <a:rPr lang="tr-TR" sz="1000">
                <a:latin typeface="Arial" charset="0"/>
                <a:ea typeface="Microsoft YaHei" charset="0"/>
                <a:cs typeface="Microsoft YaHei" charset="0"/>
              </a:rPr>
              <a:t> kemik kokleayı üç kompartmana ayırır: Üstte oval pencerenin açıldığı </a:t>
            </a:r>
            <a:r>
              <a:rPr lang="tr-TR" sz="1000" b="1">
                <a:latin typeface="Arial" charset="0"/>
                <a:ea typeface="Microsoft YaHei" charset="0"/>
                <a:cs typeface="Microsoft YaHei" charset="0"/>
              </a:rPr>
              <a:t>skala vestibüli</a:t>
            </a:r>
            <a:r>
              <a:rPr lang="tr-TR" sz="1000">
                <a:latin typeface="Arial" charset="0"/>
                <a:ea typeface="Microsoft YaHei" charset="0"/>
                <a:cs typeface="Microsoft YaHei" charset="0"/>
              </a:rPr>
              <a:t> ve altta </a:t>
            </a:r>
            <a:r>
              <a:rPr lang="tr-TR" sz="1000" b="1">
                <a:latin typeface="Arial" charset="0"/>
                <a:ea typeface="Microsoft YaHei" charset="0"/>
                <a:cs typeface="Microsoft YaHei" charset="0"/>
              </a:rPr>
              <a:t>skala timpani</a:t>
            </a:r>
            <a:r>
              <a:rPr lang="tr-TR" sz="1000">
                <a:latin typeface="Arial" charset="0"/>
                <a:ea typeface="Microsoft YaHei" charset="0"/>
                <a:cs typeface="Microsoft YaHei" charset="0"/>
              </a:rPr>
              <a:t>, koklea apeksinde </a:t>
            </a:r>
            <a:r>
              <a:rPr lang="tr-TR" sz="1000" b="1">
                <a:latin typeface="Arial" charset="0"/>
                <a:ea typeface="Microsoft YaHei" charset="0"/>
                <a:cs typeface="Microsoft YaHei" charset="0"/>
              </a:rPr>
              <a:t>helikotrema</a:t>
            </a:r>
            <a:r>
              <a:rPr lang="tr-TR" sz="1000">
                <a:latin typeface="Arial" charset="0"/>
                <a:ea typeface="Microsoft YaHei" charset="0"/>
                <a:cs typeface="Microsoft YaHei" charset="0"/>
              </a:rPr>
              <a:t> adı verilen açıklık ile birbirleriyle bağlantılıdır. Skala vestibüli ve skala timpani perilenf ile doludur. Reissner membranı ile baziller membran arasında kalan ve endolenf ile dolu olan </a:t>
            </a:r>
            <a:r>
              <a:rPr lang="tr-TR" sz="1000" b="1">
                <a:latin typeface="Arial" charset="0"/>
                <a:ea typeface="Microsoft YaHei" charset="0"/>
                <a:cs typeface="Microsoft YaHei" charset="0"/>
              </a:rPr>
              <a:t>koklear kanal</a:t>
            </a:r>
            <a:r>
              <a:rPr lang="tr-TR" sz="1000">
                <a:latin typeface="Arial" charset="0"/>
                <a:ea typeface="Microsoft YaHei" charset="0"/>
                <a:cs typeface="Microsoft YaHei" charset="0"/>
              </a:rPr>
              <a:t> içinde periferik işitme organı olan </a:t>
            </a:r>
            <a:r>
              <a:rPr lang="tr-TR" sz="1000" b="1">
                <a:latin typeface="Arial" charset="0"/>
                <a:ea typeface="Microsoft YaHei" charset="0"/>
                <a:cs typeface="Microsoft YaHei" charset="0"/>
              </a:rPr>
              <a:t>Corti organı</a:t>
            </a:r>
            <a:r>
              <a:rPr lang="tr-TR" sz="1000">
                <a:latin typeface="Arial" charset="0"/>
                <a:ea typeface="Microsoft YaHei" charset="0"/>
                <a:cs typeface="Microsoft YaHei" charset="0"/>
              </a:rPr>
              <a:t> bulunur.</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5B2BA86D-B10C-2C45-B1C8-AA61B8F05A4F}" type="slidenum">
              <a:rPr lang="en-US">
                <a:solidFill>
                  <a:srgbClr val="000000"/>
                </a:solidFill>
              </a:rPr>
              <a:pPr eaLnBrk="1" hangingPunct="1"/>
              <a:t>66</a:t>
            </a:fld>
            <a:endParaRPr lang="en-US">
              <a:solidFill>
                <a:srgbClr val="000000"/>
              </a:solidFill>
            </a:endParaRPr>
          </a:p>
        </p:txBody>
      </p:sp>
      <p:sp>
        <p:nvSpPr>
          <p:cNvPr id="137219"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9FAA3C4E-D01A-794B-B4FF-B01F8DD0F953}" type="slidenum">
              <a:rPr lang="en-US" sz="1300">
                <a:solidFill>
                  <a:srgbClr val="000000"/>
                </a:solidFill>
              </a:rPr>
              <a:pPr algn="r" eaLnBrk="1" hangingPunct="1">
                <a:buClrTx/>
              </a:pPr>
              <a:t>66</a:t>
            </a:fld>
            <a:endParaRPr lang="en-US" sz="1300">
              <a:solidFill>
                <a:srgbClr val="000000"/>
              </a:solidFill>
            </a:endParaRPr>
          </a:p>
        </p:txBody>
      </p:sp>
      <p:sp>
        <p:nvSpPr>
          <p:cNvPr id="137220"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37221"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00"/>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800">
                <a:latin typeface="Arial" charset="0"/>
                <a:ea typeface="Microsoft YaHei" charset="0"/>
                <a:cs typeface="Microsoft YaHei" charset="0"/>
              </a:rPr>
              <a:t>Meniere hastalığı 30-50 yaş aralığında daha sık görülen, akut vertigo atakları olan hastaların %5-10’unda semptomlardan sorumlu olan, hastaların çoğunda tek kulakta, %5-10’unda ise bilateral olan bir tablodur. Patogenezinde endolenfte hidrops, yani perilenfe göre basıncında göreceli bir artış vardır. Endolenf basıncının artmasından, sıvının endolenfatik keseden absorbsiyonundaki bozukluktan kaynaklandığı sorumlu tutulur. Endolenfatik kanallardaki basınç artışı ve bunun doğurduğu genişleme iç kulak membranlarında rüptürler ile sonuçlanır ve bu dönemlerde perilenf ile endolenf karışır. İçerikleri birbirlerinden farklı olan iç kulak sıvılarının karışması hücre metabolizmasını olumsuz etkiler ve hem kokleaya, hem de vestibüler labirente ait, tekrarlayan ataklar halinde semptomlar ortaya çıkar.</a:t>
            </a:r>
          </a:p>
          <a:p>
            <a:pPr eaLnBrk="1" hangingPunct="1">
              <a:spcBef>
                <a:spcPts val="300"/>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800">
                <a:latin typeface="Arial" charset="0"/>
                <a:ea typeface="Microsoft YaHei" charset="0"/>
                <a:cs typeface="Microsoft YaHei" charset="0"/>
              </a:rPr>
              <a:t>Meniere hastalığında tipik olarak 1. vertigo atakları, 2. ataklar sırasında artan, ataktan sonra kısmen düzelerek dalgalanma (fluktuasyon) gösteren sensörinöral işitme kaybı ve tinnitus, 3. endolenf basıncının artışına bağlı kulakta dolgunluk hissi semptom üçlüsü vardır. Vertigo ve işitme kaybı artışı görülen ataklar membran rüptürleri olduğu dönemlerde görülmekte, rüptürle birlikte endolenfatik basınç azalmakta ve birkaç gün içinde rüptür iyileşince klinik tablo sessizleşmekte ve haftalar-aylar sonra basınç yükselişiyle ataklar tekrarlamaktadır. </a:t>
            </a:r>
          </a:p>
          <a:p>
            <a:pPr eaLnBrk="1" hangingPunct="1">
              <a:spcBef>
                <a:spcPts val="300"/>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800">
                <a:latin typeface="Arial" charset="0"/>
                <a:ea typeface="Microsoft YaHei" charset="0"/>
                <a:cs typeface="Microsoft YaHei" charset="0"/>
              </a:rPr>
              <a:t>Tanıda öykü çoğunlukla hastalığı işaret eder. Saf ses odyometri ile ataklar sırasında sensörinöral işitme kaybının artışı, sessiz dönemlerde kısmen iyileşmesi şeklindeki dalgalanmalar gösterilmeldir; yani hastanın aylar süren bir zaman sürecinde izlenmesi ve işitme testlerinin birkaç kez tekrarlanması gerekir. Elektrokokleaografi ile endolenfatik basınç artışının neden olduğu koklear potansiyellerdeki değişiklikler gösterilebilir. Kalorik testte çoğunlukla sorumlu kulakta kanal parezisi saptanır.</a:t>
            </a:r>
          </a:p>
          <a:p>
            <a:pPr eaLnBrk="1" hangingPunct="1">
              <a:spcBef>
                <a:spcPts val="300"/>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800">
                <a:latin typeface="Arial" charset="0"/>
                <a:ea typeface="Microsoft YaHei" charset="0"/>
                <a:cs typeface="Microsoft YaHei" charset="0"/>
              </a:rPr>
              <a:t>Meniere hastalığının kesin tedavisi yoktur. Akut atakların tedavisinde semptomların hafifletilmesi için çoğunlukla hospitalize edilerek yatak istirahati, dimenhydrinate ve diazepam gibi antivertijinöz ilaçlar ve metoclopramide gibi antiemetik ilaçlar kullanılır. Atakların önlenmesi için tuz kısıtlaması, betahistidine, asetazolamid (karbonik anhidraz inhibitörü ve diüretik), intratimpanik steroid ve intratimpanik gentamisin enjeksiyonları uygulanır. Medikal tedaviden yarar görmeyen hastalarda endolenfatik kese dekompresyonu, vestibüler nörektomi ve labirentektomi gibi cerrahi tedavi seçenekleri de vardır.</a:t>
            </a:r>
          </a:p>
          <a:p>
            <a:pPr eaLnBrk="1" hangingPunct="1">
              <a:spcBef>
                <a:spcPts val="300"/>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800">
                <a:latin typeface="Arial" charset="0"/>
                <a:ea typeface="Microsoft YaHei" charset="0"/>
                <a:cs typeface="Microsoft YaHei" charset="0"/>
              </a:rPr>
              <a:t>Meniere hastalığı her hastada değişken bir seyir gösterir. Ataklar arasında yıllarca sessiz dönemler geçiren hastalar olduğu gibi, yılda birkaç kez hospitalizasyon gereken hastalar da vardır. Atakların tekrarlaması ve oluşan labirent hasarı nedeniyle yıllar içinde vertigo atakları sakinler, ancak sensörinöral işitme kaybı şiddetlenir ve işitme cihazı ihtiyacı doğar.</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E31B9104-BF03-E247-9E92-9C4C6B6D8437}" type="slidenum">
              <a:rPr lang="en-US">
                <a:solidFill>
                  <a:srgbClr val="000000"/>
                </a:solidFill>
              </a:rPr>
              <a:pPr eaLnBrk="1" hangingPunct="1"/>
              <a:t>67</a:t>
            </a:fld>
            <a:endParaRPr lang="en-US">
              <a:solidFill>
                <a:srgbClr val="000000"/>
              </a:solidFill>
            </a:endParaRPr>
          </a:p>
        </p:txBody>
      </p:sp>
      <p:sp>
        <p:nvSpPr>
          <p:cNvPr id="138243"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A1F143D0-E047-8643-B774-B2441E7179CF}" type="slidenum">
              <a:rPr lang="en-US" sz="1300">
                <a:solidFill>
                  <a:srgbClr val="000000"/>
                </a:solidFill>
              </a:rPr>
              <a:pPr algn="r" eaLnBrk="1" hangingPunct="1">
                <a:buClrTx/>
              </a:pPr>
              <a:t>67</a:t>
            </a:fld>
            <a:endParaRPr lang="en-US" sz="1300">
              <a:solidFill>
                <a:srgbClr val="000000"/>
              </a:solidFill>
            </a:endParaRPr>
          </a:p>
        </p:txBody>
      </p:sp>
      <p:sp>
        <p:nvSpPr>
          <p:cNvPr id="138244"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38245"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Meniere hastalığının erken dönemlerinde daha çok düşük frekansların etkilendiği sensörinöral işitme kaybı görülür.</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DF5B8EAD-9C3E-5643-BCC5-8C582D92A97E}" type="slidenum">
              <a:rPr lang="en-US">
                <a:solidFill>
                  <a:srgbClr val="000000"/>
                </a:solidFill>
              </a:rPr>
              <a:pPr eaLnBrk="1" hangingPunct="1"/>
              <a:t>68</a:t>
            </a:fld>
            <a:endParaRPr lang="en-US">
              <a:solidFill>
                <a:srgbClr val="000000"/>
              </a:solidFill>
            </a:endParaRPr>
          </a:p>
        </p:txBody>
      </p:sp>
      <p:sp>
        <p:nvSpPr>
          <p:cNvPr id="139267"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198939EC-C24A-774B-ABF9-96214DA18B96}" type="slidenum">
              <a:rPr lang="en-US" sz="1300">
                <a:solidFill>
                  <a:srgbClr val="000000"/>
                </a:solidFill>
              </a:rPr>
              <a:pPr algn="r" eaLnBrk="1" hangingPunct="1">
                <a:buClrTx/>
              </a:pPr>
              <a:t>68</a:t>
            </a:fld>
            <a:endParaRPr lang="en-US" sz="1300">
              <a:solidFill>
                <a:srgbClr val="000000"/>
              </a:solidFill>
            </a:endParaRPr>
          </a:p>
        </p:txBody>
      </p:sp>
      <p:sp>
        <p:nvSpPr>
          <p:cNvPr id="139268"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39269"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Vertigo ataklarının azaldığı Meniere hastalığının ileri evresinde düşük frekanslarda da etkilenme olur ve bütün frekanslarda hemen hemen eşit dereceli işitme kaybı ve buna bağlı düz bir sensörinöral kayıp odyogramı görülür.</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55C37CF6-8192-4E4D-BF61-C5D1C325D748}" type="slidenum">
              <a:rPr lang="en-US">
                <a:solidFill>
                  <a:srgbClr val="000000"/>
                </a:solidFill>
              </a:rPr>
              <a:pPr eaLnBrk="1" hangingPunct="1"/>
              <a:t>69</a:t>
            </a:fld>
            <a:endParaRPr lang="en-US">
              <a:solidFill>
                <a:srgbClr val="000000"/>
              </a:solidFill>
            </a:endParaRPr>
          </a:p>
        </p:txBody>
      </p:sp>
      <p:sp>
        <p:nvSpPr>
          <p:cNvPr id="140291"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34958765-C74F-6A4E-9B8B-AE3569E1310D}" type="slidenum">
              <a:rPr lang="en-US" sz="1300">
                <a:solidFill>
                  <a:srgbClr val="000000"/>
                </a:solidFill>
              </a:rPr>
              <a:pPr algn="r" eaLnBrk="1" hangingPunct="1">
                <a:buClrTx/>
              </a:pPr>
              <a:t>69</a:t>
            </a:fld>
            <a:endParaRPr lang="en-US" sz="1300">
              <a:solidFill>
                <a:srgbClr val="000000"/>
              </a:solidFill>
            </a:endParaRPr>
          </a:p>
        </p:txBody>
      </p:sp>
      <p:sp>
        <p:nvSpPr>
          <p:cNvPr id="140292"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40293"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Perilenf fistülü çoğunlukla oval pencere, daha az olarak yuvarlak pencereden orta kulağa perilenf kaçağı oluşmasıdır. Etyolojisinde barotravma veya ağır kaldırma, ıkınma, burun sümkürme gibi intrensek travma mekanizmaları rol oynayabilir. Ancak perilenf fistülü olgularının önemli bir kısmında belli bir etyolojik neden belirlenemez ve fistülün spontan geliştiği kabul edilir.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Perilenf fistüllerinde akut vertigo ve akut sensörinöral işitme kaybı olur. Fistül testinde (pnömatik otoskopi ile dış kulak yoluna pozitif ve negatif basınç verilmesi) vertigo ve nistagmus oluşmasıyla tanıyı desekler. Kesin tanı cerrahi eksplorasyon sırasında fistülün görülmesiyle koyulur.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Yatak istirahatı, baş elevasyonu, efor ve basınç değişikliklerinin kısıtlanması ile perilenf fistüllerinin bir kısmı spontan kapanır. Bu tedaviyle düzelmeyen olgularda fistül cerrahi olarak kapatılmalıdır. Fistül geliştiği anda labirentte oluşan vestibüler ve koklear hasar kalıcı olabilir. Cerrahi tedavinin amacı daha fazla hasar oluşumunu durdurmak ve orta kulaktan kanaklanabilecek supüratif labirentit ve menenjit riskini ortadan kaldırmaktır.</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C66D377B-5FD1-DC40-8BF9-4F2B4691A194}" type="slidenum">
              <a:rPr lang="en-US">
                <a:solidFill>
                  <a:srgbClr val="000000"/>
                </a:solidFill>
              </a:rPr>
              <a:pPr eaLnBrk="1" hangingPunct="1"/>
              <a:t>70</a:t>
            </a:fld>
            <a:endParaRPr lang="en-US">
              <a:solidFill>
                <a:srgbClr val="000000"/>
              </a:solidFill>
            </a:endParaRPr>
          </a:p>
        </p:txBody>
      </p:sp>
      <p:sp>
        <p:nvSpPr>
          <p:cNvPr id="141315"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48A7DFF9-46DE-054C-85BB-349B526DA6E4}" type="slidenum">
              <a:rPr lang="en-US" sz="1300">
                <a:solidFill>
                  <a:srgbClr val="000000"/>
                </a:solidFill>
              </a:rPr>
              <a:pPr algn="r" eaLnBrk="1" hangingPunct="1">
                <a:buClrTx/>
              </a:pPr>
              <a:t>70</a:t>
            </a:fld>
            <a:endParaRPr lang="en-US" sz="1300">
              <a:solidFill>
                <a:srgbClr val="000000"/>
              </a:solidFill>
            </a:endParaRPr>
          </a:p>
        </p:txBody>
      </p:sp>
      <p:sp>
        <p:nvSpPr>
          <p:cNvPr id="141316"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41317"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Vertebrobaziller sistemdeki arteriyel dolaşım bozukluğuna bağlı ortaya çıkan vertigoya diplopi, senkop, konuşma bozukluğu, ve kraniyal sinir paralizileri gibi başka nörolojik semptomlar eşlik eder. Tanıda vertebral arterlerdeki dolaşımın dopler ultrasonografi, manyetik rezonans anjiografi veya dijital anjiografi (DSA) ile görüntülenmesi kullanılır. Aterosklerotik damar hastalığı ile ilgili risk faktörlerinin (hipertansiyon, hiperlipidemi gibi) de değerlendirilmesi gerekir. Tedavide aterosklerotik tıkanmayı engellemeye yönelik anti-agregan tedavi kullanılır, ileri tıkanıklık durumlarında anjiografi eşliğinde vasküler stent uygulamaları yapılabilir.</a:t>
            </a: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endParaRPr lang="tr-TR" sz="1000">
              <a:latin typeface="Arial" charset="0"/>
              <a:ea typeface="Microsoft YaHei" charset="0"/>
              <a:cs typeface="Microsoft YaHei" charset="0"/>
            </a:endParaRPr>
          </a:p>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Wallenberg sendromu vertabral arter veya posteior serebellar arter (PICA) iskemisi (serebrovasküler olay) sonucunda ortaya çıkan şiddetli vertigo, bulantı, kusma, ataksi, disfaji, disfoni, ipsilateral V-X. kranial sinir paralizileri, yüz hariç kontralateral vücut yarısında duyu bozukluğu ile seyreden bir beyin sapı arteriyel dolaşım bozukluğudur. İskemik serebrovasküler olaylardaki gibi anti-trombotik ve destek tedaviler uygulanır.</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38183E24-6D69-2840-8703-859FC7B732AF}" type="slidenum">
              <a:rPr lang="en-US">
                <a:solidFill>
                  <a:srgbClr val="000000"/>
                </a:solidFill>
              </a:rPr>
              <a:pPr eaLnBrk="1" hangingPunct="1"/>
              <a:t>71</a:t>
            </a:fld>
            <a:endParaRPr lang="en-US">
              <a:solidFill>
                <a:srgbClr val="000000"/>
              </a:solidFill>
            </a:endParaRPr>
          </a:p>
        </p:txBody>
      </p:sp>
      <p:sp>
        <p:nvSpPr>
          <p:cNvPr id="142339"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7D4A8505-D624-DB47-84A6-FC3A037E1AB0}" type="slidenum">
              <a:rPr lang="en-US" sz="1300">
                <a:solidFill>
                  <a:srgbClr val="000000"/>
                </a:solidFill>
              </a:rPr>
              <a:pPr algn="r" eaLnBrk="1" hangingPunct="1">
                <a:buClrTx/>
              </a:pPr>
              <a:t>71</a:t>
            </a:fld>
            <a:endParaRPr lang="en-US" sz="1300">
              <a:solidFill>
                <a:srgbClr val="000000"/>
              </a:solidFill>
            </a:endParaRPr>
          </a:p>
        </p:txBody>
      </p:sp>
      <p:sp>
        <p:nvSpPr>
          <p:cNvPr id="142340"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142341"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PICA trombozuna bağlı akut serebellar infarkt, multiple skleroz gibi demiyelinizan hastalıklar, daha nadir olarak baziller migren, kafa kaidesi malformasyonları (ör. Arnold-Chiari), dejeneratif hastalıklar (ör. Friedrich ataksi, serebellar dejenerasyon, Parkinson hastalılğı, Alzheimer hastalılğı), intoksikasyonlar (alkol, barbiturat, antiepileptikler), sistemik hastalıklar (DM Renal yetmezlik, AIDS), vestibüler epilepsi de vertigo nedeni olabilir.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2758DC93-66DB-C946-B635-27043EDA62B2}" type="slidenum">
              <a:rPr lang="en-US">
                <a:solidFill>
                  <a:srgbClr val="000000"/>
                </a:solidFill>
              </a:rPr>
              <a:pPr eaLnBrk="1" hangingPunct="1"/>
              <a:t>10</a:t>
            </a:fld>
            <a:endParaRPr lang="en-US">
              <a:solidFill>
                <a:srgbClr val="000000"/>
              </a:solidFill>
            </a:endParaRPr>
          </a:p>
        </p:txBody>
      </p:sp>
      <p:sp>
        <p:nvSpPr>
          <p:cNvPr id="81923"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4C2098DC-A69E-6C40-A0B9-B72AAF2BBD59}" type="slidenum">
              <a:rPr lang="en-US" sz="1300">
                <a:solidFill>
                  <a:srgbClr val="000000"/>
                </a:solidFill>
              </a:rPr>
              <a:pPr algn="r" eaLnBrk="1" hangingPunct="1">
                <a:buClrTx/>
              </a:pPr>
              <a:t>10</a:t>
            </a:fld>
            <a:endParaRPr lang="en-US" sz="1300">
              <a:solidFill>
                <a:srgbClr val="000000"/>
              </a:solidFill>
            </a:endParaRPr>
          </a:p>
        </p:txBody>
      </p:sp>
      <p:sp>
        <p:nvSpPr>
          <p:cNvPr id="81924"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81925"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Reissner membranı üzerine oturan Corti organı, iç saçlı hücreler, dış saçlı hücreler, destek hücreler, Corti çubukları, retiküler membran ve tektoriyal membrandan oluşur. Corti organını çevreleyen koklear kanal içindeki endolenf, potasyumdan zengindir ve bu özelliğiyle intrasellüler sıvıya benzer. Perilenf ise sodyumdan zengindir ve bu özelliğiyle ekstrasellüler sıvıya benzer.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D375829B-4E3E-C546-A494-97FEE7ECC207}" type="slidenum">
              <a:rPr lang="en-US">
                <a:solidFill>
                  <a:srgbClr val="000000"/>
                </a:solidFill>
              </a:rPr>
              <a:pPr eaLnBrk="1" hangingPunct="1"/>
              <a:t>11</a:t>
            </a:fld>
            <a:endParaRPr lang="en-US">
              <a:solidFill>
                <a:srgbClr val="000000"/>
              </a:solidFill>
            </a:endParaRPr>
          </a:p>
        </p:txBody>
      </p:sp>
      <p:sp>
        <p:nvSpPr>
          <p:cNvPr id="82947" name="Rectangle 1"/>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82948" name="Rectangle 2"/>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tr-TR">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eaLnBrk="1" hangingPunct="1"/>
            <a:fld id="{341B31F4-31B3-9445-9671-E4A3EC76A0EE}" type="slidenum">
              <a:rPr lang="en-US">
                <a:solidFill>
                  <a:srgbClr val="000000"/>
                </a:solidFill>
              </a:rPr>
              <a:pPr eaLnBrk="1" hangingPunct="1"/>
              <a:t>12</a:t>
            </a:fld>
            <a:endParaRPr lang="en-US">
              <a:solidFill>
                <a:srgbClr val="000000"/>
              </a:solidFill>
            </a:endParaRPr>
          </a:p>
        </p:txBody>
      </p:sp>
      <p:sp>
        <p:nvSpPr>
          <p:cNvPr id="83971" name="Text Box 1"/>
          <p:cNvSpPr txBox="1">
            <a:spLocks noChangeArrowheads="1"/>
          </p:cNvSpPr>
          <p:nvPr/>
        </p:nvSpPr>
        <p:spPr bwMode="auto">
          <a:xfrm>
            <a:off x="4013200" y="9699625"/>
            <a:ext cx="30718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nchor="b"/>
          <a:lstStyle>
            <a:lvl1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1pPr>
            <a:lvl2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2pPr>
            <a:lvl3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3pPr>
            <a:lvl4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4pPr>
            <a:lvl5pPr eaLnBrk="0" hangingPunc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1225" algn="l"/>
                <a:tab pos="1824038" algn="l"/>
                <a:tab pos="2736850" algn="l"/>
                <a:tab pos="3648075" algn="l"/>
                <a:tab pos="4560888" algn="l"/>
                <a:tab pos="5473700" algn="l"/>
                <a:tab pos="6386513" algn="l"/>
                <a:tab pos="7297738" algn="l"/>
                <a:tab pos="8210550" algn="l"/>
                <a:tab pos="9123363" algn="l"/>
                <a:tab pos="10036175" algn="l"/>
              </a:tabLst>
              <a:defRPr>
                <a:solidFill>
                  <a:schemeClr val="bg1"/>
                </a:solidFill>
                <a:latin typeface="Arial" charset="0"/>
                <a:ea typeface="Microsoft YaHei" charset="0"/>
                <a:cs typeface="Microsoft YaHei" charset="0"/>
              </a:defRPr>
            </a:lvl9pPr>
          </a:lstStyle>
          <a:p>
            <a:pPr algn="r" eaLnBrk="1" hangingPunct="1">
              <a:buClrTx/>
            </a:pPr>
            <a:fld id="{76045C82-C698-6149-8910-F81230655C12}" type="slidenum">
              <a:rPr lang="en-US" sz="1300">
                <a:solidFill>
                  <a:srgbClr val="000000"/>
                </a:solidFill>
              </a:rPr>
              <a:pPr algn="r" eaLnBrk="1" hangingPunct="1">
                <a:buClrTx/>
              </a:pPr>
              <a:t>12</a:t>
            </a:fld>
            <a:endParaRPr lang="en-US" sz="1300">
              <a:solidFill>
                <a:srgbClr val="000000"/>
              </a:solidFill>
            </a:endParaRPr>
          </a:p>
        </p:txBody>
      </p:sp>
      <p:sp>
        <p:nvSpPr>
          <p:cNvPr id="83972" name="Rectangle 2"/>
          <p:cNvSpPr>
            <a:spLocks noGrp="1" noRot="1" noChangeAspect="1" noChangeArrowheads="1" noTextEdit="1"/>
          </p:cNvSpPr>
          <p:nvPr>
            <p:ph type="sldImg"/>
          </p:nvPr>
        </p:nvSpPr>
        <p:spPr>
          <a:xfrm>
            <a:off x="992188" y="766763"/>
            <a:ext cx="5102225" cy="3827462"/>
          </a:xfrm>
          <a:solidFill>
            <a:srgbClr val="FFFFFF"/>
          </a:solidFill>
          <a:ln>
            <a:solidFill>
              <a:srgbClr val="000000"/>
            </a:solidFill>
            <a:miter lim="800000"/>
            <a:headEnd/>
            <a:tailEnd/>
          </a:ln>
        </p:spPr>
      </p:sp>
      <p:sp>
        <p:nvSpPr>
          <p:cNvPr id="83973" name="Text Box 3"/>
          <p:cNvSpPr>
            <a:spLocks noGrp="1" noChangeArrowheads="1"/>
          </p:cNvSpPr>
          <p:nvPr>
            <p:ph type="body" idx="1"/>
          </p:nvPr>
        </p:nvSpPr>
        <p:spPr>
          <a:xfrm>
            <a:off x="1163638" y="4849813"/>
            <a:ext cx="4760912"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8782" tIns="49571" rIns="98782" bIns="49571"/>
          <a:lstStyle/>
          <a:p>
            <a:pPr eaLnBrk="1" hangingPunct="1">
              <a:spcBef>
                <a:spcPts val="375"/>
              </a:spcBef>
              <a:buClrTx/>
              <a:tabLst>
                <a:tab pos="0" algn="l"/>
                <a:tab pos="911225" algn="l"/>
                <a:tab pos="1824038" algn="l"/>
                <a:tab pos="2736850" algn="l"/>
                <a:tab pos="3648075" algn="l"/>
                <a:tab pos="4560888" algn="l"/>
                <a:tab pos="5473700" algn="l"/>
                <a:tab pos="6386513" algn="l"/>
                <a:tab pos="7297738" algn="l"/>
                <a:tab pos="8210550" algn="l"/>
                <a:tab pos="9123363" algn="l"/>
                <a:tab pos="10036175" algn="l"/>
              </a:tabLst>
            </a:pPr>
            <a:r>
              <a:rPr lang="tr-TR" sz="1000">
                <a:latin typeface="Arial" charset="0"/>
                <a:ea typeface="Microsoft YaHei" charset="0"/>
                <a:cs typeface="Microsoft YaHei" charset="0"/>
              </a:rPr>
              <a:t>Her bir kokleada yaklaşık 3.000 adet </a:t>
            </a:r>
            <a:r>
              <a:rPr lang="tr-TR" sz="1000" b="1">
                <a:latin typeface="Arial" charset="0"/>
                <a:ea typeface="Microsoft YaHei" charset="0"/>
                <a:cs typeface="Microsoft YaHei" charset="0"/>
              </a:rPr>
              <a:t>iç saçlı hücre</a:t>
            </a:r>
            <a:r>
              <a:rPr lang="tr-TR" sz="1000">
                <a:latin typeface="Arial" charset="0"/>
                <a:ea typeface="Microsoft YaHei" charset="0"/>
                <a:cs typeface="Microsoft YaHei" charset="0"/>
              </a:rPr>
              <a:t> ve yaklaşık 12.000 adet </a:t>
            </a:r>
            <a:r>
              <a:rPr lang="tr-TR" sz="1000" b="1">
                <a:latin typeface="Arial" charset="0"/>
                <a:ea typeface="Microsoft YaHei" charset="0"/>
                <a:cs typeface="Microsoft YaHei" charset="0"/>
              </a:rPr>
              <a:t>dış saçlı hücre</a:t>
            </a:r>
            <a:r>
              <a:rPr lang="tr-TR" sz="1000">
                <a:latin typeface="Arial" charset="0"/>
                <a:ea typeface="Microsoft YaHei" charset="0"/>
                <a:cs typeface="Microsoft YaHei" charset="0"/>
              </a:rPr>
              <a:t> bulunur. Bu iki hücre grubu arasında şekil, organel yapısı ve koklear sinir sonlanmalarının şekil ve sayılarında farklılıklar vardır.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Rectangle 5"/>
          <p:cNvSpPr>
            <a:spLocks noGrp="1" noChangeArrowheads="1"/>
          </p:cNvSpPr>
          <p:nvPr>
            <p:ph type="sldNum" idx="10"/>
          </p:nvPr>
        </p:nvSpPr>
        <p:spPr>
          <a:ln/>
        </p:spPr>
        <p:txBody>
          <a:bodyPr/>
          <a:lstStyle>
            <a:lvl1pPr>
              <a:defRPr/>
            </a:lvl1pPr>
          </a:lstStyle>
          <a:p>
            <a:fld id="{6BC8F995-C084-284F-A647-09A4B75996ED}" type="slidenum">
              <a:rPr lang="tr-TR"/>
              <a:pPr/>
              <a:t>‹#›</a:t>
            </a:fld>
            <a:endParaRPr lang="tr-TR"/>
          </a:p>
        </p:txBody>
      </p:sp>
    </p:spTree>
    <p:extLst>
      <p:ext uri="{BB962C8B-B14F-4D97-AF65-F5344CB8AC3E}">
        <p14:creationId xmlns:p14="http://schemas.microsoft.com/office/powerpoint/2010/main" val="241703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sldNum" idx="10"/>
          </p:nvPr>
        </p:nvSpPr>
        <p:spPr>
          <a:ln/>
        </p:spPr>
        <p:txBody>
          <a:bodyPr/>
          <a:lstStyle>
            <a:lvl1pPr>
              <a:defRPr/>
            </a:lvl1pPr>
          </a:lstStyle>
          <a:p>
            <a:fld id="{5B5E12C3-8BD0-DE47-B968-BDB4F18C1E8B}" type="slidenum">
              <a:rPr lang="tr-TR"/>
              <a:pPr/>
              <a:t>‹#›</a:t>
            </a:fld>
            <a:endParaRPr lang="tr-TR"/>
          </a:p>
        </p:txBody>
      </p:sp>
    </p:spTree>
    <p:extLst>
      <p:ext uri="{BB962C8B-B14F-4D97-AF65-F5344CB8AC3E}">
        <p14:creationId xmlns:p14="http://schemas.microsoft.com/office/powerpoint/2010/main" val="2651408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128588"/>
            <a:ext cx="2055813" cy="544830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128588"/>
            <a:ext cx="6019800" cy="54483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sldNum" idx="10"/>
          </p:nvPr>
        </p:nvSpPr>
        <p:spPr>
          <a:ln/>
        </p:spPr>
        <p:txBody>
          <a:bodyPr/>
          <a:lstStyle>
            <a:lvl1pPr>
              <a:defRPr/>
            </a:lvl1pPr>
          </a:lstStyle>
          <a:p>
            <a:fld id="{568C0BF4-681C-114B-9892-7912B1D38732}" type="slidenum">
              <a:rPr lang="tr-TR"/>
              <a:pPr/>
              <a:t>‹#›</a:t>
            </a:fld>
            <a:endParaRPr lang="tr-TR"/>
          </a:p>
        </p:txBody>
      </p:sp>
    </p:spTree>
    <p:extLst>
      <p:ext uri="{BB962C8B-B14F-4D97-AF65-F5344CB8AC3E}">
        <p14:creationId xmlns:p14="http://schemas.microsoft.com/office/powerpoint/2010/main" val="1835294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Özel Düzen">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28588"/>
            <a:ext cx="8228013" cy="1433512"/>
          </a:xfrm>
        </p:spPr>
        <p:txBody>
          <a:bodyPr/>
          <a:lstStyle/>
          <a:p>
            <a:r>
              <a:rPr lang="tr-TR" smtClean="0"/>
              <a:t>Asıl başlık stili için tıklatın</a:t>
            </a:r>
            <a:endParaRPr lang="tr-TR"/>
          </a:p>
        </p:txBody>
      </p:sp>
      <p:sp>
        <p:nvSpPr>
          <p:cNvPr id="3" name="Rectangle 5"/>
          <p:cNvSpPr>
            <a:spLocks noGrp="1" noChangeArrowheads="1"/>
          </p:cNvSpPr>
          <p:nvPr>
            <p:ph type="sldNum" idx="10"/>
          </p:nvPr>
        </p:nvSpPr>
        <p:spPr>
          <a:ln/>
        </p:spPr>
        <p:txBody>
          <a:bodyPr/>
          <a:lstStyle>
            <a:lvl1pPr>
              <a:defRPr/>
            </a:lvl1pPr>
          </a:lstStyle>
          <a:p>
            <a:fld id="{C8A482CF-1340-A841-93A3-9AA34F5ACBD3}" type="slidenum">
              <a:rPr lang="tr-TR"/>
              <a:pPr/>
              <a:t>‹#›</a:t>
            </a:fld>
            <a:endParaRPr lang="tr-TR"/>
          </a:p>
        </p:txBody>
      </p:sp>
    </p:spTree>
    <p:extLst>
      <p:ext uri="{BB962C8B-B14F-4D97-AF65-F5344CB8AC3E}">
        <p14:creationId xmlns:p14="http://schemas.microsoft.com/office/powerpoint/2010/main" val="23466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sldNum" idx="10"/>
          </p:nvPr>
        </p:nvSpPr>
        <p:spPr>
          <a:ln/>
        </p:spPr>
        <p:txBody>
          <a:bodyPr/>
          <a:lstStyle>
            <a:lvl1pPr>
              <a:defRPr/>
            </a:lvl1pPr>
          </a:lstStyle>
          <a:p>
            <a:fld id="{634CA497-8291-074F-ABE7-F778488ED50A}" type="slidenum">
              <a:rPr lang="tr-TR"/>
              <a:pPr/>
              <a:t>‹#›</a:t>
            </a:fld>
            <a:endParaRPr lang="tr-TR"/>
          </a:p>
        </p:txBody>
      </p:sp>
    </p:spTree>
    <p:extLst>
      <p:ext uri="{BB962C8B-B14F-4D97-AF65-F5344CB8AC3E}">
        <p14:creationId xmlns:p14="http://schemas.microsoft.com/office/powerpoint/2010/main" val="381324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5"/>
          <p:cNvSpPr>
            <a:spLocks noGrp="1" noChangeArrowheads="1"/>
          </p:cNvSpPr>
          <p:nvPr>
            <p:ph type="sldNum" idx="10"/>
          </p:nvPr>
        </p:nvSpPr>
        <p:spPr>
          <a:ln/>
        </p:spPr>
        <p:txBody>
          <a:bodyPr/>
          <a:lstStyle>
            <a:lvl1pPr>
              <a:defRPr/>
            </a:lvl1pPr>
          </a:lstStyle>
          <a:p>
            <a:fld id="{E9E6294F-61C1-0C4A-8A36-10836CDBCFD2}" type="slidenum">
              <a:rPr lang="tr-TR"/>
              <a:pPr/>
              <a:t>‹#›</a:t>
            </a:fld>
            <a:endParaRPr lang="tr-TR"/>
          </a:p>
        </p:txBody>
      </p:sp>
    </p:spTree>
    <p:extLst>
      <p:ext uri="{BB962C8B-B14F-4D97-AF65-F5344CB8AC3E}">
        <p14:creationId xmlns:p14="http://schemas.microsoft.com/office/powerpoint/2010/main" val="3339154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7013"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6613" y="1600200"/>
            <a:ext cx="4038600" cy="3976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5"/>
          <p:cNvSpPr>
            <a:spLocks noGrp="1" noChangeArrowheads="1"/>
          </p:cNvSpPr>
          <p:nvPr>
            <p:ph type="sldNum" idx="10"/>
          </p:nvPr>
        </p:nvSpPr>
        <p:spPr>
          <a:ln/>
        </p:spPr>
        <p:txBody>
          <a:bodyPr/>
          <a:lstStyle>
            <a:lvl1pPr>
              <a:defRPr/>
            </a:lvl1pPr>
          </a:lstStyle>
          <a:p>
            <a:fld id="{4260F369-F6C2-0D43-8CD9-150F8CC49771}" type="slidenum">
              <a:rPr lang="tr-TR"/>
              <a:pPr/>
              <a:t>‹#›</a:t>
            </a:fld>
            <a:endParaRPr lang="tr-TR"/>
          </a:p>
        </p:txBody>
      </p:sp>
    </p:spTree>
    <p:extLst>
      <p:ext uri="{BB962C8B-B14F-4D97-AF65-F5344CB8AC3E}">
        <p14:creationId xmlns:p14="http://schemas.microsoft.com/office/powerpoint/2010/main" val="3166039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5"/>
          <p:cNvSpPr>
            <a:spLocks noGrp="1" noChangeArrowheads="1"/>
          </p:cNvSpPr>
          <p:nvPr>
            <p:ph type="sldNum" idx="10"/>
          </p:nvPr>
        </p:nvSpPr>
        <p:spPr>
          <a:ln/>
        </p:spPr>
        <p:txBody>
          <a:bodyPr/>
          <a:lstStyle>
            <a:lvl1pPr>
              <a:defRPr/>
            </a:lvl1pPr>
          </a:lstStyle>
          <a:p>
            <a:fld id="{DDAEE9EE-DC44-754A-A268-758B372F4B78}" type="slidenum">
              <a:rPr lang="tr-TR"/>
              <a:pPr/>
              <a:t>‹#›</a:t>
            </a:fld>
            <a:endParaRPr lang="tr-TR"/>
          </a:p>
        </p:txBody>
      </p:sp>
    </p:spTree>
    <p:extLst>
      <p:ext uri="{BB962C8B-B14F-4D97-AF65-F5344CB8AC3E}">
        <p14:creationId xmlns:p14="http://schemas.microsoft.com/office/powerpoint/2010/main" val="1726138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5"/>
          <p:cNvSpPr>
            <a:spLocks noGrp="1" noChangeArrowheads="1"/>
          </p:cNvSpPr>
          <p:nvPr>
            <p:ph type="sldNum" idx="10"/>
          </p:nvPr>
        </p:nvSpPr>
        <p:spPr>
          <a:ln/>
        </p:spPr>
        <p:txBody>
          <a:bodyPr/>
          <a:lstStyle>
            <a:lvl1pPr>
              <a:defRPr/>
            </a:lvl1pPr>
          </a:lstStyle>
          <a:p>
            <a:fld id="{EB38B9BC-4A67-8D42-8E6F-B31A699CB7DB}" type="slidenum">
              <a:rPr lang="tr-TR"/>
              <a:pPr/>
              <a:t>‹#›</a:t>
            </a:fld>
            <a:endParaRPr lang="tr-TR"/>
          </a:p>
        </p:txBody>
      </p:sp>
    </p:spTree>
    <p:extLst>
      <p:ext uri="{BB962C8B-B14F-4D97-AF65-F5344CB8AC3E}">
        <p14:creationId xmlns:p14="http://schemas.microsoft.com/office/powerpoint/2010/main" val="2767536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FEBA43A2-F81D-2442-BF69-0750E4EAC751}" type="slidenum">
              <a:rPr lang="tr-TR"/>
              <a:pPr/>
              <a:t>‹#›</a:t>
            </a:fld>
            <a:endParaRPr lang="tr-TR"/>
          </a:p>
        </p:txBody>
      </p:sp>
    </p:spTree>
    <p:extLst>
      <p:ext uri="{BB962C8B-B14F-4D97-AF65-F5344CB8AC3E}">
        <p14:creationId xmlns:p14="http://schemas.microsoft.com/office/powerpoint/2010/main" val="274012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5"/>
          <p:cNvSpPr>
            <a:spLocks noGrp="1" noChangeArrowheads="1"/>
          </p:cNvSpPr>
          <p:nvPr>
            <p:ph type="sldNum" idx="10"/>
          </p:nvPr>
        </p:nvSpPr>
        <p:spPr>
          <a:ln/>
        </p:spPr>
        <p:txBody>
          <a:bodyPr/>
          <a:lstStyle>
            <a:lvl1pPr>
              <a:defRPr/>
            </a:lvl1pPr>
          </a:lstStyle>
          <a:p>
            <a:fld id="{0BC79276-1215-8D49-979B-268057E030A6}" type="slidenum">
              <a:rPr lang="tr-TR"/>
              <a:pPr/>
              <a:t>‹#›</a:t>
            </a:fld>
            <a:endParaRPr lang="tr-TR"/>
          </a:p>
        </p:txBody>
      </p:sp>
    </p:spTree>
    <p:extLst>
      <p:ext uri="{BB962C8B-B14F-4D97-AF65-F5344CB8AC3E}">
        <p14:creationId xmlns:p14="http://schemas.microsoft.com/office/powerpoint/2010/main" val="1606928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5"/>
          <p:cNvSpPr>
            <a:spLocks noGrp="1" noChangeArrowheads="1"/>
          </p:cNvSpPr>
          <p:nvPr>
            <p:ph type="sldNum" idx="10"/>
          </p:nvPr>
        </p:nvSpPr>
        <p:spPr>
          <a:ln/>
        </p:spPr>
        <p:txBody>
          <a:bodyPr/>
          <a:lstStyle>
            <a:lvl1pPr>
              <a:defRPr/>
            </a:lvl1pPr>
          </a:lstStyle>
          <a:p>
            <a:fld id="{78309248-D1B2-8B44-9DD5-02ACE3B3197B}" type="slidenum">
              <a:rPr lang="tr-TR"/>
              <a:pPr/>
              <a:t>‹#›</a:t>
            </a:fld>
            <a:endParaRPr lang="tr-TR"/>
          </a:p>
        </p:txBody>
      </p:sp>
    </p:spTree>
    <p:extLst>
      <p:ext uri="{BB962C8B-B14F-4D97-AF65-F5344CB8AC3E}">
        <p14:creationId xmlns:p14="http://schemas.microsoft.com/office/powerpoint/2010/main" val="2929238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8013"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Ana başlık metnini düzenlemek için tıklayın</a:t>
            </a:r>
          </a:p>
        </p:txBody>
      </p:sp>
      <p:sp>
        <p:nvSpPr>
          <p:cNvPr id="1027" name="Rectangle 2"/>
          <p:cNvSpPr>
            <a:spLocks noGrp="1" noChangeArrowheads="1"/>
          </p:cNvSpPr>
          <p:nvPr>
            <p:ph type="body" idx="1"/>
          </p:nvPr>
        </p:nvSpPr>
        <p:spPr bwMode="auto">
          <a:xfrm>
            <a:off x="457200" y="1600200"/>
            <a:ext cx="8228013"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Anahat metninin biçimini düzenlemek için tıklayın</a:t>
            </a:r>
          </a:p>
          <a:p>
            <a:pPr lvl="1"/>
            <a:r>
              <a:rPr lang="en-GB"/>
              <a:t>İkinci Anahat Düzeyi</a:t>
            </a:r>
          </a:p>
          <a:p>
            <a:pPr lvl="2"/>
            <a:r>
              <a:rPr lang="en-GB"/>
              <a:t>Üçüncü Anahat Düzeyi</a:t>
            </a:r>
          </a:p>
          <a:p>
            <a:pPr lvl="3"/>
            <a:r>
              <a:rPr lang="en-GB"/>
              <a:t>Dördüncü Anahat Düzeyi</a:t>
            </a:r>
          </a:p>
          <a:p>
            <a:pPr lvl="4"/>
            <a:r>
              <a:rPr lang="en-GB"/>
              <a:t>Beşinci Anahat Düzeyi</a:t>
            </a:r>
          </a:p>
          <a:p>
            <a:pPr lvl="4"/>
            <a:r>
              <a:rPr lang="en-GB"/>
              <a:t>Altıncı Anahat Düzeyi</a:t>
            </a:r>
          </a:p>
          <a:p>
            <a:pPr lvl="4"/>
            <a:r>
              <a:rPr lang="en-GB"/>
              <a:t>Yedinci Anahat Düzeyi</a:t>
            </a:r>
          </a:p>
        </p:txBody>
      </p:sp>
      <p:sp>
        <p:nvSpPr>
          <p:cNvPr id="2" name="Text Box 3"/>
          <p:cNvSpPr txBox="1">
            <a:spLocks noChangeArrowheads="1"/>
          </p:cNvSpPr>
          <p:nvPr/>
        </p:nvSpPr>
        <p:spPr bwMode="auto">
          <a:xfrm>
            <a:off x="457200" y="6245225"/>
            <a:ext cx="2133600" cy="476250"/>
          </a:xfrm>
          <a:prstGeom prst="rect">
            <a:avLst/>
          </a:prstGeom>
          <a:noFill/>
          <a:ln w="9525" cap="flat">
            <a:noFill/>
            <a:round/>
            <a:headEnd/>
            <a:tailEnd/>
          </a:ln>
          <a:effectLst/>
        </p:spPr>
        <p:txBody>
          <a:bodyPr wrap="none" anchor="ctr"/>
          <a:lstStyle/>
          <a:p>
            <a:pPr>
              <a:buFont typeface="Times New Roman" pitchFamily="16" charset="0"/>
              <a:buNone/>
              <a:defRPr/>
            </a:pPr>
            <a:endParaRPr lang="tr-TR">
              <a:ea typeface="Microsoft YaHei" charset="-122"/>
              <a:cs typeface="+mn-cs"/>
            </a:endParaRPr>
          </a:p>
        </p:txBody>
      </p:sp>
      <p:sp>
        <p:nvSpPr>
          <p:cNvPr id="1028" name="Text Box 4"/>
          <p:cNvSpPr txBox="1">
            <a:spLocks noChangeArrowheads="1"/>
          </p:cNvSpPr>
          <p:nvPr/>
        </p:nvSpPr>
        <p:spPr bwMode="auto">
          <a:xfrm>
            <a:off x="3124200" y="6245225"/>
            <a:ext cx="2895600" cy="476250"/>
          </a:xfrm>
          <a:prstGeom prst="rect">
            <a:avLst/>
          </a:prstGeom>
          <a:noFill/>
          <a:ln w="9525" cap="flat">
            <a:noFill/>
            <a:round/>
            <a:headEnd/>
            <a:tailEnd/>
          </a:ln>
          <a:effectLst/>
        </p:spPr>
        <p:txBody>
          <a:bodyPr wrap="none" anchor="ctr"/>
          <a:lstStyle/>
          <a:p>
            <a:pPr>
              <a:buFont typeface="Times New Roman" pitchFamily="16" charset="0"/>
              <a:buNone/>
              <a:defRPr/>
            </a:pPr>
            <a:endParaRPr lang="tr-TR">
              <a:ea typeface="Microsoft YaHei" charset="-122"/>
              <a:cs typeface="+mn-cs"/>
            </a:endParaRPr>
          </a:p>
        </p:txBody>
      </p:sp>
      <p:sp>
        <p:nvSpPr>
          <p:cNvPr id="1029" name="Rectangle 5"/>
          <p:cNvSpPr>
            <a:spLocks noGrp="1" noChangeArrowheads="1"/>
          </p:cNvSpPr>
          <p:nvPr>
            <p:ph type="sldNum"/>
          </p:nvPr>
        </p:nvSpPr>
        <p:spPr bwMode="auto">
          <a:xfrm>
            <a:off x="6553200" y="6245225"/>
            <a:ext cx="2132013" cy="47466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buClrTx/>
              <a:buFontTx/>
              <a:buNone/>
              <a:defRPr>
                <a:solidFill>
                  <a:srgbClr val="000000"/>
                </a:solidFill>
                <a:cs typeface="Segoe UI" charset="0"/>
              </a:defRPr>
            </a:lvl1pPr>
          </a:lstStyle>
          <a:p>
            <a:fld id="{53C06063-CA93-4D4F-AAEA-B6A946345981}" type="slidenum">
              <a:rPr lang="tr-TR"/>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icrosoft YaHei" charset="0"/>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Microsoft YaHei" charset="-122"/>
          <a:cs typeface="Microsoft YaHei"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Microsoft YaHei" charset="-122"/>
          <a:cs typeface="Microsoft YaHei"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Microsoft YaHei" charset="-122"/>
          <a:cs typeface="Microsoft YaHei"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Arial" charset="0"/>
          <a:ea typeface="Microsoft YaHei" charset="-122"/>
          <a:cs typeface="Microsoft YaHei"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icrosoft YaHei" charset="0"/>
        </a:defRPr>
      </a:lvl1pPr>
      <a:lvl2pPr marL="742950" indent="-285750" algn="l" defTabSz="449263"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icrosoft YaHei" charset="0"/>
        </a:defRPr>
      </a:lvl2pPr>
      <a:lvl3pPr marL="1143000" indent="-228600" algn="l" defTabSz="449263"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icrosoft YaHei" charset="0"/>
        </a:defRPr>
      </a:lvl3pPr>
      <a:lvl4pPr marL="16002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icrosoft YaHei" charset="0"/>
        </a:defRPr>
      </a:lvl4pPr>
      <a:lvl5pPr marL="20574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icrosoft YaHei" charset="0"/>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file:///F:\&#160;\ic%20kulak%20ders\isitme_mech.mpg"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file:///F:\&#160;\ic%20kulak%20ders\BPPV.wmv" TargetMode="Externa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63.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6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1188" y="0"/>
            <a:ext cx="8532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51" name="Text Box 2"/>
          <p:cNvSpPr txBox="1">
            <a:spLocks noChangeArrowheads="1"/>
          </p:cNvSpPr>
          <p:nvPr/>
        </p:nvSpPr>
        <p:spPr bwMode="auto">
          <a:xfrm>
            <a:off x="255588" y="4484688"/>
            <a:ext cx="5468937" cy="16192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endParaRPr lang="tr-TR" sz="2000" dirty="0">
              <a:solidFill>
                <a:srgbClr val="FFFFFF"/>
              </a:solidFill>
            </a:endParaRPr>
          </a:p>
          <a:p>
            <a:pPr eaLnBrk="1" hangingPunct="1">
              <a:buClrTx/>
              <a:buFontTx/>
              <a:buNone/>
            </a:pPr>
            <a:r>
              <a:rPr lang="tr-TR" sz="2000" dirty="0" smtClean="0">
                <a:solidFill>
                  <a:srgbClr val="FFFFFF"/>
                </a:solidFill>
              </a:rPr>
              <a:t>Doç. Dr. </a:t>
            </a:r>
            <a:r>
              <a:rPr lang="tr-TR" sz="2000" smtClean="0">
                <a:solidFill>
                  <a:srgbClr val="FFFFFF"/>
                </a:solidFill>
              </a:rPr>
              <a:t>Kürşat GÖKCAN</a:t>
            </a:r>
            <a:endParaRPr lang="tr-TR" sz="2000" dirty="0">
              <a:solidFill>
                <a:srgbClr val="FFFFFF"/>
              </a:solidFill>
            </a:endParaRPr>
          </a:p>
          <a:p>
            <a:pPr eaLnBrk="1" hangingPunct="1">
              <a:buClrTx/>
              <a:buFontTx/>
              <a:buNone/>
            </a:pPr>
            <a:endParaRPr lang="tr-TR" sz="2000" dirty="0">
              <a:solidFill>
                <a:srgbClr val="FFFFFF"/>
              </a:solidFill>
            </a:endParaRPr>
          </a:p>
          <a:p>
            <a:pPr eaLnBrk="1" hangingPunct="1">
              <a:buClrTx/>
              <a:buFontTx/>
              <a:buNone/>
            </a:pPr>
            <a:r>
              <a:rPr lang="tr-TR" sz="2000" dirty="0">
                <a:solidFill>
                  <a:srgbClr val="FFFFFF"/>
                </a:solidFill>
              </a:rPr>
              <a:t>Ankara Üniversitesi Tıp Fakültesi</a:t>
            </a:r>
          </a:p>
          <a:p>
            <a:pPr eaLnBrk="1" hangingPunct="1">
              <a:buClrTx/>
              <a:buFontTx/>
              <a:buNone/>
            </a:pPr>
            <a:r>
              <a:rPr lang="tr-TR" sz="2000" dirty="0">
                <a:solidFill>
                  <a:srgbClr val="FFFFFF"/>
                </a:solidFill>
              </a:rPr>
              <a:t>K.B.B. Anabilim Dalı</a:t>
            </a:r>
          </a:p>
        </p:txBody>
      </p:sp>
      <p:sp>
        <p:nvSpPr>
          <p:cNvPr id="2052" name="Text Box 3"/>
          <p:cNvSpPr txBox="1">
            <a:spLocks noChangeArrowheads="1"/>
          </p:cNvSpPr>
          <p:nvPr/>
        </p:nvSpPr>
        <p:spPr bwMode="auto">
          <a:xfrm>
            <a:off x="323850" y="904875"/>
            <a:ext cx="4464050" cy="58737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FF00"/>
                </a:solidFill>
              </a:rPr>
              <a:t>İç Kulak ve Hastalıkları</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4213" y="0"/>
            <a:ext cx="77406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cstate="email">
            <a:lum bright="18000" contrast="6000"/>
            <a:extLst>
              <a:ext uri="{28A0092B-C50C-407E-A947-70E740481C1C}">
                <a14:useLocalDpi xmlns:a14="http://schemas.microsoft.com/office/drawing/2010/main" val="0"/>
              </a:ext>
            </a:extLst>
          </a:blip>
          <a:srcRect/>
          <a:stretch>
            <a:fillRect/>
          </a:stretch>
        </p:blipFill>
        <p:spPr bwMode="auto">
          <a:xfrm>
            <a:off x="0" y="260350"/>
            <a:ext cx="9144000" cy="641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03848" y="44450"/>
            <a:ext cx="4897165" cy="467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291" name="Text Box 2"/>
          <p:cNvSpPr txBox="1">
            <a:spLocks noChangeArrowheads="1"/>
          </p:cNvSpPr>
          <p:nvPr/>
        </p:nvSpPr>
        <p:spPr bwMode="auto">
          <a:xfrm>
            <a:off x="7670800" y="836613"/>
            <a:ext cx="933648"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1200" dirty="0">
                <a:solidFill>
                  <a:srgbClr val="000000"/>
                </a:solidFill>
              </a:rPr>
              <a:t># 12.000</a:t>
            </a:r>
          </a:p>
        </p:txBody>
      </p:sp>
      <p:sp>
        <p:nvSpPr>
          <p:cNvPr id="12292" name="Text Box 3"/>
          <p:cNvSpPr txBox="1">
            <a:spLocks noChangeArrowheads="1"/>
          </p:cNvSpPr>
          <p:nvPr/>
        </p:nvSpPr>
        <p:spPr bwMode="auto">
          <a:xfrm>
            <a:off x="3131840" y="836712"/>
            <a:ext cx="652408" cy="26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1100" dirty="0">
                <a:solidFill>
                  <a:srgbClr val="000000"/>
                </a:solidFill>
              </a:rPr>
              <a:t># 3.000</a:t>
            </a:r>
          </a:p>
        </p:txBody>
      </p:sp>
      <p:pic>
        <p:nvPicPr>
          <p:cNvPr id="2" name="Picture 1"/>
          <p:cNvPicPr>
            <a:picLocks noChangeAspect="1"/>
          </p:cNvPicPr>
          <p:nvPr/>
        </p:nvPicPr>
        <p:blipFill>
          <a:blip r:embed="rId4" cstate="print"/>
          <a:stretch>
            <a:fillRect/>
          </a:stretch>
        </p:blipFill>
        <p:spPr>
          <a:xfrm>
            <a:off x="0" y="4562534"/>
            <a:ext cx="3563888" cy="222705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038"/>
            <a:ext cx="91440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AutoShape 2"/>
          <p:cNvSpPr>
            <a:spLocks noRot="1" noChangeAspect="1" noChangeArrowheads="1"/>
          </p:cNvSpPr>
          <p:nvPr>
            <a:videoFile r:link="rId1"/>
            <p:extLst/>
          </p:nvPr>
        </p:nvSpPr>
        <p:spPr bwMode="auto">
          <a:xfrm>
            <a:off x="103188" y="4032250"/>
            <a:ext cx="335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pic>
        <p:nvPicPr>
          <p:cNvPr id="4" name="isitme_mech.mpg">
            <a:hlinkClick r:id="" action="ppaction://media"/>
          </p:cNvPr>
          <p:cNvPicPr>
            <a:picLocks noRot="1" noChangeAspect="1"/>
          </p:cNvPicPr>
          <p:nvPr>
            <a:videoFile r:link="rId1"/>
            <p:extLst/>
          </p:nvPr>
        </p:nvPicPr>
        <p:blipFill>
          <a:blip r:embed="rId5" cstate="print">
            <a:extLst>
              <a:ext uri="{28A0092B-C50C-407E-A947-70E740481C1C}">
                <a14:useLocalDpi xmlns:a14="http://schemas.microsoft.com/office/drawing/2010/main" val="0"/>
              </a:ext>
            </a:extLst>
          </a:blip>
          <a:srcRect/>
          <a:stretch>
            <a:fillRect/>
          </a:stretch>
        </p:blipFill>
        <p:spPr bwMode="auto">
          <a:xfrm>
            <a:off x="107950" y="3998913"/>
            <a:ext cx="335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4"/>
          <p:cNvSpPr txBox="1">
            <a:spLocks noChangeArrowheads="1"/>
          </p:cNvSpPr>
          <p:nvPr/>
        </p:nvSpPr>
        <p:spPr bwMode="auto">
          <a:xfrm>
            <a:off x="1835150" y="1808163"/>
            <a:ext cx="998538"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algn="r" eaLnBrk="1" hangingPunct="1">
              <a:buClrTx/>
              <a:buFontTx/>
              <a:buNone/>
            </a:pPr>
            <a:r>
              <a:rPr lang="tr-TR" sz="1400">
                <a:solidFill>
                  <a:srgbClr val="000000"/>
                </a:solidFill>
              </a:rPr>
              <a:t>20.000 Hz</a:t>
            </a:r>
          </a:p>
        </p:txBody>
      </p:sp>
      <p:sp>
        <p:nvSpPr>
          <p:cNvPr id="13318" name="Text Box 4"/>
          <p:cNvSpPr txBox="1">
            <a:spLocks noChangeArrowheads="1"/>
          </p:cNvSpPr>
          <p:nvPr/>
        </p:nvSpPr>
        <p:spPr bwMode="auto">
          <a:xfrm>
            <a:off x="6659563" y="1844675"/>
            <a:ext cx="6508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algn="r" eaLnBrk="1" hangingPunct="1">
              <a:buClrTx/>
              <a:buFontTx/>
              <a:buNone/>
            </a:pPr>
            <a:r>
              <a:rPr lang="tr-TR" sz="1400">
                <a:solidFill>
                  <a:srgbClr val="000000"/>
                </a:solidFill>
              </a:rPr>
              <a:t>20 Hz</a:t>
            </a:r>
          </a:p>
        </p:txBody>
      </p:sp>
      <p:pic>
        <p:nvPicPr>
          <p:cNvPr id="5" name="Picture 4"/>
          <p:cNvPicPr>
            <a:picLocks noChangeAspect="1"/>
          </p:cNvPicPr>
          <p:nvPr/>
        </p:nvPicPr>
        <p:blipFill>
          <a:blip r:embed="rId6" cstate="print"/>
          <a:stretch>
            <a:fillRect/>
          </a:stretch>
        </p:blipFill>
        <p:spPr>
          <a:xfrm>
            <a:off x="5472100" y="4437112"/>
            <a:ext cx="2846090" cy="2276872"/>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p:cTn id="13"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4000" y="620713"/>
            <a:ext cx="5038725" cy="2633662"/>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67175" y="3362325"/>
            <a:ext cx="4968875" cy="339725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40" name="Text Box 3"/>
          <p:cNvSpPr txBox="1">
            <a:spLocks noChangeArrowheads="1"/>
          </p:cNvSpPr>
          <p:nvPr/>
        </p:nvSpPr>
        <p:spPr bwMode="auto">
          <a:xfrm>
            <a:off x="109538" y="65088"/>
            <a:ext cx="42386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Periferik vestibüler sistem</a:t>
            </a:r>
          </a:p>
        </p:txBody>
      </p:sp>
      <p:pic>
        <p:nvPicPr>
          <p:cNvPr id="14341"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l="12885" r="32831"/>
          <a:stretch>
            <a:fillRect/>
          </a:stretch>
        </p:blipFill>
        <p:spPr bwMode="auto">
          <a:xfrm>
            <a:off x="4645025" y="620713"/>
            <a:ext cx="2735263" cy="2633662"/>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89138"/>
            <a:ext cx="8512175"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63" name="Text Box 2"/>
          <p:cNvSpPr txBox="1">
            <a:spLocks noChangeArrowheads="1"/>
          </p:cNvSpPr>
          <p:nvPr/>
        </p:nvSpPr>
        <p:spPr bwMode="auto">
          <a:xfrm>
            <a:off x="111125" y="101600"/>
            <a:ext cx="25511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SSK Ampullası</a:t>
            </a:r>
          </a:p>
        </p:txBody>
      </p:sp>
      <p:pic>
        <p:nvPicPr>
          <p:cNvPr id="15364"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86463" y="160338"/>
            <a:ext cx="3116262"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65" name="AutoShape 6"/>
          <p:cNvSpPr>
            <a:spLocks noChangeArrowheads="1"/>
          </p:cNvSpPr>
          <p:nvPr/>
        </p:nvSpPr>
        <p:spPr bwMode="auto">
          <a:xfrm rot="-1680000">
            <a:off x="6878638" y="1323975"/>
            <a:ext cx="576262" cy="152400"/>
          </a:xfrm>
          <a:prstGeom prst="rightArrow">
            <a:avLst>
              <a:gd name="adj1" fmla="val 50000"/>
              <a:gd name="adj2" fmla="val 49996"/>
            </a:avLst>
          </a:prstGeom>
          <a:solidFill>
            <a:srgbClr val="000000"/>
          </a:solidFill>
          <a:ln w="6480" cap="sq">
            <a:solidFill>
              <a:srgbClr val="FFFFFF"/>
            </a:solidFill>
            <a:miter lim="800000"/>
            <a:headEnd/>
            <a:tailEnd/>
          </a:ln>
        </p:spPr>
        <p:txBody>
          <a:bodyPr wrap="none" anchor="ctr"/>
          <a:lstStyle/>
          <a:p>
            <a:endParaRPr lang="tr-TR"/>
          </a:p>
        </p:txBody>
      </p:sp>
      <p:sp>
        <p:nvSpPr>
          <p:cNvPr id="15366" name="AutoShape 7"/>
          <p:cNvSpPr>
            <a:spLocks noChangeArrowheads="1"/>
          </p:cNvSpPr>
          <p:nvPr/>
        </p:nvSpPr>
        <p:spPr bwMode="auto">
          <a:xfrm rot="10620000" flipV="1">
            <a:off x="6597650" y="1917700"/>
            <a:ext cx="576263" cy="176213"/>
          </a:xfrm>
          <a:prstGeom prst="rightArrow">
            <a:avLst>
              <a:gd name="adj1" fmla="val 50000"/>
              <a:gd name="adj2" fmla="val 49993"/>
            </a:avLst>
          </a:prstGeom>
          <a:solidFill>
            <a:srgbClr val="000000"/>
          </a:solidFill>
          <a:ln w="6480" cap="sq">
            <a:solidFill>
              <a:srgbClr val="FFFFFF"/>
            </a:solidFill>
            <a:miter lim="800000"/>
            <a:headEnd/>
            <a:tailEnd/>
          </a:ln>
        </p:spPr>
        <p:txBody>
          <a:bodyPr wrap="none" anchor="ctr"/>
          <a:lstStyle/>
          <a:p>
            <a:endParaRPr lang="tr-TR"/>
          </a:p>
        </p:txBody>
      </p:sp>
      <p:sp>
        <p:nvSpPr>
          <p:cNvPr id="15367" name="AutoShape 8"/>
          <p:cNvSpPr>
            <a:spLocks noChangeArrowheads="1"/>
          </p:cNvSpPr>
          <p:nvPr/>
        </p:nvSpPr>
        <p:spPr bwMode="auto">
          <a:xfrm rot="13980000" flipV="1">
            <a:off x="7123112" y="600076"/>
            <a:ext cx="576263" cy="176212"/>
          </a:xfrm>
          <a:prstGeom prst="rightArrow">
            <a:avLst>
              <a:gd name="adj1" fmla="val 50000"/>
              <a:gd name="adj2" fmla="val 49993"/>
            </a:avLst>
          </a:prstGeom>
          <a:solidFill>
            <a:srgbClr val="000000"/>
          </a:solidFill>
          <a:ln w="6480" cap="sq">
            <a:solidFill>
              <a:srgbClr val="FFFFFF"/>
            </a:solidFill>
            <a:miter lim="800000"/>
            <a:headEnd/>
            <a:tailEnd/>
          </a:ln>
        </p:spPr>
        <p:txBody>
          <a:bodyPr rot="10800000" wrap="none" anchor="ctr"/>
          <a:lstStyle/>
          <a:p>
            <a:endParaRPr lang="tr-TR"/>
          </a:p>
        </p:txBody>
      </p:sp>
      <p:sp>
        <p:nvSpPr>
          <p:cNvPr id="15368" name="Text Box 9"/>
          <p:cNvSpPr txBox="1">
            <a:spLocks noChangeArrowheads="1"/>
          </p:cNvSpPr>
          <p:nvPr/>
        </p:nvSpPr>
        <p:spPr bwMode="auto">
          <a:xfrm>
            <a:off x="7351713" y="981075"/>
            <a:ext cx="358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400">
                <a:solidFill>
                  <a:srgbClr val="C00000"/>
                </a:solidFill>
              </a:rPr>
              <a:t>+</a:t>
            </a:r>
          </a:p>
        </p:txBody>
      </p:sp>
      <p:sp>
        <p:nvSpPr>
          <p:cNvPr id="15369" name="Text Box 10"/>
          <p:cNvSpPr txBox="1">
            <a:spLocks noChangeArrowheads="1"/>
          </p:cNvSpPr>
          <p:nvPr/>
        </p:nvSpPr>
        <p:spPr bwMode="auto">
          <a:xfrm>
            <a:off x="7007225" y="160338"/>
            <a:ext cx="358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400">
                <a:solidFill>
                  <a:srgbClr val="C00000"/>
                </a:solidFill>
              </a:rPr>
              <a:t>+</a:t>
            </a:r>
          </a:p>
        </p:txBody>
      </p:sp>
      <p:sp>
        <p:nvSpPr>
          <p:cNvPr id="15370" name="Text Box 11"/>
          <p:cNvSpPr txBox="1">
            <a:spLocks noChangeArrowheads="1"/>
          </p:cNvSpPr>
          <p:nvPr/>
        </p:nvSpPr>
        <p:spPr bwMode="auto">
          <a:xfrm>
            <a:off x="6316663" y="1757363"/>
            <a:ext cx="358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400">
                <a:solidFill>
                  <a:srgbClr val="C00000"/>
                </a:solidFill>
              </a:rPr>
              <a:t>+</a:t>
            </a:r>
          </a:p>
        </p:txBody>
      </p:sp>
      <p:sp>
        <p:nvSpPr>
          <p:cNvPr id="15371" name="Text Box 12"/>
          <p:cNvSpPr txBox="1">
            <a:spLocks noChangeArrowheads="1"/>
          </p:cNvSpPr>
          <p:nvPr/>
        </p:nvSpPr>
        <p:spPr bwMode="auto">
          <a:xfrm>
            <a:off x="7167563" y="1700213"/>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400">
                <a:solidFill>
                  <a:srgbClr val="000000"/>
                </a:solidFill>
              </a:rPr>
              <a:t>-</a:t>
            </a:r>
          </a:p>
        </p:txBody>
      </p:sp>
      <p:sp>
        <p:nvSpPr>
          <p:cNvPr id="15372" name="Text Box 13"/>
          <p:cNvSpPr txBox="1">
            <a:spLocks noChangeArrowheads="1"/>
          </p:cNvSpPr>
          <p:nvPr/>
        </p:nvSpPr>
        <p:spPr bwMode="auto">
          <a:xfrm>
            <a:off x="6664325" y="1341438"/>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400">
                <a:solidFill>
                  <a:srgbClr val="000000"/>
                </a:solidFill>
              </a:rPr>
              <a:t>-</a:t>
            </a:r>
          </a:p>
        </p:txBody>
      </p:sp>
      <p:sp>
        <p:nvSpPr>
          <p:cNvPr id="15373" name="Text Box 14"/>
          <p:cNvSpPr txBox="1">
            <a:spLocks noChangeArrowheads="1"/>
          </p:cNvSpPr>
          <p:nvPr/>
        </p:nvSpPr>
        <p:spPr bwMode="auto">
          <a:xfrm>
            <a:off x="7510463" y="765175"/>
            <a:ext cx="28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400">
                <a:solidFill>
                  <a:srgbClr val="000000"/>
                </a:solidFill>
              </a:rPr>
              <a:t>-</a:t>
            </a:r>
          </a:p>
        </p:txBody>
      </p:sp>
      <p:sp>
        <p:nvSpPr>
          <p:cNvPr id="15374" name="Freeform 5"/>
          <p:cNvSpPr>
            <a:spLocks noChangeArrowheads="1"/>
          </p:cNvSpPr>
          <p:nvPr/>
        </p:nvSpPr>
        <p:spPr bwMode="auto">
          <a:xfrm>
            <a:off x="4284663" y="3500438"/>
            <a:ext cx="928687" cy="357187"/>
          </a:xfrm>
          <a:custGeom>
            <a:avLst/>
            <a:gdLst>
              <a:gd name="T0" fmla="*/ 0 w 928687"/>
              <a:gd name="T1" fmla="*/ 89297 h 357187"/>
              <a:gd name="T2" fmla="*/ 11162 w 928687"/>
              <a:gd name="T3" fmla="*/ 89297 h 357187"/>
              <a:gd name="T4" fmla="*/ 11162 w 928687"/>
              <a:gd name="T5" fmla="*/ 267890 h 357187"/>
              <a:gd name="T6" fmla="*/ 0 w 928687"/>
              <a:gd name="T7" fmla="*/ 267890 h 357187"/>
              <a:gd name="T8" fmla="*/ 22324 w 928687"/>
              <a:gd name="T9" fmla="*/ 89297 h 357187"/>
              <a:gd name="T10" fmla="*/ 44648 w 928687"/>
              <a:gd name="T11" fmla="*/ 89297 h 357187"/>
              <a:gd name="T12" fmla="*/ 44648 w 928687"/>
              <a:gd name="T13" fmla="*/ 267890 h 357187"/>
              <a:gd name="T14" fmla="*/ 22324 w 928687"/>
              <a:gd name="T15" fmla="*/ 267890 h 357187"/>
              <a:gd name="T16" fmla="*/ 55810 w 928687"/>
              <a:gd name="T17" fmla="*/ 89297 h 357187"/>
              <a:gd name="T18" fmla="*/ 750094 w 928687"/>
              <a:gd name="T19" fmla="*/ 89297 h 357187"/>
              <a:gd name="T20" fmla="*/ 750094 w 928687"/>
              <a:gd name="T21" fmla="*/ 0 h 357187"/>
              <a:gd name="T22" fmla="*/ 928687 w 928687"/>
              <a:gd name="T23" fmla="*/ 178594 h 357187"/>
              <a:gd name="T24" fmla="*/ 750094 w 928687"/>
              <a:gd name="T25" fmla="*/ 357187 h 357187"/>
              <a:gd name="T26" fmla="*/ 750094 w 928687"/>
              <a:gd name="T27" fmla="*/ 267890 h 357187"/>
              <a:gd name="T28" fmla="*/ 55810 w 928687"/>
              <a:gd name="T29" fmla="*/ 267890 h 3571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55810 w 928687"/>
              <a:gd name="T46" fmla="*/ 89297 h 357187"/>
              <a:gd name="T47" fmla="*/ 839390 w 928687"/>
              <a:gd name="T48" fmla="*/ 267890 h 3571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8687" h="357187">
                <a:moveTo>
                  <a:pt x="0" y="89297"/>
                </a:moveTo>
                <a:lnTo>
                  <a:pt x="11162" y="89297"/>
                </a:lnTo>
                <a:lnTo>
                  <a:pt x="11162" y="267890"/>
                </a:lnTo>
                <a:lnTo>
                  <a:pt x="0" y="267890"/>
                </a:lnTo>
                <a:close/>
                <a:moveTo>
                  <a:pt x="22324" y="89297"/>
                </a:moveTo>
                <a:lnTo>
                  <a:pt x="44648" y="89297"/>
                </a:lnTo>
                <a:lnTo>
                  <a:pt x="44648" y="267890"/>
                </a:lnTo>
                <a:lnTo>
                  <a:pt x="22324" y="267890"/>
                </a:lnTo>
                <a:close/>
                <a:moveTo>
                  <a:pt x="55810" y="89297"/>
                </a:moveTo>
                <a:lnTo>
                  <a:pt x="750094" y="89297"/>
                </a:lnTo>
                <a:lnTo>
                  <a:pt x="750094" y="0"/>
                </a:lnTo>
                <a:lnTo>
                  <a:pt x="928687" y="178594"/>
                </a:lnTo>
                <a:lnTo>
                  <a:pt x="750094" y="357187"/>
                </a:lnTo>
                <a:lnTo>
                  <a:pt x="750094" y="267890"/>
                </a:lnTo>
                <a:lnTo>
                  <a:pt x="55810" y="267890"/>
                </a:lnTo>
                <a:close/>
              </a:path>
            </a:pathLst>
          </a:custGeom>
          <a:solidFill>
            <a:srgbClr val="0070C0"/>
          </a:solidFill>
          <a:ln w="25560" cap="flat">
            <a:solidFill>
              <a:srgbClr val="002060"/>
            </a:solidFill>
            <a:round/>
            <a:headEnd/>
            <a:tailEnd/>
          </a:ln>
        </p:spPr>
        <p:txBody>
          <a:bodyPr wrap="none" anchor="ctr"/>
          <a:lstStyle/>
          <a:p>
            <a:endParaRPr lang="en-US"/>
          </a:p>
        </p:txBody>
      </p:sp>
      <p:sp>
        <p:nvSpPr>
          <p:cNvPr id="15375" name="Freeform 6"/>
          <p:cNvSpPr>
            <a:spLocks noChangeArrowheads="1"/>
          </p:cNvSpPr>
          <p:nvPr/>
        </p:nvSpPr>
        <p:spPr bwMode="auto">
          <a:xfrm flipH="1">
            <a:off x="2195513" y="2205038"/>
            <a:ext cx="928687" cy="285750"/>
          </a:xfrm>
          <a:custGeom>
            <a:avLst/>
            <a:gdLst>
              <a:gd name="T0" fmla="*/ 0 w 928688"/>
              <a:gd name="T1" fmla="*/ 23362 h 357188"/>
              <a:gd name="T2" fmla="*/ 11162 w 928688"/>
              <a:gd name="T3" fmla="*/ 23362 h 357188"/>
              <a:gd name="T4" fmla="*/ 11162 w 928688"/>
              <a:gd name="T5" fmla="*/ 70086 h 357188"/>
              <a:gd name="T6" fmla="*/ 0 w 928688"/>
              <a:gd name="T7" fmla="*/ 70086 h 357188"/>
              <a:gd name="T8" fmla="*/ 22324 w 928688"/>
              <a:gd name="T9" fmla="*/ 23362 h 357188"/>
              <a:gd name="T10" fmla="*/ 44649 w 928688"/>
              <a:gd name="T11" fmla="*/ 23362 h 357188"/>
              <a:gd name="T12" fmla="*/ 44649 w 928688"/>
              <a:gd name="T13" fmla="*/ 70086 h 357188"/>
              <a:gd name="T14" fmla="*/ 22324 w 928688"/>
              <a:gd name="T15" fmla="*/ 70086 h 357188"/>
              <a:gd name="T16" fmla="*/ 55811 w 928688"/>
              <a:gd name="T17" fmla="*/ 23362 h 357188"/>
              <a:gd name="T18" fmla="*/ 750089 w 928688"/>
              <a:gd name="T19" fmla="*/ 23362 h 357188"/>
              <a:gd name="T20" fmla="*/ 750089 w 928688"/>
              <a:gd name="T21" fmla="*/ 0 h 357188"/>
              <a:gd name="T22" fmla="*/ 928683 w 928688"/>
              <a:gd name="T23" fmla="*/ 46723 h 357188"/>
              <a:gd name="T24" fmla="*/ 750089 w 928688"/>
              <a:gd name="T25" fmla="*/ 93447 h 357188"/>
              <a:gd name="T26" fmla="*/ 750089 w 928688"/>
              <a:gd name="T27" fmla="*/ 70086 h 357188"/>
              <a:gd name="T28" fmla="*/ 55811 w 928688"/>
              <a:gd name="T29" fmla="*/ 70086 h 357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55811 w 928688"/>
              <a:gd name="T46" fmla="*/ 89298 h 357188"/>
              <a:gd name="T47" fmla="*/ 839391 w 928688"/>
              <a:gd name="T48" fmla="*/ 267892 h 3571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8688" h="357188">
                <a:moveTo>
                  <a:pt x="0" y="89297"/>
                </a:moveTo>
                <a:lnTo>
                  <a:pt x="11162" y="89297"/>
                </a:lnTo>
                <a:lnTo>
                  <a:pt x="11162" y="267891"/>
                </a:lnTo>
                <a:lnTo>
                  <a:pt x="0" y="267891"/>
                </a:lnTo>
                <a:close/>
                <a:moveTo>
                  <a:pt x="22324" y="89297"/>
                </a:moveTo>
                <a:lnTo>
                  <a:pt x="44649" y="89297"/>
                </a:lnTo>
                <a:lnTo>
                  <a:pt x="44649" y="267891"/>
                </a:lnTo>
                <a:lnTo>
                  <a:pt x="22324" y="267891"/>
                </a:lnTo>
                <a:close/>
                <a:moveTo>
                  <a:pt x="55811" y="89297"/>
                </a:moveTo>
                <a:lnTo>
                  <a:pt x="750094" y="89297"/>
                </a:lnTo>
                <a:lnTo>
                  <a:pt x="750094" y="0"/>
                </a:lnTo>
                <a:lnTo>
                  <a:pt x="928688" y="178594"/>
                </a:lnTo>
                <a:lnTo>
                  <a:pt x="750094" y="357188"/>
                </a:lnTo>
                <a:lnTo>
                  <a:pt x="750094" y="267891"/>
                </a:lnTo>
                <a:lnTo>
                  <a:pt x="55811" y="267891"/>
                </a:lnTo>
                <a:close/>
              </a:path>
            </a:pathLst>
          </a:custGeom>
          <a:solidFill>
            <a:srgbClr val="FF0000"/>
          </a:solidFill>
          <a:ln w="25560" cap="flat">
            <a:solidFill>
              <a:srgbClr val="C00000"/>
            </a:solidFill>
            <a:round/>
            <a:headEnd/>
            <a:tailEnd/>
          </a:ln>
        </p:spPr>
        <p:txBody>
          <a:bodyPr wrap="none" anchor="ctr"/>
          <a:lstStyle/>
          <a:p>
            <a:endParaRPr lang="en-US"/>
          </a:p>
        </p:txBody>
      </p:sp>
      <p:sp>
        <p:nvSpPr>
          <p:cNvPr id="15376" name="Text Box 3"/>
          <p:cNvSpPr txBox="1">
            <a:spLocks noChangeArrowheads="1"/>
          </p:cNvSpPr>
          <p:nvPr/>
        </p:nvSpPr>
        <p:spPr bwMode="auto">
          <a:xfrm>
            <a:off x="4140200" y="3141663"/>
            <a:ext cx="17208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000000"/>
                </a:solidFill>
              </a:rPr>
              <a:t>Rotasyon yönü</a:t>
            </a:r>
          </a:p>
        </p:txBody>
      </p:sp>
      <p:sp>
        <p:nvSpPr>
          <p:cNvPr id="15377" name="Text Box 4"/>
          <p:cNvSpPr txBox="1">
            <a:spLocks noChangeArrowheads="1"/>
          </p:cNvSpPr>
          <p:nvPr/>
        </p:nvSpPr>
        <p:spPr bwMode="auto">
          <a:xfrm>
            <a:off x="2051050" y="1773238"/>
            <a:ext cx="21828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algn="r" eaLnBrk="1" hangingPunct="1">
              <a:buClrTx/>
              <a:buFontTx/>
              <a:buNone/>
            </a:pPr>
            <a:r>
              <a:rPr lang="tr-TR">
                <a:solidFill>
                  <a:srgbClr val="000000"/>
                </a:solidFill>
              </a:rPr>
              <a:t>Silya bükülme yönü</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07950" y="101600"/>
            <a:ext cx="34290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Makula</a:t>
            </a:r>
          </a:p>
          <a:p>
            <a:pPr eaLnBrk="1" hangingPunct="1">
              <a:buClrTx/>
              <a:buFontTx/>
              <a:buNone/>
            </a:pPr>
            <a:r>
              <a:rPr lang="tr-TR" sz="2800">
                <a:solidFill>
                  <a:srgbClr val="FF0000"/>
                </a:solidFill>
              </a:rPr>
              <a:t>(utrikulus / sakkulus)</a:t>
            </a:r>
          </a:p>
        </p:txBody>
      </p:sp>
      <p:sp>
        <p:nvSpPr>
          <p:cNvPr id="16387" name="Text Box 3"/>
          <p:cNvSpPr txBox="1">
            <a:spLocks noChangeArrowheads="1"/>
          </p:cNvSpPr>
          <p:nvPr/>
        </p:nvSpPr>
        <p:spPr bwMode="auto">
          <a:xfrm>
            <a:off x="5435600" y="6273800"/>
            <a:ext cx="25034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000000"/>
                </a:solidFill>
              </a:rPr>
              <a:t>Doğrusal hareket yönü</a:t>
            </a:r>
          </a:p>
        </p:txBody>
      </p:sp>
      <p:sp>
        <p:nvSpPr>
          <p:cNvPr id="16388" name="Text Box 4"/>
          <p:cNvSpPr txBox="1">
            <a:spLocks noChangeArrowheads="1"/>
          </p:cNvSpPr>
          <p:nvPr/>
        </p:nvSpPr>
        <p:spPr bwMode="auto">
          <a:xfrm>
            <a:off x="4587875" y="2265363"/>
            <a:ext cx="21828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algn="r" eaLnBrk="1" hangingPunct="1">
              <a:buClrTx/>
              <a:buFontTx/>
              <a:buNone/>
            </a:pPr>
            <a:r>
              <a:rPr lang="tr-TR">
                <a:solidFill>
                  <a:srgbClr val="000000"/>
                </a:solidFill>
              </a:rPr>
              <a:t>Silya bükülme yönü</a:t>
            </a:r>
          </a:p>
        </p:txBody>
      </p:sp>
      <p:sp>
        <p:nvSpPr>
          <p:cNvPr id="16389" name="Freeform 5"/>
          <p:cNvSpPr>
            <a:spLocks noChangeArrowheads="1"/>
          </p:cNvSpPr>
          <p:nvPr/>
        </p:nvSpPr>
        <p:spPr bwMode="auto">
          <a:xfrm>
            <a:off x="7956550" y="6308725"/>
            <a:ext cx="928688" cy="357188"/>
          </a:xfrm>
          <a:custGeom>
            <a:avLst/>
            <a:gdLst>
              <a:gd name="T0" fmla="*/ 0 w 928687"/>
              <a:gd name="T1" fmla="*/ 89297 h 357187"/>
              <a:gd name="T2" fmla="*/ 11162 w 928687"/>
              <a:gd name="T3" fmla="*/ 89297 h 357187"/>
              <a:gd name="T4" fmla="*/ 11162 w 928687"/>
              <a:gd name="T5" fmla="*/ 267895 h 357187"/>
              <a:gd name="T6" fmla="*/ 0 w 928687"/>
              <a:gd name="T7" fmla="*/ 267895 h 357187"/>
              <a:gd name="T8" fmla="*/ 22324 w 928687"/>
              <a:gd name="T9" fmla="*/ 89297 h 357187"/>
              <a:gd name="T10" fmla="*/ 44648 w 928687"/>
              <a:gd name="T11" fmla="*/ 89297 h 357187"/>
              <a:gd name="T12" fmla="*/ 44648 w 928687"/>
              <a:gd name="T13" fmla="*/ 267895 h 357187"/>
              <a:gd name="T14" fmla="*/ 22324 w 928687"/>
              <a:gd name="T15" fmla="*/ 267895 h 357187"/>
              <a:gd name="T16" fmla="*/ 55810 w 928687"/>
              <a:gd name="T17" fmla="*/ 89297 h 357187"/>
              <a:gd name="T18" fmla="*/ 750099 w 928687"/>
              <a:gd name="T19" fmla="*/ 89297 h 357187"/>
              <a:gd name="T20" fmla="*/ 750099 w 928687"/>
              <a:gd name="T21" fmla="*/ 0 h 357187"/>
              <a:gd name="T22" fmla="*/ 928692 w 928687"/>
              <a:gd name="T23" fmla="*/ 178599 h 357187"/>
              <a:gd name="T24" fmla="*/ 750099 w 928687"/>
              <a:gd name="T25" fmla="*/ 357192 h 357187"/>
              <a:gd name="T26" fmla="*/ 750099 w 928687"/>
              <a:gd name="T27" fmla="*/ 267895 h 357187"/>
              <a:gd name="T28" fmla="*/ 55810 w 928687"/>
              <a:gd name="T29" fmla="*/ 267895 h 3571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55810 w 928687"/>
              <a:gd name="T46" fmla="*/ 89297 h 357187"/>
              <a:gd name="T47" fmla="*/ 839390 w 928687"/>
              <a:gd name="T48" fmla="*/ 267890 h 3571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8687" h="357187">
                <a:moveTo>
                  <a:pt x="0" y="89297"/>
                </a:moveTo>
                <a:lnTo>
                  <a:pt x="11162" y="89297"/>
                </a:lnTo>
                <a:lnTo>
                  <a:pt x="11162" y="267890"/>
                </a:lnTo>
                <a:lnTo>
                  <a:pt x="0" y="267890"/>
                </a:lnTo>
                <a:close/>
                <a:moveTo>
                  <a:pt x="22324" y="89297"/>
                </a:moveTo>
                <a:lnTo>
                  <a:pt x="44648" y="89297"/>
                </a:lnTo>
                <a:lnTo>
                  <a:pt x="44648" y="267890"/>
                </a:lnTo>
                <a:lnTo>
                  <a:pt x="22324" y="267890"/>
                </a:lnTo>
                <a:close/>
                <a:moveTo>
                  <a:pt x="55810" y="89297"/>
                </a:moveTo>
                <a:lnTo>
                  <a:pt x="750094" y="89297"/>
                </a:lnTo>
                <a:lnTo>
                  <a:pt x="750094" y="0"/>
                </a:lnTo>
                <a:lnTo>
                  <a:pt x="928687" y="178594"/>
                </a:lnTo>
                <a:lnTo>
                  <a:pt x="750094" y="357187"/>
                </a:lnTo>
                <a:lnTo>
                  <a:pt x="750094" y="267890"/>
                </a:lnTo>
                <a:lnTo>
                  <a:pt x="55810" y="267890"/>
                </a:lnTo>
                <a:close/>
              </a:path>
            </a:pathLst>
          </a:custGeom>
          <a:solidFill>
            <a:srgbClr val="0070C0"/>
          </a:solidFill>
          <a:ln w="25560" cap="flat">
            <a:solidFill>
              <a:srgbClr val="002060"/>
            </a:solidFill>
            <a:round/>
            <a:headEnd/>
            <a:tailEnd/>
          </a:ln>
        </p:spPr>
        <p:txBody>
          <a:bodyPr wrap="none" anchor="ctr"/>
          <a:lstStyle/>
          <a:p>
            <a:endParaRPr lang="en-US"/>
          </a:p>
        </p:txBody>
      </p:sp>
      <p:sp>
        <p:nvSpPr>
          <p:cNvPr id="16390" name="Freeform 6"/>
          <p:cNvSpPr>
            <a:spLocks noChangeArrowheads="1"/>
          </p:cNvSpPr>
          <p:nvPr/>
        </p:nvSpPr>
        <p:spPr bwMode="auto">
          <a:xfrm flipH="1">
            <a:off x="6883400" y="2336800"/>
            <a:ext cx="928688" cy="285750"/>
          </a:xfrm>
          <a:custGeom>
            <a:avLst/>
            <a:gdLst>
              <a:gd name="T0" fmla="*/ 0 w 928688"/>
              <a:gd name="T1" fmla="*/ 23362 h 357188"/>
              <a:gd name="T2" fmla="*/ 11162 w 928688"/>
              <a:gd name="T3" fmla="*/ 23362 h 357188"/>
              <a:gd name="T4" fmla="*/ 11162 w 928688"/>
              <a:gd name="T5" fmla="*/ 70086 h 357188"/>
              <a:gd name="T6" fmla="*/ 0 w 928688"/>
              <a:gd name="T7" fmla="*/ 70086 h 357188"/>
              <a:gd name="T8" fmla="*/ 22324 w 928688"/>
              <a:gd name="T9" fmla="*/ 23362 h 357188"/>
              <a:gd name="T10" fmla="*/ 44649 w 928688"/>
              <a:gd name="T11" fmla="*/ 23362 h 357188"/>
              <a:gd name="T12" fmla="*/ 44649 w 928688"/>
              <a:gd name="T13" fmla="*/ 70086 h 357188"/>
              <a:gd name="T14" fmla="*/ 22324 w 928688"/>
              <a:gd name="T15" fmla="*/ 70086 h 357188"/>
              <a:gd name="T16" fmla="*/ 55811 w 928688"/>
              <a:gd name="T17" fmla="*/ 23362 h 357188"/>
              <a:gd name="T18" fmla="*/ 750094 w 928688"/>
              <a:gd name="T19" fmla="*/ 23362 h 357188"/>
              <a:gd name="T20" fmla="*/ 750094 w 928688"/>
              <a:gd name="T21" fmla="*/ 0 h 357188"/>
              <a:gd name="T22" fmla="*/ 928688 w 928688"/>
              <a:gd name="T23" fmla="*/ 46723 h 357188"/>
              <a:gd name="T24" fmla="*/ 750094 w 928688"/>
              <a:gd name="T25" fmla="*/ 93447 h 357188"/>
              <a:gd name="T26" fmla="*/ 750094 w 928688"/>
              <a:gd name="T27" fmla="*/ 70086 h 357188"/>
              <a:gd name="T28" fmla="*/ 55811 w 928688"/>
              <a:gd name="T29" fmla="*/ 70086 h 3571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55811 w 928688"/>
              <a:gd name="T46" fmla="*/ 89298 h 357188"/>
              <a:gd name="T47" fmla="*/ 839391 w 928688"/>
              <a:gd name="T48" fmla="*/ 267892 h 3571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8688" h="357188">
                <a:moveTo>
                  <a:pt x="0" y="89297"/>
                </a:moveTo>
                <a:lnTo>
                  <a:pt x="11162" y="89297"/>
                </a:lnTo>
                <a:lnTo>
                  <a:pt x="11162" y="267891"/>
                </a:lnTo>
                <a:lnTo>
                  <a:pt x="0" y="267891"/>
                </a:lnTo>
                <a:close/>
                <a:moveTo>
                  <a:pt x="22324" y="89297"/>
                </a:moveTo>
                <a:lnTo>
                  <a:pt x="44649" y="89297"/>
                </a:lnTo>
                <a:lnTo>
                  <a:pt x="44649" y="267891"/>
                </a:lnTo>
                <a:lnTo>
                  <a:pt x="22324" y="267891"/>
                </a:lnTo>
                <a:close/>
                <a:moveTo>
                  <a:pt x="55811" y="89297"/>
                </a:moveTo>
                <a:lnTo>
                  <a:pt x="750094" y="89297"/>
                </a:lnTo>
                <a:lnTo>
                  <a:pt x="750094" y="0"/>
                </a:lnTo>
                <a:lnTo>
                  <a:pt x="928688" y="178594"/>
                </a:lnTo>
                <a:lnTo>
                  <a:pt x="750094" y="357188"/>
                </a:lnTo>
                <a:lnTo>
                  <a:pt x="750094" y="267891"/>
                </a:lnTo>
                <a:lnTo>
                  <a:pt x="55811" y="267891"/>
                </a:lnTo>
                <a:close/>
              </a:path>
            </a:pathLst>
          </a:custGeom>
          <a:solidFill>
            <a:srgbClr val="FF0000"/>
          </a:solidFill>
          <a:ln w="25560" cap="flat">
            <a:solidFill>
              <a:srgbClr val="C00000"/>
            </a:solidFill>
            <a:round/>
            <a:headEnd/>
            <a:tailEnd/>
          </a:ln>
        </p:spPr>
        <p:txBody>
          <a:bodyPr wrap="none" anchor="ctr"/>
          <a:lstStyle/>
          <a:p>
            <a:endParaRPr lang="en-US"/>
          </a:p>
        </p:txBody>
      </p:sp>
      <p:pic>
        <p:nvPicPr>
          <p:cNvPr id="16391" name="Picture 8" descr="F:\makula_tr.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50" y="1773238"/>
            <a:ext cx="3990975"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9" descr="F:\macula.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84625" y="2636838"/>
            <a:ext cx="4979988"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4075" y="2305050"/>
            <a:ext cx="694690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1" name="Text Box 2"/>
          <p:cNvSpPr txBox="1">
            <a:spLocks noChangeArrowheads="1"/>
          </p:cNvSpPr>
          <p:nvPr/>
        </p:nvSpPr>
        <p:spPr bwMode="auto">
          <a:xfrm>
            <a:off x="115888" y="212725"/>
            <a:ext cx="8791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400">
                <a:solidFill>
                  <a:srgbClr val="FFFF00"/>
                </a:solidFill>
              </a:rPr>
              <a:t>Kokleovestibüler sinir (n.cochleovestibularis = n. statoacusticus)</a:t>
            </a:r>
          </a:p>
        </p:txBody>
      </p:sp>
      <p:sp>
        <p:nvSpPr>
          <p:cNvPr id="17412" name="Text Box 3"/>
          <p:cNvSpPr txBox="1">
            <a:spLocks noChangeArrowheads="1"/>
          </p:cNvSpPr>
          <p:nvPr/>
        </p:nvSpPr>
        <p:spPr bwMode="auto">
          <a:xfrm>
            <a:off x="533400" y="776288"/>
            <a:ext cx="5418138"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marL="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marL="1165225" indent="-2508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000">
                <a:solidFill>
                  <a:srgbClr val="FFFFFF"/>
                </a:solidFill>
              </a:rPr>
              <a:t>Koklear sinir --- spiral (koklear) ganglion</a:t>
            </a:r>
          </a:p>
          <a:p>
            <a:pPr eaLnBrk="1" hangingPunct="1">
              <a:buClrTx/>
              <a:buFontTx/>
              <a:buNone/>
            </a:pPr>
            <a:endParaRPr lang="tr-TR" sz="2000">
              <a:solidFill>
                <a:srgbClr val="FFFFFF"/>
              </a:solidFill>
            </a:endParaRPr>
          </a:p>
          <a:p>
            <a:pPr eaLnBrk="1" hangingPunct="1">
              <a:buClrTx/>
              <a:buFontTx/>
              <a:buNone/>
            </a:pPr>
            <a:r>
              <a:rPr lang="tr-TR" sz="2000">
                <a:solidFill>
                  <a:srgbClr val="FFFFFF"/>
                </a:solidFill>
              </a:rPr>
              <a:t>Vestibüler sinir --- vestibüler ganglion (Scarpa)</a:t>
            </a:r>
          </a:p>
          <a:p>
            <a:pPr lvl="1" indent="0" eaLnBrk="1" hangingPunct="1">
              <a:buClrTx/>
              <a:buFontTx/>
              <a:buNone/>
            </a:pPr>
            <a:r>
              <a:rPr lang="tr-TR" sz="2000">
                <a:solidFill>
                  <a:srgbClr val="FFFFFF"/>
                </a:solidFill>
              </a:rPr>
              <a:t>Süperior vestibüler sinir</a:t>
            </a:r>
          </a:p>
          <a:p>
            <a:pPr lvl="2" eaLnBrk="1" hangingPunct="1">
              <a:buClr>
                <a:srgbClr val="FFFFFF"/>
              </a:buClr>
              <a:buFont typeface="Arial" charset="0"/>
              <a:buChar char="•"/>
            </a:pPr>
            <a:r>
              <a:rPr lang="tr-TR" sz="2000">
                <a:solidFill>
                  <a:srgbClr val="FFFFFF"/>
                </a:solidFill>
              </a:rPr>
              <a:t>Urtikulus</a:t>
            </a:r>
          </a:p>
          <a:p>
            <a:pPr lvl="2" eaLnBrk="1" hangingPunct="1">
              <a:buClr>
                <a:srgbClr val="FFFFFF"/>
              </a:buClr>
              <a:buFont typeface="Arial" charset="0"/>
              <a:buChar char="•"/>
            </a:pPr>
            <a:r>
              <a:rPr lang="tr-TR" sz="2000">
                <a:solidFill>
                  <a:srgbClr val="FFFFFF"/>
                </a:solidFill>
              </a:rPr>
              <a:t>SSSK</a:t>
            </a:r>
          </a:p>
          <a:p>
            <a:pPr lvl="2" eaLnBrk="1" hangingPunct="1">
              <a:buClr>
                <a:srgbClr val="FFFFFF"/>
              </a:buClr>
              <a:buFont typeface="Arial" charset="0"/>
              <a:buChar char="•"/>
            </a:pPr>
            <a:r>
              <a:rPr lang="tr-TR" sz="2000">
                <a:solidFill>
                  <a:srgbClr val="FFFFFF"/>
                </a:solidFill>
              </a:rPr>
              <a:t>LSSK</a:t>
            </a:r>
          </a:p>
          <a:p>
            <a:pPr lvl="1" indent="0" eaLnBrk="1" hangingPunct="1">
              <a:buClrTx/>
              <a:buFontTx/>
              <a:buNone/>
            </a:pPr>
            <a:r>
              <a:rPr lang="tr-TR" sz="2000">
                <a:solidFill>
                  <a:srgbClr val="FFFFFF"/>
                </a:solidFill>
              </a:rPr>
              <a:t>İnferior vestibüler sinir</a:t>
            </a:r>
          </a:p>
          <a:p>
            <a:pPr lvl="2" eaLnBrk="1" hangingPunct="1">
              <a:buClr>
                <a:srgbClr val="FFFFFF"/>
              </a:buClr>
              <a:buFont typeface="Arial" charset="0"/>
              <a:buChar char="•"/>
            </a:pPr>
            <a:r>
              <a:rPr lang="tr-TR" sz="2000">
                <a:solidFill>
                  <a:srgbClr val="FFFFFF"/>
                </a:solidFill>
              </a:rPr>
              <a:t>Sakkulus</a:t>
            </a:r>
          </a:p>
          <a:p>
            <a:pPr lvl="2" eaLnBrk="1" hangingPunct="1">
              <a:buClr>
                <a:srgbClr val="FFFFFF"/>
              </a:buClr>
              <a:buFont typeface="Arial" charset="0"/>
              <a:buChar char="•"/>
            </a:pPr>
            <a:r>
              <a:rPr lang="tr-TR" sz="2000">
                <a:solidFill>
                  <a:srgbClr val="FFFFFF"/>
                </a:solidFill>
              </a:rPr>
              <a:t>PSSK</a:t>
            </a:r>
          </a:p>
          <a:p>
            <a:pPr eaLnBrk="1" hangingPunct="1">
              <a:buClrTx/>
              <a:buFontTx/>
              <a:buNone/>
            </a:pPr>
            <a:endParaRPr lang="tr-TR" sz="200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19475" y="0"/>
            <a:ext cx="5291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435" name="Text Box 2"/>
          <p:cNvSpPr txBox="1">
            <a:spLocks noChangeArrowheads="1"/>
          </p:cNvSpPr>
          <p:nvPr/>
        </p:nvSpPr>
        <p:spPr bwMode="auto">
          <a:xfrm>
            <a:off x="109538" y="101600"/>
            <a:ext cx="33877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Santral işitme yolları</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109538" y="101600"/>
            <a:ext cx="38846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Santral vestibüler yollar</a:t>
            </a:r>
          </a:p>
        </p:txBody>
      </p:sp>
      <p:pic>
        <p:nvPicPr>
          <p:cNvPr id="1945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48263" y="160338"/>
            <a:ext cx="2341562" cy="665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CC"/>
            </a:gs>
          </a:gsLst>
          <a:lin ang="5400000"/>
        </a:gradFill>
        <a:effectLst/>
      </p:bgPr>
    </p:bg>
    <p:spTree>
      <p:nvGrpSpPr>
        <p:cNvPr id="1" name=""/>
        <p:cNvGrpSpPr/>
        <p:nvPr/>
      </p:nvGrpSpPr>
      <p:grpSpPr>
        <a:xfrm>
          <a:off x="0" y="0"/>
          <a:ext cx="0" cy="0"/>
          <a:chOff x="0" y="0"/>
          <a:chExt cx="0" cy="0"/>
        </a:xfrm>
      </p:grpSpPr>
      <p:pic>
        <p:nvPicPr>
          <p:cNvPr id="155650" name="Picture 2" descr="F:\note.JPG"/>
          <p:cNvPicPr>
            <a:picLocks noChangeAspect="1" noChangeArrowheads="1"/>
          </p:cNvPicPr>
          <p:nvPr/>
        </p:nvPicPr>
        <p:blipFill>
          <a:blip r:embed="rId2" cstate="print"/>
          <a:srcRect/>
          <a:stretch>
            <a:fillRect/>
          </a:stretch>
        </p:blipFill>
        <p:spPr bwMode="auto">
          <a:xfrm>
            <a:off x="606552" y="2504728"/>
            <a:ext cx="2525288" cy="3588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5652" name="Picture 4" descr="F:\slide6.JPG"/>
          <p:cNvPicPr>
            <a:picLocks noChangeAspect="1" noChangeArrowheads="1"/>
          </p:cNvPicPr>
          <p:nvPr/>
        </p:nvPicPr>
        <p:blipFill>
          <a:blip r:embed="rId3" cstate="print"/>
          <a:srcRect/>
          <a:stretch>
            <a:fillRect/>
          </a:stretch>
        </p:blipFill>
        <p:spPr bwMode="auto">
          <a:xfrm>
            <a:off x="6079160" y="2504728"/>
            <a:ext cx="2525288" cy="3588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5653" name="Picture 5" descr="F:\slide3.JPG"/>
          <p:cNvPicPr>
            <a:picLocks noChangeAspect="1" noChangeArrowheads="1"/>
          </p:cNvPicPr>
          <p:nvPr/>
        </p:nvPicPr>
        <p:blipFill>
          <a:blip r:embed="rId4" cstate="print"/>
          <a:srcRect/>
          <a:stretch>
            <a:fillRect/>
          </a:stretch>
        </p:blipFill>
        <p:spPr bwMode="auto">
          <a:xfrm>
            <a:off x="3340944" y="2502011"/>
            <a:ext cx="2527200" cy="3591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77" name="6 Metin kutusu"/>
          <p:cNvSpPr txBox="1">
            <a:spLocks noChangeArrowheads="1"/>
          </p:cNvSpPr>
          <p:nvPr/>
        </p:nvSpPr>
        <p:spPr bwMode="auto">
          <a:xfrm>
            <a:off x="468313" y="1196975"/>
            <a:ext cx="83137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tr-TR" sz="1600"/>
              <a:t>https://drive.google.com/folderview?id=0B1tVv4_K3KZ1LThTRUthdmxHSjQ&amp;usp=sharing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1588" y="209550"/>
            <a:ext cx="56356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VESTİBÜLER FONKSİYONLAR</a:t>
            </a:r>
          </a:p>
        </p:txBody>
      </p:sp>
      <p:sp>
        <p:nvSpPr>
          <p:cNvPr id="20483" name="Rectangle 2"/>
          <p:cNvSpPr>
            <a:spLocks noChangeArrowheads="1"/>
          </p:cNvSpPr>
          <p:nvPr/>
        </p:nvSpPr>
        <p:spPr bwMode="auto">
          <a:xfrm>
            <a:off x="755650" y="1368425"/>
            <a:ext cx="76327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263525" indent="-263525">
              <a:buClr>
                <a:srgbClr val="FFFFFF"/>
              </a:buClr>
              <a:buFont typeface="Arial" charset="0"/>
              <a:buChar char="•"/>
              <a:tabLst>
                <a:tab pos="263525" algn="l"/>
                <a:tab pos="1177925" algn="l"/>
                <a:tab pos="2092325" algn="l"/>
                <a:tab pos="3006725" algn="l"/>
                <a:tab pos="3921125" algn="l"/>
                <a:tab pos="4835525" algn="l"/>
                <a:tab pos="5749925" algn="l"/>
                <a:tab pos="6664325" algn="l"/>
                <a:tab pos="7578725" algn="l"/>
                <a:tab pos="8493125" algn="l"/>
                <a:tab pos="9407525" algn="l"/>
                <a:tab pos="10321925" algn="l"/>
              </a:tabLst>
            </a:pPr>
            <a:r>
              <a:rPr lang="tr-TR" sz="2000">
                <a:solidFill>
                  <a:srgbClr val="FFFFFF"/>
                </a:solidFill>
              </a:rPr>
              <a:t>Hızlı baş hareketlerinde vizüel horizontal düzlemin korunması</a:t>
            </a:r>
          </a:p>
          <a:p>
            <a:pPr marL="263525" indent="-263525">
              <a:buClr>
                <a:srgbClr val="FFFFFF"/>
              </a:buClr>
              <a:buFont typeface="Arial" charset="0"/>
              <a:buChar char="•"/>
              <a:tabLst>
                <a:tab pos="263525" algn="l"/>
                <a:tab pos="1177925" algn="l"/>
                <a:tab pos="2092325" algn="l"/>
                <a:tab pos="3006725" algn="l"/>
                <a:tab pos="3921125" algn="l"/>
                <a:tab pos="4835525" algn="l"/>
                <a:tab pos="5749925" algn="l"/>
                <a:tab pos="6664325" algn="l"/>
                <a:tab pos="7578725" algn="l"/>
                <a:tab pos="8493125" algn="l"/>
                <a:tab pos="9407525" algn="l"/>
                <a:tab pos="10321925" algn="l"/>
              </a:tabLst>
            </a:pPr>
            <a:r>
              <a:rPr lang="tr-TR" sz="2000">
                <a:solidFill>
                  <a:srgbClr val="FFFFFF"/>
                </a:solidFill>
              </a:rPr>
              <a:t>Postür ve dengenin korunması</a:t>
            </a:r>
          </a:p>
        </p:txBody>
      </p:sp>
      <p:sp>
        <p:nvSpPr>
          <p:cNvPr id="20484" name="Rectangle 3"/>
          <p:cNvSpPr>
            <a:spLocks noChangeArrowheads="1"/>
          </p:cNvSpPr>
          <p:nvPr/>
        </p:nvSpPr>
        <p:spPr bwMode="auto">
          <a:xfrm>
            <a:off x="755650" y="2636838"/>
            <a:ext cx="76327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265113" indent="-263525">
              <a:buClrTx/>
              <a:buFontTx/>
              <a:buNone/>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pPr>
            <a:r>
              <a:rPr lang="tr-TR" sz="2000">
                <a:solidFill>
                  <a:srgbClr val="FFFFFF"/>
                </a:solidFill>
              </a:rPr>
              <a:t>Periferik afferent sistemler</a:t>
            </a:r>
          </a:p>
          <a:p>
            <a:pPr marL="620713" lvl="1" indent="-163513">
              <a:buClr>
                <a:srgbClr val="FFFFFF"/>
              </a:buClr>
              <a:buFont typeface="Arial" charset="0"/>
              <a:buChar cha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pPr>
            <a:r>
              <a:rPr lang="tr-TR" sz="2000">
                <a:solidFill>
                  <a:srgbClr val="FFFFFF"/>
                </a:solidFill>
              </a:rPr>
              <a:t>Proprioseptif sistem</a:t>
            </a:r>
          </a:p>
          <a:p>
            <a:pPr marL="620713" lvl="1" indent="-163513">
              <a:buClr>
                <a:srgbClr val="FFFFFF"/>
              </a:buClr>
              <a:buFont typeface="Arial" charset="0"/>
              <a:buChar cha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pPr>
            <a:r>
              <a:rPr lang="tr-TR" sz="2000">
                <a:solidFill>
                  <a:srgbClr val="FFFFFF"/>
                </a:solidFill>
              </a:rPr>
              <a:t>Oküler (vizüel) sistem</a:t>
            </a:r>
          </a:p>
          <a:p>
            <a:pPr marL="620713" lvl="1" indent="-163513">
              <a:buClr>
                <a:srgbClr val="FFFFFF"/>
              </a:buClr>
              <a:buFont typeface="Arial" charset="0"/>
              <a:buChar cha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pPr>
            <a:r>
              <a:rPr lang="tr-TR" sz="2000">
                <a:solidFill>
                  <a:srgbClr val="FFFFFF"/>
                </a:solidFill>
              </a:rPr>
              <a:t>Periferik vestibüler sistem</a:t>
            </a:r>
          </a:p>
        </p:txBody>
      </p:sp>
      <p:sp>
        <p:nvSpPr>
          <p:cNvPr id="20485" name="Rectangle 4"/>
          <p:cNvSpPr>
            <a:spLocks noChangeArrowheads="1"/>
          </p:cNvSpPr>
          <p:nvPr/>
        </p:nvSpPr>
        <p:spPr bwMode="auto">
          <a:xfrm>
            <a:off x="755650" y="4941888"/>
            <a:ext cx="76327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265113" indent="-263525">
              <a:buClrTx/>
              <a:buFontTx/>
              <a:buNone/>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pPr>
            <a:r>
              <a:rPr lang="tr-TR" sz="2000">
                <a:solidFill>
                  <a:srgbClr val="FFFFFF"/>
                </a:solidFill>
              </a:rPr>
              <a:t>Refleksler</a:t>
            </a:r>
          </a:p>
          <a:p>
            <a:pPr marL="620713" lvl="1" indent="-163513">
              <a:buClr>
                <a:srgbClr val="FFFFFF"/>
              </a:buClr>
              <a:buFont typeface="Arial" charset="0"/>
              <a:buChar cha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pPr>
            <a:r>
              <a:rPr lang="tr-TR" sz="2000">
                <a:solidFill>
                  <a:srgbClr val="FFFFFF"/>
                </a:solidFill>
              </a:rPr>
              <a:t>Vestibülo-spinal refleks (VSR)</a:t>
            </a:r>
          </a:p>
          <a:p>
            <a:pPr marL="620713" lvl="1" indent="-163513">
              <a:buClr>
                <a:srgbClr val="FFFFFF"/>
              </a:buClr>
              <a:buFont typeface="Arial" charset="0"/>
              <a:buChar cha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pPr>
            <a:r>
              <a:rPr lang="tr-TR" sz="2000">
                <a:solidFill>
                  <a:srgbClr val="FFFFFF"/>
                </a:solidFill>
              </a:rPr>
              <a:t>Vestibulo-servikal (vestibülo-kolliküler) refleks (VCR)</a:t>
            </a:r>
          </a:p>
          <a:p>
            <a:pPr marL="620713" lvl="1" indent="-163513">
              <a:buClr>
                <a:srgbClr val="FFFFFF"/>
              </a:buClr>
              <a:buFont typeface="Arial" charset="0"/>
              <a:buChar cha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pPr>
            <a:r>
              <a:rPr lang="tr-TR" sz="2000">
                <a:solidFill>
                  <a:srgbClr val="FFFFFF"/>
                </a:solidFill>
              </a:rPr>
              <a:t>Vestibulo-oküler refleks (VOR)</a:t>
            </a:r>
          </a:p>
        </p:txBody>
      </p:sp>
      <p:sp>
        <p:nvSpPr>
          <p:cNvPr id="20486" name="Rectangle 5"/>
          <p:cNvSpPr>
            <a:spLocks noChangeArrowheads="1"/>
          </p:cNvSpPr>
          <p:nvPr/>
        </p:nvSpPr>
        <p:spPr bwMode="auto">
          <a:xfrm>
            <a:off x="755650" y="4095750"/>
            <a:ext cx="76327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265113" indent="-263525">
              <a:buClrTx/>
              <a:buFontTx/>
              <a:buNone/>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pPr>
            <a:r>
              <a:rPr lang="tr-TR" sz="2000">
                <a:solidFill>
                  <a:srgbClr val="FFFFFF"/>
                </a:solidFill>
              </a:rPr>
              <a:t>Santal kontrol merkezi</a:t>
            </a:r>
          </a:p>
          <a:p>
            <a:pPr marL="620713" lvl="1" indent="-163513">
              <a:buClr>
                <a:srgbClr val="FFFFFF"/>
              </a:buClr>
              <a:buFont typeface="Arial" charset="0"/>
              <a:buChar char="•"/>
              <a:tabLst>
                <a:tab pos="265113" algn="l"/>
                <a:tab pos="1179513" algn="l"/>
                <a:tab pos="2093913" algn="l"/>
                <a:tab pos="3008313" algn="l"/>
                <a:tab pos="3922713" algn="l"/>
                <a:tab pos="4837113" algn="l"/>
                <a:tab pos="5751513" algn="l"/>
                <a:tab pos="6665913" algn="l"/>
                <a:tab pos="7580313" algn="l"/>
                <a:tab pos="8494713" algn="l"/>
                <a:tab pos="9409113" algn="l"/>
                <a:tab pos="10323513" algn="l"/>
              </a:tabLst>
            </a:pPr>
            <a:r>
              <a:rPr lang="tr-TR" sz="2000">
                <a:solidFill>
                  <a:srgbClr val="FFFFFF"/>
                </a:solidFill>
              </a:rPr>
              <a:t>Serebellum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90888" y="476250"/>
            <a:ext cx="5602287"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07" name="Text Box 2"/>
          <p:cNvSpPr txBox="1">
            <a:spLocks noChangeArrowheads="1"/>
          </p:cNvSpPr>
          <p:nvPr/>
        </p:nvSpPr>
        <p:spPr bwMode="auto">
          <a:xfrm>
            <a:off x="111125" y="101600"/>
            <a:ext cx="49895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Vestibülo-oküler refleks (VOR)</a:t>
            </a:r>
          </a:p>
        </p:txBody>
      </p:sp>
      <p:sp>
        <p:nvSpPr>
          <p:cNvPr id="21508" name="Text Box 3"/>
          <p:cNvSpPr txBox="1">
            <a:spLocks noChangeArrowheads="1"/>
          </p:cNvSpPr>
          <p:nvPr/>
        </p:nvSpPr>
        <p:spPr bwMode="auto">
          <a:xfrm>
            <a:off x="6157913" y="981075"/>
            <a:ext cx="585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CC0000"/>
                </a:solidFill>
              </a:rPr>
              <a:t>Sağ</a:t>
            </a:r>
          </a:p>
        </p:txBody>
      </p:sp>
      <p:sp>
        <p:nvSpPr>
          <p:cNvPr id="21509" name="Text Box 4"/>
          <p:cNvSpPr txBox="1">
            <a:spLocks noChangeArrowheads="1"/>
          </p:cNvSpPr>
          <p:nvPr/>
        </p:nvSpPr>
        <p:spPr bwMode="auto">
          <a:xfrm>
            <a:off x="8318500" y="981075"/>
            <a:ext cx="509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CC0000"/>
                </a:solidFill>
              </a:rPr>
              <a:t>Sol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36613"/>
            <a:ext cx="9144000"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669925" y="260350"/>
            <a:ext cx="776922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lgn="ctr">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İÇ KULAK HASTALIKLARINDA SEMPTOMLAR</a:t>
            </a:r>
          </a:p>
        </p:txBody>
      </p:sp>
      <p:sp>
        <p:nvSpPr>
          <p:cNvPr id="23555" name="Rectangle 2"/>
          <p:cNvSpPr>
            <a:spLocks noChangeArrowheads="1"/>
          </p:cNvSpPr>
          <p:nvPr/>
        </p:nvSpPr>
        <p:spPr bwMode="auto">
          <a:xfrm>
            <a:off x="395288" y="1506538"/>
            <a:ext cx="8424862"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400">
                <a:solidFill>
                  <a:srgbClr val="FFFF00"/>
                </a:solidFill>
              </a:rPr>
              <a:t>İşitme kaybı</a:t>
            </a:r>
          </a:p>
          <a:p>
            <a:pPr marL="709613" lvl="1" indent="-173038">
              <a:buClr>
                <a:srgbClr val="FFFFFF"/>
              </a:buClr>
              <a:buFont typeface="Times New Roman" charset="0"/>
              <a:buAutoNum type="alphaLcPeriod"/>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400">
                <a:solidFill>
                  <a:srgbClr val="FFFFFF"/>
                </a:solidFill>
              </a:rPr>
              <a:t>Sensoriyel (koklear)</a:t>
            </a:r>
          </a:p>
          <a:p>
            <a:pPr marL="709613" lvl="1" indent="-173038">
              <a:buClr>
                <a:srgbClr val="FFFFFF"/>
              </a:buClr>
              <a:buFont typeface="Times New Roman" charset="0"/>
              <a:buAutoNum type="alphaLcPeriod"/>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400">
                <a:solidFill>
                  <a:srgbClr val="FFFFFF"/>
                </a:solidFill>
              </a:rPr>
              <a:t>Nöral (retrokoklear)</a:t>
            </a:r>
          </a:p>
          <a:p>
            <a:pPr marL="709613" lvl="1" indent="-173038">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400">
              <a:solidFill>
                <a:srgbClr val="FFFFFF"/>
              </a:solidFill>
            </a:endParaRP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400">
                <a:solidFill>
                  <a:srgbClr val="FFFF00"/>
                </a:solidFill>
              </a:rPr>
              <a:t>Tinnitus </a:t>
            </a:r>
          </a:p>
          <a:p>
            <a:pPr marL="709613" lvl="1" indent="-173038">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400">
                <a:solidFill>
                  <a:srgbClr val="FFFFFF"/>
                </a:solidFill>
              </a:rPr>
              <a:t>herhangi bir dış uyaran olmaksızın hissedilen akustik duyum (çınlama, uğultu, su sesi, motor sesi vb)</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2400">
              <a:solidFill>
                <a:srgbClr val="FFFFFF"/>
              </a:solidFill>
            </a:endParaRP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400">
                <a:solidFill>
                  <a:srgbClr val="FFFF00"/>
                </a:solidFill>
              </a:rPr>
              <a:t>Vestibüler bozukluk semptomları</a:t>
            </a:r>
          </a:p>
          <a:p>
            <a:pPr marL="709613" lvl="1" indent="-173038">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400">
                <a:solidFill>
                  <a:srgbClr val="FFFFFF"/>
                </a:solidFill>
              </a:rPr>
              <a:t>Vertigo</a:t>
            </a:r>
          </a:p>
          <a:p>
            <a:pPr marL="1054100" lvl="2" indent="-158750">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400">
                <a:solidFill>
                  <a:srgbClr val="FFFFFF"/>
                </a:solidFill>
              </a:rPr>
              <a:t>Rotasyonel vertigo</a:t>
            </a:r>
          </a:p>
          <a:p>
            <a:pPr marL="1054100" lvl="2" indent="-158750">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400">
                <a:solidFill>
                  <a:srgbClr val="FFFFFF"/>
                </a:solidFill>
              </a:rPr>
              <a:t>Postural vertigo</a:t>
            </a:r>
          </a:p>
          <a:p>
            <a:pPr marL="709613" lvl="1" indent="-173038">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2400">
                <a:solidFill>
                  <a:srgbClr val="FFFFFF"/>
                </a:solidFill>
              </a:rPr>
              <a:t>Denge bozukluğu</a:t>
            </a:r>
          </a:p>
        </p:txBody>
      </p:sp>
      <p:sp>
        <p:nvSpPr>
          <p:cNvPr id="2" name="Rectangle 3"/>
          <p:cNvSpPr>
            <a:spLocks noChangeArrowheads="1"/>
          </p:cNvSpPr>
          <p:nvPr/>
        </p:nvSpPr>
        <p:spPr bwMode="auto">
          <a:xfrm>
            <a:off x="250825" y="2997200"/>
            <a:ext cx="8642350" cy="1295400"/>
          </a:xfrm>
          <a:prstGeom prst="rect">
            <a:avLst/>
          </a:prstGeom>
          <a:solidFill>
            <a:srgbClr val="BBE0E3">
              <a:alpha val="43921"/>
            </a:srgbClr>
          </a:solidFill>
          <a:ln w="19080" cap="sq">
            <a:solidFill>
              <a:srgbClr val="CC0000"/>
            </a:solidFill>
            <a:miter lim="800000"/>
            <a:headEnd/>
            <a:tailEnd/>
          </a:ln>
        </p:spPr>
        <p:txBody>
          <a:bodyPr wrap="none" anchor="ctr"/>
          <a:lstStyle/>
          <a:p>
            <a:endParaRPr lang="tr-T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6350" y="209550"/>
            <a:ext cx="21859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TİNNİTUS</a:t>
            </a:r>
          </a:p>
        </p:txBody>
      </p:sp>
      <p:sp>
        <p:nvSpPr>
          <p:cNvPr id="24579" name="Rectangle 2"/>
          <p:cNvSpPr>
            <a:spLocks noChangeArrowheads="1"/>
          </p:cNvSpPr>
          <p:nvPr/>
        </p:nvSpPr>
        <p:spPr bwMode="auto">
          <a:xfrm>
            <a:off x="1408113" y="1052513"/>
            <a:ext cx="69088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688975" lvl="1" indent="-230188">
              <a:buClrTx/>
              <a:buFontTx/>
              <a:buNone/>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r>
              <a:rPr lang="tr-TR" sz="2000">
                <a:solidFill>
                  <a:srgbClr val="FFFF00"/>
                </a:solidFill>
              </a:rPr>
              <a:t>SUBJEKTİF TİNNİTUS</a:t>
            </a:r>
          </a:p>
          <a:p>
            <a:pPr marL="688975" lvl="1" indent="-230188">
              <a:buClrTx/>
              <a:buFontTx/>
              <a:buNone/>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endParaRPr lang="tr-TR" sz="2000">
              <a:solidFill>
                <a:srgbClr val="FFFFFF"/>
              </a:solidFill>
            </a:endParaRPr>
          </a:p>
          <a:p>
            <a:pPr marL="1041400" lvl="2" indent="-173038">
              <a:buClr>
                <a:srgbClr val="FFFFFF"/>
              </a:buClr>
              <a:buFont typeface="Arial" charset="0"/>
              <a:buChar char="•"/>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r>
              <a:rPr lang="tr-TR" sz="2000">
                <a:solidFill>
                  <a:srgbClr val="FFFFFF"/>
                </a:solidFill>
              </a:rPr>
              <a:t>İletim tipi işitme kaybı (İTİK)</a:t>
            </a:r>
          </a:p>
          <a:p>
            <a:pPr marL="1041400" lvl="2" indent="-173038">
              <a:buClr>
                <a:srgbClr val="FFFFFF"/>
              </a:buClr>
              <a:buFont typeface="Arial" charset="0"/>
              <a:buChar char="•"/>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r>
              <a:rPr lang="tr-TR" sz="2000">
                <a:solidFill>
                  <a:srgbClr val="FFFFFF"/>
                </a:solidFill>
              </a:rPr>
              <a:t>Sensörinöral işitme kaybı (SNİK)</a:t>
            </a:r>
          </a:p>
          <a:p>
            <a:pPr marL="1041400" lvl="2" indent="-173038">
              <a:buClr>
                <a:srgbClr val="FFFFFF"/>
              </a:buClr>
              <a:buFont typeface="Arial" charset="0"/>
              <a:buNone/>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endParaRPr lang="tr-TR" sz="2000">
              <a:solidFill>
                <a:srgbClr val="FFFFFF"/>
              </a:solidFill>
            </a:endParaRPr>
          </a:p>
          <a:p>
            <a:pPr marL="1041400" lvl="2" indent="-173038">
              <a:buClr>
                <a:srgbClr val="FFFFFF"/>
              </a:buClr>
              <a:buFont typeface="Arial" charset="0"/>
              <a:buNone/>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endParaRPr lang="tr-TR" sz="2000">
              <a:solidFill>
                <a:srgbClr val="FFFFFF"/>
              </a:solidFill>
            </a:endParaRPr>
          </a:p>
          <a:p>
            <a:pPr marL="688975" lvl="1" indent="-230188">
              <a:buClrTx/>
              <a:buFontTx/>
              <a:buNone/>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r>
              <a:rPr lang="tr-TR" sz="2000">
                <a:solidFill>
                  <a:srgbClr val="FFFF00"/>
                </a:solidFill>
              </a:rPr>
              <a:t>OBJEKTİF TİNNİTUS</a:t>
            </a:r>
          </a:p>
          <a:p>
            <a:pPr marL="688975" lvl="1" indent="-230188">
              <a:buClrTx/>
              <a:buFontTx/>
              <a:buNone/>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endParaRPr lang="tr-TR" sz="2000">
              <a:solidFill>
                <a:srgbClr val="FFFFFF"/>
              </a:solidFill>
            </a:endParaRPr>
          </a:p>
          <a:p>
            <a:pPr marL="1041400" lvl="2" indent="-173038">
              <a:buClr>
                <a:srgbClr val="FFFFFF"/>
              </a:buClr>
              <a:buFont typeface="Arial" charset="0"/>
              <a:buChar char="•"/>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r>
              <a:rPr lang="tr-TR" sz="2000">
                <a:solidFill>
                  <a:srgbClr val="FFFFFF"/>
                </a:solidFill>
              </a:rPr>
              <a:t>Vasküler</a:t>
            </a:r>
          </a:p>
          <a:p>
            <a:pPr marL="1347788" lvl="3" indent="-127000">
              <a:buClr>
                <a:srgbClr val="FFFFFF"/>
              </a:buClr>
              <a:buFont typeface="Arial" charset="0"/>
              <a:buChar char="•"/>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r>
              <a:rPr lang="tr-TR" sz="2000">
                <a:solidFill>
                  <a:srgbClr val="FFFFFF"/>
                </a:solidFill>
              </a:rPr>
              <a:t>Vasküler malformasyonlar</a:t>
            </a:r>
          </a:p>
          <a:p>
            <a:pPr marL="1347788" lvl="3" indent="-127000">
              <a:buClr>
                <a:srgbClr val="FFFFFF"/>
              </a:buClr>
              <a:buFont typeface="Arial" charset="0"/>
              <a:buChar char="•"/>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r>
              <a:rPr lang="tr-TR" sz="2000">
                <a:solidFill>
                  <a:srgbClr val="FFFFFF"/>
                </a:solidFill>
              </a:rPr>
              <a:t>Arteriovenöz fistül</a:t>
            </a:r>
          </a:p>
          <a:p>
            <a:pPr marL="1347788" lvl="3" indent="-127000">
              <a:buClr>
                <a:srgbClr val="FFFFFF"/>
              </a:buClr>
              <a:buFont typeface="Arial" charset="0"/>
              <a:buChar char="•"/>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r>
              <a:rPr lang="tr-TR" sz="2000">
                <a:solidFill>
                  <a:srgbClr val="FFFFFF"/>
                </a:solidFill>
              </a:rPr>
              <a:t>Vasküler tümörler (paraganglioma)</a:t>
            </a:r>
          </a:p>
          <a:p>
            <a:pPr marL="1041400" lvl="2" indent="-173038">
              <a:buClr>
                <a:srgbClr val="FFFFFF"/>
              </a:buClr>
              <a:buFont typeface="Arial" charset="0"/>
              <a:buNone/>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endParaRPr lang="tr-TR" sz="2000">
              <a:solidFill>
                <a:srgbClr val="FFFFFF"/>
              </a:solidFill>
            </a:endParaRPr>
          </a:p>
          <a:p>
            <a:pPr marL="1041400" lvl="2" indent="-173038">
              <a:buClr>
                <a:srgbClr val="FFFFFF"/>
              </a:buClr>
              <a:buFont typeface="Arial" charset="0"/>
              <a:buChar char="•"/>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r>
              <a:rPr lang="tr-TR" sz="2000">
                <a:solidFill>
                  <a:srgbClr val="FFFFFF"/>
                </a:solidFill>
              </a:rPr>
              <a:t>Miyojenik</a:t>
            </a:r>
          </a:p>
          <a:p>
            <a:pPr marL="1347788" lvl="3" indent="-127000">
              <a:buClr>
                <a:srgbClr val="FFFFFF"/>
              </a:buClr>
              <a:buFont typeface="Arial" charset="0"/>
              <a:buChar char="•"/>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r>
              <a:rPr lang="tr-TR" sz="2000">
                <a:solidFill>
                  <a:srgbClr val="FFFFFF"/>
                </a:solidFill>
              </a:rPr>
              <a:t>Velofaringeal (palatal) myoklonus</a:t>
            </a:r>
          </a:p>
          <a:p>
            <a:pPr marL="1347788" lvl="3" indent="-127000">
              <a:buClr>
                <a:srgbClr val="FFFFFF"/>
              </a:buClr>
              <a:buFont typeface="Arial" charset="0"/>
              <a:buChar char="•"/>
              <a:tabLst>
                <a:tab pos="688975" algn="l"/>
                <a:tab pos="1603375" algn="l"/>
                <a:tab pos="2517775" algn="l"/>
                <a:tab pos="3432175" algn="l"/>
                <a:tab pos="4346575" algn="l"/>
                <a:tab pos="5260975" algn="l"/>
                <a:tab pos="6175375" algn="l"/>
                <a:tab pos="7089775" algn="l"/>
                <a:tab pos="8004175" algn="l"/>
                <a:tab pos="8918575" algn="l"/>
                <a:tab pos="9832975" algn="l"/>
                <a:tab pos="10747375" algn="l"/>
              </a:tabLst>
            </a:pPr>
            <a:r>
              <a:rPr lang="tr-TR" sz="2000">
                <a:solidFill>
                  <a:srgbClr val="FFFFFF"/>
                </a:solidFill>
              </a:rPr>
              <a:t>Timpanik miyoklonus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209550"/>
            <a:ext cx="6408738"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İÇ KULAK HASTALIKLARINA BAĞLI</a:t>
            </a:r>
          </a:p>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İŞİTME KAYIPLARINDA TANI</a:t>
            </a:r>
          </a:p>
        </p:txBody>
      </p:sp>
      <p:sp>
        <p:nvSpPr>
          <p:cNvPr id="25603" name="Rectangle 2"/>
          <p:cNvSpPr>
            <a:spLocks noChangeArrowheads="1"/>
          </p:cNvSpPr>
          <p:nvPr/>
        </p:nvSpPr>
        <p:spPr bwMode="auto">
          <a:xfrm>
            <a:off x="2128838" y="1400175"/>
            <a:ext cx="6259512"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Öykü</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Etyolojik faktörler</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Gürültü</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Kafa travması</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Kronik otitis media</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Aile öyküsü</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Ototoksik ilaç / madde kullanımı</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İşitme kaybının etkileri</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Meslek ve çalışma koşulları</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Kişilik ve sosyal konum</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1400">
              <a:solidFill>
                <a:srgbClr val="FFFFFF"/>
              </a:solidFill>
            </a:endParaRP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Fizik muayene </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Otoskopi</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Diapozon testleri</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1400">
              <a:solidFill>
                <a:srgbClr val="FFFF00"/>
              </a:solidFill>
            </a:endParaRP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Odyometri</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Subjektif:	Saf ses odyometri</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		Konuşma odyometrisi</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Objektif:	OAE ( - )</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		Beyin sapı işitsel odyometrisi (BERA / BAER / ABR)</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tr-TR" sz="1400">
              <a:solidFill>
                <a:srgbClr val="FFFFFF"/>
              </a:solidFill>
            </a:endParaRP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Görüntüleme</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Temporal kemik BT</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Temporal MRG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43438" y="3429000"/>
            <a:ext cx="4427537" cy="332105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2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025" y="44450"/>
            <a:ext cx="4427538" cy="332105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43438" y="33338"/>
            <a:ext cx="4430712" cy="332422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4613" y="3429000"/>
            <a:ext cx="4425950" cy="3321050"/>
          </a:xfrm>
          <a:prstGeom prst="rect">
            <a:avLst/>
          </a:prstGeom>
          <a:noFill/>
          <a:ln w="19080" cap="sq">
            <a:solidFill>
              <a:srgbClr val="CC0000"/>
            </a:solidFill>
            <a:miter lim="800000"/>
            <a:headEnd/>
            <a:tailEnd/>
          </a:ln>
          <a:extLst>
            <a:ext uri="{909E8E84-426E-40DD-AFC4-6F175D3DCCD1}">
              <a14:hiddenFill xmlns:a14="http://schemas.microsoft.com/office/drawing/2010/main">
                <a:solidFill>
                  <a:srgbClr val="FFFFFF"/>
                </a:solidFill>
              </a14:hiddenFill>
            </a:ext>
          </a:extLst>
        </p:spPr>
      </p:pic>
      <p:sp>
        <p:nvSpPr>
          <p:cNvPr id="26630" name="Line 5"/>
          <p:cNvSpPr>
            <a:spLocks noChangeShapeType="1"/>
          </p:cNvSpPr>
          <p:nvPr/>
        </p:nvSpPr>
        <p:spPr bwMode="auto">
          <a:xfrm>
            <a:off x="692150" y="1116013"/>
            <a:ext cx="3600450" cy="1587"/>
          </a:xfrm>
          <a:prstGeom prst="line">
            <a:avLst/>
          </a:prstGeom>
          <a:noFill/>
          <a:ln w="38160" cap="sq">
            <a:solidFill>
              <a:srgbClr val="0000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6631" name="Line 6"/>
          <p:cNvSpPr>
            <a:spLocks noChangeShapeType="1"/>
          </p:cNvSpPr>
          <p:nvPr/>
        </p:nvSpPr>
        <p:spPr bwMode="auto">
          <a:xfrm>
            <a:off x="5264150" y="1116013"/>
            <a:ext cx="3600450" cy="1587"/>
          </a:xfrm>
          <a:prstGeom prst="line">
            <a:avLst/>
          </a:prstGeom>
          <a:noFill/>
          <a:ln w="38160" cap="sq">
            <a:solidFill>
              <a:srgbClr val="0000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6632" name="Line 7"/>
          <p:cNvSpPr>
            <a:spLocks noChangeShapeType="1"/>
          </p:cNvSpPr>
          <p:nvPr/>
        </p:nvSpPr>
        <p:spPr bwMode="auto">
          <a:xfrm>
            <a:off x="684213" y="4508500"/>
            <a:ext cx="3600450" cy="1588"/>
          </a:xfrm>
          <a:prstGeom prst="line">
            <a:avLst/>
          </a:prstGeom>
          <a:noFill/>
          <a:ln w="38160" cap="sq">
            <a:solidFill>
              <a:srgbClr val="0000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6633" name="Line 8"/>
          <p:cNvSpPr>
            <a:spLocks noChangeShapeType="1"/>
          </p:cNvSpPr>
          <p:nvPr/>
        </p:nvSpPr>
        <p:spPr bwMode="auto">
          <a:xfrm>
            <a:off x="5264150" y="4508500"/>
            <a:ext cx="3600450" cy="1588"/>
          </a:xfrm>
          <a:prstGeom prst="line">
            <a:avLst/>
          </a:prstGeom>
          <a:noFill/>
          <a:ln w="38160" cap="sq">
            <a:solidFill>
              <a:srgbClr val="0000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6634" name="Text Box 9"/>
          <p:cNvSpPr txBox="1">
            <a:spLocks noChangeArrowheads="1"/>
          </p:cNvSpPr>
          <p:nvPr/>
        </p:nvSpPr>
        <p:spPr bwMode="auto">
          <a:xfrm>
            <a:off x="531813" y="2852738"/>
            <a:ext cx="966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b="1">
                <a:solidFill>
                  <a:srgbClr val="FF0000"/>
                </a:solidFill>
              </a:rPr>
              <a:t>Normal</a:t>
            </a:r>
          </a:p>
        </p:txBody>
      </p:sp>
      <p:sp>
        <p:nvSpPr>
          <p:cNvPr id="26635" name="Text Box 10"/>
          <p:cNvSpPr txBox="1">
            <a:spLocks noChangeArrowheads="1"/>
          </p:cNvSpPr>
          <p:nvPr/>
        </p:nvSpPr>
        <p:spPr bwMode="auto">
          <a:xfrm>
            <a:off x="5257800" y="2852738"/>
            <a:ext cx="612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b="1">
                <a:solidFill>
                  <a:srgbClr val="FF0000"/>
                </a:solidFill>
              </a:rPr>
              <a:t>İTİK</a:t>
            </a:r>
          </a:p>
        </p:txBody>
      </p:sp>
      <p:sp>
        <p:nvSpPr>
          <p:cNvPr id="26636" name="Text Box 11"/>
          <p:cNvSpPr txBox="1">
            <a:spLocks noChangeArrowheads="1"/>
          </p:cNvSpPr>
          <p:nvPr/>
        </p:nvSpPr>
        <p:spPr bwMode="auto">
          <a:xfrm>
            <a:off x="541338" y="6381750"/>
            <a:ext cx="727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b="1">
                <a:solidFill>
                  <a:srgbClr val="FF0000"/>
                </a:solidFill>
              </a:rPr>
              <a:t>SNİK</a:t>
            </a:r>
          </a:p>
        </p:txBody>
      </p:sp>
      <p:sp>
        <p:nvSpPr>
          <p:cNvPr id="26637" name="Text Box 12"/>
          <p:cNvSpPr txBox="1">
            <a:spLocks noChangeArrowheads="1"/>
          </p:cNvSpPr>
          <p:nvPr/>
        </p:nvSpPr>
        <p:spPr bwMode="auto">
          <a:xfrm>
            <a:off x="5211763" y="6381750"/>
            <a:ext cx="1057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b="1">
                <a:solidFill>
                  <a:srgbClr val="FF0000"/>
                </a:solidFill>
              </a:rPr>
              <a:t>Mikst İK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11493"/>
          <a:stretch>
            <a:fillRect/>
          </a:stretch>
        </p:blipFill>
        <p:spPr bwMode="auto">
          <a:xfrm>
            <a:off x="0" y="0"/>
            <a:ext cx="6929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765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2911" r="6371" b="8821"/>
          <a:stretch>
            <a:fillRect/>
          </a:stretch>
        </p:blipFill>
        <p:spPr bwMode="auto">
          <a:xfrm>
            <a:off x="4892675" y="0"/>
            <a:ext cx="4284663"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7652"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59338" y="3429000"/>
            <a:ext cx="42846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2473325" y="125413"/>
            <a:ext cx="585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FF0000"/>
                </a:solidFill>
              </a:rPr>
              <a:t>Sağ</a:t>
            </a:r>
          </a:p>
        </p:txBody>
      </p:sp>
      <p:sp>
        <p:nvSpPr>
          <p:cNvPr id="28675" name="Text Box 2"/>
          <p:cNvSpPr txBox="1">
            <a:spLocks noChangeArrowheads="1"/>
          </p:cNvSpPr>
          <p:nvPr/>
        </p:nvSpPr>
        <p:spPr bwMode="auto">
          <a:xfrm>
            <a:off x="6007100" y="131763"/>
            <a:ext cx="509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FF0000"/>
                </a:solidFill>
              </a:rPr>
              <a:t>Sol</a:t>
            </a:r>
          </a:p>
        </p:txBody>
      </p:sp>
      <p:pic>
        <p:nvPicPr>
          <p:cNvPr id="2867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25" y="22225"/>
            <a:ext cx="6448425"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8677" name="Text Box 4"/>
          <p:cNvSpPr txBox="1">
            <a:spLocks noChangeArrowheads="1"/>
          </p:cNvSpPr>
          <p:nvPr/>
        </p:nvSpPr>
        <p:spPr bwMode="auto">
          <a:xfrm>
            <a:off x="5364163" y="4652963"/>
            <a:ext cx="3702050" cy="13874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tabLst>
                <a:tab pos="0" algn="l"/>
                <a:tab pos="260350" algn="l"/>
                <a:tab pos="522288" algn="l"/>
                <a:tab pos="784225" algn="l"/>
                <a:tab pos="1046163" algn="l"/>
                <a:tab pos="1308100" algn="l"/>
                <a:tab pos="1570038" algn="l"/>
                <a:tab pos="1831975" algn="l"/>
                <a:tab pos="2093913" algn="l"/>
                <a:tab pos="2355850" algn="l"/>
                <a:tab pos="2617788" algn="l"/>
                <a:tab pos="2879725" algn="l"/>
                <a:tab pos="3141663" algn="l"/>
                <a:tab pos="3403600" algn="l"/>
                <a:tab pos="3665538" algn="l"/>
                <a:tab pos="3927475" algn="l"/>
                <a:tab pos="4189413" algn="l"/>
                <a:tab pos="4451350" algn="l"/>
                <a:tab pos="4713288" algn="l"/>
                <a:tab pos="4975225" algn="l"/>
                <a:tab pos="5237163" algn="l"/>
              </a:tabLst>
              <a:defRPr>
                <a:solidFill>
                  <a:schemeClr val="bg1"/>
                </a:solidFill>
                <a:latin typeface="Arial" charset="0"/>
                <a:ea typeface="Microsoft YaHei" charset="0"/>
                <a:cs typeface="Microsoft YaHei" charset="0"/>
              </a:defRPr>
            </a:lvl1pPr>
            <a:lvl2pPr eaLnBrk="0" hangingPunct="0">
              <a:tabLst>
                <a:tab pos="0" algn="l"/>
                <a:tab pos="260350" algn="l"/>
                <a:tab pos="522288" algn="l"/>
                <a:tab pos="784225" algn="l"/>
                <a:tab pos="1046163" algn="l"/>
                <a:tab pos="1308100" algn="l"/>
                <a:tab pos="1570038" algn="l"/>
                <a:tab pos="1831975" algn="l"/>
                <a:tab pos="2093913" algn="l"/>
                <a:tab pos="2355850" algn="l"/>
                <a:tab pos="2617788" algn="l"/>
                <a:tab pos="2879725" algn="l"/>
                <a:tab pos="3141663" algn="l"/>
                <a:tab pos="3403600" algn="l"/>
                <a:tab pos="3665538" algn="l"/>
                <a:tab pos="3927475" algn="l"/>
                <a:tab pos="4189413" algn="l"/>
                <a:tab pos="4451350" algn="l"/>
                <a:tab pos="4713288" algn="l"/>
                <a:tab pos="4975225" algn="l"/>
                <a:tab pos="5237163" algn="l"/>
              </a:tabLst>
              <a:defRPr>
                <a:solidFill>
                  <a:schemeClr val="bg1"/>
                </a:solidFill>
                <a:latin typeface="Arial" charset="0"/>
                <a:ea typeface="Microsoft YaHei" charset="0"/>
                <a:cs typeface="Microsoft YaHei" charset="0"/>
              </a:defRPr>
            </a:lvl2pPr>
            <a:lvl3pPr eaLnBrk="0" hangingPunct="0">
              <a:tabLst>
                <a:tab pos="0" algn="l"/>
                <a:tab pos="260350" algn="l"/>
                <a:tab pos="522288" algn="l"/>
                <a:tab pos="784225" algn="l"/>
                <a:tab pos="1046163" algn="l"/>
                <a:tab pos="1308100" algn="l"/>
                <a:tab pos="1570038" algn="l"/>
                <a:tab pos="1831975" algn="l"/>
                <a:tab pos="2093913" algn="l"/>
                <a:tab pos="2355850" algn="l"/>
                <a:tab pos="2617788" algn="l"/>
                <a:tab pos="2879725" algn="l"/>
                <a:tab pos="3141663" algn="l"/>
                <a:tab pos="3403600" algn="l"/>
                <a:tab pos="3665538" algn="l"/>
                <a:tab pos="3927475" algn="l"/>
                <a:tab pos="4189413" algn="l"/>
                <a:tab pos="4451350" algn="l"/>
                <a:tab pos="4713288" algn="l"/>
                <a:tab pos="4975225" algn="l"/>
                <a:tab pos="5237163" algn="l"/>
              </a:tabLst>
              <a:defRPr>
                <a:solidFill>
                  <a:schemeClr val="bg1"/>
                </a:solidFill>
                <a:latin typeface="Arial" charset="0"/>
                <a:ea typeface="Microsoft YaHei" charset="0"/>
                <a:cs typeface="Microsoft YaHei" charset="0"/>
              </a:defRPr>
            </a:lvl3pPr>
            <a:lvl4pPr eaLnBrk="0" hangingPunct="0">
              <a:tabLst>
                <a:tab pos="0" algn="l"/>
                <a:tab pos="260350" algn="l"/>
                <a:tab pos="522288" algn="l"/>
                <a:tab pos="784225" algn="l"/>
                <a:tab pos="1046163" algn="l"/>
                <a:tab pos="1308100" algn="l"/>
                <a:tab pos="1570038" algn="l"/>
                <a:tab pos="1831975" algn="l"/>
                <a:tab pos="2093913" algn="l"/>
                <a:tab pos="2355850" algn="l"/>
                <a:tab pos="2617788" algn="l"/>
                <a:tab pos="2879725" algn="l"/>
                <a:tab pos="3141663" algn="l"/>
                <a:tab pos="3403600" algn="l"/>
                <a:tab pos="3665538" algn="l"/>
                <a:tab pos="3927475" algn="l"/>
                <a:tab pos="4189413" algn="l"/>
                <a:tab pos="4451350" algn="l"/>
                <a:tab pos="4713288" algn="l"/>
                <a:tab pos="4975225" algn="l"/>
                <a:tab pos="5237163" algn="l"/>
              </a:tabLst>
              <a:defRPr>
                <a:solidFill>
                  <a:schemeClr val="bg1"/>
                </a:solidFill>
                <a:latin typeface="Arial" charset="0"/>
                <a:ea typeface="Microsoft YaHei" charset="0"/>
                <a:cs typeface="Microsoft YaHei" charset="0"/>
              </a:defRPr>
            </a:lvl4pPr>
            <a:lvl5pPr eaLnBrk="0" hangingPunct="0">
              <a:tabLst>
                <a:tab pos="0" algn="l"/>
                <a:tab pos="260350" algn="l"/>
                <a:tab pos="522288" algn="l"/>
                <a:tab pos="784225" algn="l"/>
                <a:tab pos="1046163" algn="l"/>
                <a:tab pos="1308100" algn="l"/>
                <a:tab pos="1570038" algn="l"/>
                <a:tab pos="1831975" algn="l"/>
                <a:tab pos="2093913" algn="l"/>
                <a:tab pos="2355850" algn="l"/>
                <a:tab pos="2617788" algn="l"/>
                <a:tab pos="2879725" algn="l"/>
                <a:tab pos="3141663" algn="l"/>
                <a:tab pos="3403600" algn="l"/>
                <a:tab pos="3665538" algn="l"/>
                <a:tab pos="3927475" algn="l"/>
                <a:tab pos="4189413" algn="l"/>
                <a:tab pos="4451350" algn="l"/>
                <a:tab pos="4713288" algn="l"/>
                <a:tab pos="4975225" algn="l"/>
                <a:tab pos="5237163"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260350" algn="l"/>
                <a:tab pos="522288" algn="l"/>
                <a:tab pos="784225" algn="l"/>
                <a:tab pos="1046163" algn="l"/>
                <a:tab pos="1308100" algn="l"/>
                <a:tab pos="1570038" algn="l"/>
                <a:tab pos="1831975" algn="l"/>
                <a:tab pos="2093913" algn="l"/>
                <a:tab pos="2355850" algn="l"/>
                <a:tab pos="2617788" algn="l"/>
                <a:tab pos="2879725" algn="l"/>
                <a:tab pos="3141663" algn="l"/>
                <a:tab pos="3403600" algn="l"/>
                <a:tab pos="3665538" algn="l"/>
                <a:tab pos="3927475" algn="l"/>
                <a:tab pos="4189413" algn="l"/>
                <a:tab pos="4451350" algn="l"/>
                <a:tab pos="4713288" algn="l"/>
                <a:tab pos="4975225" algn="l"/>
                <a:tab pos="5237163"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260350" algn="l"/>
                <a:tab pos="522288" algn="l"/>
                <a:tab pos="784225" algn="l"/>
                <a:tab pos="1046163" algn="l"/>
                <a:tab pos="1308100" algn="l"/>
                <a:tab pos="1570038" algn="l"/>
                <a:tab pos="1831975" algn="l"/>
                <a:tab pos="2093913" algn="l"/>
                <a:tab pos="2355850" algn="l"/>
                <a:tab pos="2617788" algn="l"/>
                <a:tab pos="2879725" algn="l"/>
                <a:tab pos="3141663" algn="l"/>
                <a:tab pos="3403600" algn="l"/>
                <a:tab pos="3665538" algn="l"/>
                <a:tab pos="3927475" algn="l"/>
                <a:tab pos="4189413" algn="l"/>
                <a:tab pos="4451350" algn="l"/>
                <a:tab pos="4713288" algn="l"/>
                <a:tab pos="4975225" algn="l"/>
                <a:tab pos="5237163"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260350" algn="l"/>
                <a:tab pos="522288" algn="l"/>
                <a:tab pos="784225" algn="l"/>
                <a:tab pos="1046163" algn="l"/>
                <a:tab pos="1308100" algn="l"/>
                <a:tab pos="1570038" algn="l"/>
                <a:tab pos="1831975" algn="l"/>
                <a:tab pos="2093913" algn="l"/>
                <a:tab pos="2355850" algn="l"/>
                <a:tab pos="2617788" algn="l"/>
                <a:tab pos="2879725" algn="l"/>
                <a:tab pos="3141663" algn="l"/>
                <a:tab pos="3403600" algn="l"/>
                <a:tab pos="3665538" algn="l"/>
                <a:tab pos="3927475" algn="l"/>
                <a:tab pos="4189413" algn="l"/>
                <a:tab pos="4451350" algn="l"/>
                <a:tab pos="4713288" algn="l"/>
                <a:tab pos="4975225" algn="l"/>
                <a:tab pos="5237163"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260350" algn="l"/>
                <a:tab pos="522288" algn="l"/>
                <a:tab pos="784225" algn="l"/>
                <a:tab pos="1046163" algn="l"/>
                <a:tab pos="1308100" algn="l"/>
                <a:tab pos="1570038" algn="l"/>
                <a:tab pos="1831975" algn="l"/>
                <a:tab pos="2093913" algn="l"/>
                <a:tab pos="2355850" algn="l"/>
                <a:tab pos="2617788" algn="l"/>
                <a:tab pos="2879725" algn="l"/>
                <a:tab pos="3141663" algn="l"/>
                <a:tab pos="3403600" algn="l"/>
                <a:tab pos="3665538" algn="l"/>
                <a:tab pos="3927475" algn="l"/>
                <a:tab pos="4189413" algn="l"/>
                <a:tab pos="4451350" algn="l"/>
                <a:tab pos="4713288" algn="l"/>
                <a:tab pos="4975225" algn="l"/>
                <a:tab pos="5237163" algn="l"/>
              </a:tabLst>
              <a:defRPr>
                <a:solidFill>
                  <a:schemeClr val="bg1"/>
                </a:solidFill>
                <a:latin typeface="Arial" charset="0"/>
                <a:ea typeface="Microsoft YaHei" charset="0"/>
                <a:cs typeface="Microsoft YaHei" charset="0"/>
              </a:defRPr>
            </a:lvl9pPr>
          </a:lstStyle>
          <a:p>
            <a:pPr eaLnBrk="1" hangingPunct="1">
              <a:buClrTx/>
              <a:buFontTx/>
              <a:buNone/>
            </a:pPr>
            <a:r>
              <a:rPr lang="tr-TR" sz="1400">
                <a:solidFill>
                  <a:srgbClr val="CC0000"/>
                </a:solidFill>
              </a:rPr>
              <a:t>Dalga I ve II		: koklear sinir</a:t>
            </a:r>
          </a:p>
          <a:p>
            <a:pPr eaLnBrk="1" hangingPunct="1">
              <a:buClrTx/>
              <a:buFontTx/>
              <a:buNone/>
            </a:pPr>
            <a:r>
              <a:rPr lang="tr-TR" sz="1400">
                <a:solidFill>
                  <a:srgbClr val="CC0000"/>
                </a:solidFill>
              </a:rPr>
              <a:t>Dalga III			: koklear çekirdekler</a:t>
            </a:r>
          </a:p>
          <a:p>
            <a:pPr eaLnBrk="1" hangingPunct="1">
              <a:buClrTx/>
              <a:buFontTx/>
              <a:buNone/>
            </a:pPr>
            <a:r>
              <a:rPr lang="tr-TR" sz="1400">
                <a:solidFill>
                  <a:srgbClr val="CC0000"/>
                </a:solidFill>
              </a:rPr>
              <a:t>Dalga IV			: süperior olivar çekirdek</a:t>
            </a:r>
          </a:p>
          <a:p>
            <a:pPr eaLnBrk="1" hangingPunct="1">
              <a:buClrTx/>
              <a:buFontTx/>
              <a:buNone/>
            </a:pPr>
            <a:r>
              <a:rPr lang="tr-TR" sz="1400">
                <a:solidFill>
                  <a:srgbClr val="CC0000"/>
                </a:solidFill>
              </a:rPr>
              <a:t>Dalga V			: lateral lemniskus çekirdeği</a:t>
            </a:r>
          </a:p>
          <a:p>
            <a:pPr eaLnBrk="1" hangingPunct="1">
              <a:buClrTx/>
              <a:buFontTx/>
              <a:buNone/>
            </a:pPr>
            <a:r>
              <a:rPr lang="tr-TR" sz="1400">
                <a:solidFill>
                  <a:srgbClr val="CC0000"/>
                </a:solidFill>
              </a:rPr>
              <a:t>Dalga VI ve VII	: inferior kollikulus</a:t>
            </a:r>
          </a:p>
          <a:p>
            <a:pPr eaLnBrk="1" hangingPunct="1">
              <a:buClrTx/>
              <a:buFontTx/>
              <a:buNone/>
            </a:pPr>
            <a:r>
              <a:rPr lang="tr-TR" sz="1400">
                <a:solidFill>
                  <a:srgbClr val="CC0000"/>
                </a:solidFill>
              </a:rPr>
              <a:t>						  medial genikulat cisim</a:t>
            </a:r>
          </a:p>
        </p:txBody>
      </p:sp>
      <p:sp>
        <p:nvSpPr>
          <p:cNvPr id="28678" name="Text Box 5"/>
          <p:cNvSpPr txBox="1">
            <a:spLocks noChangeArrowheads="1"/>
          </p:cNvSpPr>
          <p:nvPr/>
        </p:nvSpPr>
        <p:spPr bwMode="auto">
          <a:xfrm>
            <a:off x="239713" y="66675"/>
            <a:ext cx="6477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1400">
                <a:solidFill>
                  <a:srgbClr val="333399"/>
                </a:solidFill>
              </a:rPr>
              <a:t>75 dB</a:t>
            </a:r>
          </a:p>
        </p:txBody>
      </p:sp>
      <p:sp>
        <p:nvSpPr>
          <p:cNvPr id="28679" name="Text Box 6"/>
          <p:cNvSpPr txBox="1">
            <a:spLocks noChangeArrowheads="1"/>
          </p:cNvSpPr>
          <p:nvPr/>
        </p:nvSpPr>
        <p:spPr bwMode="auto">
          <a:xfrm>
            <a:off x="239713" y="714375"/>
            <a:ext cx="6477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1400">
                <a:solidFill>
                  <a:srgbClr val="333399"/>
                </a:solidFill>
              </a:rPr>
              <a:t>50 dB</a:t>
            </a:r>
          </a:p>
        </p:txBody>
      </p:sp>
      <p:sp>
        <p:nvSpPr>
          <p:cNvPr id="28680" name="Text Box 7"/>
          <p:cNvSpPr txBox="1">
            <a:spLocks noChangeArrowheads="1"/>
          </p:cNvSpPr>
          <p:nvPr/>
        </p:nvSpPr>
        <p:spPr bwMode="auto">
          <a:xfrm>
            <a:off x="239713" y="1417638"/>
            <a:ext cx="6477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1400">
                <a:solidFill>
                  <a:srgbClr val="333399"/>
                </a:solidFill>
              </a:rPr>
              <a:t>30 dB</a:t>
            </a:r>
          </a:p>
        </p:txBody>
      </p:sp>
      <p:sp>
        <p:nvSpPr>
          <p:cNvPr id="28681" name="Text Box 8"/>
          <p:cNvSpPr txBox="1">
            <a:spLocks noChangeArrowheads="1"/>
          </p:cNvSpPr>
          <p:nvPr/>
        </p:nvSpPr>
        <p:spPr bwMode="auto">
          <a:xfrm>
            <a:off x="239713" y="2155825"/>
            <a:ext cx="6477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1400">
                <a:solidFill>
                  <a:srgbClr val="333399"/>
                </a:solidFill>
              </a:rPr>
              <a:t>10 dB</a:t>
            </a:r>
          </a:p>
        </p:txBody>
      </p:sp>
      <p:sp>
        <p:nvSpPr>
          <p:cNvPr id="28682" name="Text Box 9"/>
          <p:cNvSpPr txBox="1">
            <a:spLocks noChangeArrowheads="1"/>
          </p:cNvSpPr>
          <p:nvPr/>
        </p:nvSpPr>
        <p:spPr bwMode="auto">
          <a:xfrm>
            <a:off x="3336925" y="66675"/>
            <a:ext cx="6477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1400">
                <a:solidFill>
                  <a:srgbClr val="333399"/>
                </a:solidFill>
              </a:rPr>
              <a:t>90 dB</a:t>
            </a:r>
          </a:p>
        </p:txBody>
      </p:sp>
      <p:sp>
        <p:nvSpPr>
          <p:cNvPr id="28683" name="Text Box 10"/>
          <p:cNvSpPr txBox="1">
            <a:spLocks noChangeArrowheads="1"/>
          </p:cNvSpPr>
          <p:nvPr/>
        </p:nvSpPr>
        <p:spPr bwMode="auto">
          <a:xfrm>
            <a:off x="3336925" y="498475"/>
            <a:ext cx="6477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1400">
                <a:solidFill>
                  <a:srgbClr val="333399"/>
                </a:solidFill>
              </a:rPr>
              <a:t>90 dB</a:t>
            </a:r>
          </a:p>
        </p:txBody>
      </p:sp>
      <p:sp>
        <p:nvSpPr>
          <p:cNvPr id="28684" name="Text Box 11"/>
          <p:cNvSpPr txBox="1">
            <a:spLocks noChangeArrowheads="1"/>
          </p:cNvSpPr>
          <p:nvPr/>
        </p:nvSpPr>
        <p:spPr bwMode="auto">
          <a:xfrm>
            <a:off x="3336925" y="1417638"/>
            <a:ext cx="6477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1400">
                <a:solidFill>
                  <a:srgbClr val="333399"/>
                </a:solidFill>
              </a:rPr>
              <a:t>80 dB</a:t>
            </a:r>
          </a:p>
        </p:txBody>
      </p:sp>
      <p:sp>
        <p:nvSpPr>
          <p:cNvPr id="28685" name="Text Box 12"/>
          <p:cNvSpPr txBox="1">
            <a:spLocks noChangeArrowheads="1"/>
          </p:cNvSpPr>
          <p:nvPr/>
        </p:nvSpPr>
        <p:spPr bwMode="auto">
          <a:xfrm>
            <a:off x="3336925" y="2155825"/>
            <a:ext cx="6477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1400">
                <a:solidFill>
                  <a:srgbClr val="333399"/>
                </a:solidFill>
              </a:rPr>
              <a:t>50 dB</a:t>
            </a:r>
          </a:p>
        </p:txBody>
      </p:sp>
      <p:sp>
        <p:nvSpPr>
          <p:cNvPr id="28686" name="Text Box 13"/>
          <p:cNvSpPr txBox="1">
            <a:spLocks noChangeArrowheads="1"/>
          </p:cNvSpPr>
          <p:nvPr/>
        </p:nvSpPr>
        <p:spPr bwMode="auto">
          <a:xfrm>
            <a:off x="3336925" y="930275"/>
            <a:ext cx="6477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1400">
                <a:solidFill>
                  <a:srgbClr val="333399"/>
                </a:solidFill>
              </a:rPr>
              <a:t>90 dB</a:t>
            </a:r>
          </a:p>
        </p:txBody>
      </p:sp>
      <p:sp>
        <p:nvSpPr>
          <p:cNvPr id="28687" name="Text Box 14"/>
          <p:cNvSpPr txBox="1">
            <a:spLocks noChangeArrowheads="1"/>
          </p:cNvSpPr>
          <p:nvPr/>
        </p:nvSpPr>
        <p:spPr bwMode="auto">
          <a:xfrm>
            <a:off x="3336925" y="1778000"/>
            <a:ext cx="6477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1400">
                <a:solidFill>
                  <a:srgbClr val="333399"/>
                </a:solidFill>
              </a:rPr>
              <a:t>70 dB</a:t>
            </a:r>
          </a:p>
        </p:txBody>
      </p:sp>
      <p:pic>
        <p:nvPicPr>
          <p:cNvPr id="27664" name="Picture 16" descr="C:\Users\gmz\Desktop\1972_BAEP_450.jpg"/>
          <p:cNvPicPr>
            <a:picLocks noChangeAspect="1" noChangeArrowheads="1"/>
          </p:cNvPicPr>
          <p:nvPr/>
        </p:nvPicPr>
        <p:blipFill>
          <a:blip r:embed="rId4" cstate="print"/>
          <a:srcRect/>
          <a:stretch>
            <a:fillRect/>
          </a:stretch>
        </p:blipFill>
        <p:spPr bwMode="auto">
          <a:xfrm>
            <a:off x="6516496" y="116632"/>
            <a:ext cx="2520000" cy="189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665" name="Picture 17" descr="C:\Users\gmz\Desktop\BERA-MB11Standard_e_lg.jpg"/>
          <p:cNvPicPr>
            <a:picLocks noChangeAspect="1" noChangeArrowheads="1"/>
          </p:cNvPicPr>
          <p:nvPr/>
        </p:nvPicPr>
        <p:blipFill>
          <a:blip r:embed="rId5" cstate="print"/>
          <a:srcRect/>
          <a:stretch>
            <a:fillRect/>
          </a:stretch>
        </p:blipFill>
        <p:spPr bwMode="auto">
          <a:xfrm>
            <a:off x="6516496" y="2173244"/>
            <a:ext cx="2520000" cy="1780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3175" y="209550"/>
            <a:ext cx="6858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VESTİBÜLER BOZUKLUKLARDA TANI</a:t>
            </a:r>
          </a:p>
        </p:txBody>
      </p:sp>
      <p:sp>
        <p:nvSpPr>
          <p:cNvPr id="29699" name="Rectangle 2"/>
          <p:cNvSpPr>
            <a:spLocks noChangeArrowheads="1"/>
          </p:cNvSpPr>
          <p:nvPr/>
        </p:nvSpPr>
        <p:spPr bwMode="auto">
          <a:xfrm>
            <a:off x="179388" y="692150"/>
            <a:ext cx="4537075"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Öykü</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Semptomların şekli </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Vertigo ?</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Denge bozukluğu ?</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Başlangıcı </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Akut ?</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Yavaş artan ?</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Seyri </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Sabit </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Artan </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Hafifleyen </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Ataklar halinde</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Atakların süresi </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Saniyeler ?</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Dakikalar – saatler ?</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Günler – haftalar ?</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Provoke eden faktörler </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Pozisyona bağlı ?</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Postüre bağlı ?</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Eşlik eden semptomlar </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Otolojik: işitme kaybı, tinnitus, otore</a:t>
            </a:r>
          </a:p>
          <a:p>
            <a:pPr marL="1071563" lvl="2" indent="-157163">
              <a:buClr>
                <a:srgbClr val="FFFFFF"/>
              </a:buCl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Nörolojik: başağrısı, bilinç kaybı, dizartri</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İlaç ve madde kullanımı ?</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Travma ? (kafa travması, boyun travması)</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Kardiyovasküler sistem hastalıkları ?</a:t>
            </a:r>
          </a:p>
          <a:p>
            <a:pPr marL="457200" lvl="1" inden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Nörolojik hastalıklar ?</a:t>
            </a:r>
          </a:p>
        </p:txBody>
      </p:sp>
      <p:sp>
        <p:nvSpPr>
          <p:cNvPr id="29700" name="Rectangle 3"/>
          <p:cNvSpPr>
            <a:spLocks noChangeArrowheads="1"/>
          </p:cNvSpPr>
          <p:nvPr/>
        </p:nvSpPr>
        <p:spPr bwMode="auto">
          <a:xfrm>
            <a:off x="4572000" y="692150"/>
            <a:ext cx="4321175"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4625" indent="-173038">
              <a:buClrTx/>
              <a:buFontTx/>
              <a:buNone/>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00"/>
                </a:solidFill>
              </a:rPr>
              <a:t>Fizik muayene</a:t>
            </a:r>
          </a:p>
          <a:p>
            <a:pPr marL="623888" lvl="1" indent="-165100">
              <a:buClrTx/>
              <a:buFontTx/>
              <a:buNone/>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Otoskopi</a:t>
            </a:r>
          </a:p>
          <a:p>
            <a:pPr marL="623888" lvl="1" indent="-165100">
              <a:buClrTx/>
              <a:buFontTx/>
              <a:buNone/>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Kraniyal sinirlerin muayenesi</a:t>
            </a:r>
          </a:p>
          <a:p>
            <a:pPr marL="623888" lvl="1" indent="-165100">
              <a:buClrTx/>
              <a:buFontTx/>
              <a:buNone/>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Spinal motor fonksiyonların ve koordinasyonun değerlendirilmesi</a:t>
            </a:r>
          </a:p>
          <a:p>
            <a:pPr marL="1071563" lvl="2" indent="-15716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Romberg testi</a:t>
            </a:r>
          </a:p>
          <a:p>
            <a:pPr marL="1071563" lvl="2" indent="-15716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Unterberger testi</a:t>
            </a:r>
          </a:p>
          <a:p>
            <a:pPr marL="1071563" lvl="2" indent="-15716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Düz çizgide yürüme</a:t>
            </a:r>
          </a:p>
          <a:p>
            <a:pPr marL="623888" lvl="1" indent="-165100">
              <a:buClrTx/>
              <a:buFontTx/>
              <a:buNone/>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Derin duyu muayenesi</a:t>
            </a:r>
          </a:p>
          <a:p>
            <a:pPr marL="1071563" lvl="2" indent="-15716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Eklem pozisyonu</a:t>
            </a:r>
          </a:p>
          <a:p>
            <a:pPr marL="1071563" lvl="2" indent="-15716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İki nokta ayırdediciliği</a:t>
            </a:r>
          </a:p>
          <a:p>
            <a:pPr marL="1071563" lvl="2" indent="-15716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Vibrasyon</a:t>
            </a:r>
          </a:p>
          <a:p>
            <a:pPr marL="623888" lvl="1" indent="-165100">
              <a:buClrTx/>
              <a:buFontTx/>
              <a:buNone/>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Serebellar testler</a:t>
            </a:r>
          </a:p>
          <a:p>
            <a:pPr marL="1071563" lvl="2" indent="-15716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Parmak-burun testi</a:t>
            </a:r>
          </a:p>
          <a:p>
            <a:pPr marL="1071563" lvl="2" indent="-15716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Diadokokinezi</a:t>
            </a:r>
          </a:p>
          <a:p>
            <a:pPr marL="623888" lvl="1" indent="-165100">
              <a:buClrTx/>
              <a:buFontTx/>
              <a:buNone/>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Okülomotor fonksiyonlar</a:t>
            </a:r>
          </a:p>
          <a:p>
            <a:pPr marL="1071563" lvl="2" indent="-15716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Gözlerin hareketliliği</a:t>
            </a:r>
          </a:p>
          <a:p>
            <a:pPr marL="1071563" lvl="2" indent="-15716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Takip etme fonksiyonu</a:t>
            </a:r>
          </a:p>
          <a:p>
            <a:pPr marL="1071563" lvl="2" indent="-15716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Halmagyi testi</a:t>
            </a:r>
          </a:p>
          <a:p>
            <a:pPr marL="623888" lvl="1" indent="-165100">
              <a:buClrTx/>
              <a:buFontTx/>
              <a:buNone/>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Nistagmusun değerlendirilmesi</a:t>
            </a:r>
          </a:p>
          <a:p>
            <a:pPr marL="1071563" lvl="2" indent="-15716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Spontan nistagmus</a:t>
            </a:r>
          </a:p>
          <a:p>
            <a:pPr marL="1071563" lvl="2" indent="-15716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Provoke edilmiş nistagmus</a:t>
            </a:r>
          </a:p>
          <a:p>
            <a:pPr marL="1522413" lvl="3" indent="-15081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Baş sallama</a:t>
            </a:r>
          </a:p>
          <a:p>
            <a:pPr marL="1522413" lvl="3" indent="-150813">
              <a:buClr>
                <a:srgbClr val="FFFFFF"/>
              </a:buClr>
              <a:buFont typeface="Arial" charset="0"/>
              <a:buChar char="•"/>
              <a:tabLst>
                <a:tab pos="174625" algn="l"/>
                <a:tab pos="1089025" algn="l"/>
                <a:tab pos="2003425" algn="l"/>
                <a:tab pos="2917825" algn="l"/>
                <a:tab pos="3832225" algn="l"/>
                <a:tab pos="4746625" algn="l"/>
                <a:tab pos="5661025" algn="l"/>
                <a:tab pos="6575425" algn="l"/>
                <a:tab pos="7489825" algn="l"/>
                <a:tab pos="8404225" algn="l"/>
                <a:tab pos="9318625" algn="l"/>
                <a:tab pos="10233025" algn="l"/>
              </a:tabLst>
            </a:pPr>
            <a:r>
              <a:rPr lang="tr-TR" sz="1400">
                <a:solidFill>
                  <a:srgbClr val="FFFFFF"/>
                </a:solidFill>
              </a:rPr>
              <a:t>Dix-Hallpike testi (manevrası)</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CC"/>
            </a:gs>
          </a:gsLst>
          <a:lin ang="5400000"/>
        </a:gradFill>
        <a:effectLst/>
      </p:bgPr>
    </p:bg>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700213" y="1844675"/>
            <a:ext cx="6327775" cy="3971925"/>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FFFF"/>
                </a:solidFill>
                <a:cs typeface="Arial" charset="0"/>
              </a:rPr>
              <a:t>Anatomi ve Fizyoloji</a:t>
            </a:r>
          </a:p>
          <a:p>
            <a:pPr eaLnBrk="1" hangingPunct="1">
              <a:buClrTx/>
              <a:buFontTx/>
              <a:buNone/>
            </a:pPr>
            <a:r>
              <a:rPr lang="tr-TR" sz="2800">
                <a:solidFill>
                  <a:srgbClr val="FFFFFF"/>
                </a:solidFill>
                <a:cs typeface="Arial" charset="0"/>
              </a:rPr>
              <a:t>Semptomlar</a:t>
            </a:r>
          </a:p>
          <a:p>
            <a:pPr eaLnBrk="1" hangingPunct="1">
              <a:buClrTx/>
              <a:buFontTx/>
              <a:buNone/>
            </a:pPr>
            <a:r>
              <a:rPr lang="tr-TR" sz="2800">
                <a:solidFill>
                  <a:srgbClr val="FFFFFF"/>
                </a:solidFill>
                <a:cs typeface="Arial" charset="0"/>
              </a:rPr>
              <a:t>Tanı</a:t>
            </a:r>
          </a:p>
          <a:p>
            <a:pPr eaLnBrk="1" hangingPunct="1">
              <a:buClrTx/>
              <a:buFontTx/>
              <a:buNone/>
            </a:pPr>
            <a:endParaRPr lang="tr-TR" sz="2800">
              <a:solidFill>
                <a:srgbClr val="FFFFFF"/>
              </a:solidFill>
              <a:cs typeface="Arial" charset="0"/>
            </a:endParaRPr>
          </a:p>
          <a:p>
            <a:pPr eaLnBrk="1" hangingPunct="1">
              <a:buClrTx/>
              <a:buFontTx/>
              <a:buNone/>
            </a:pPr>
            <a:r>
              <a:rPr lang="tr-TR" sz="2800">
                <a:solidFill>
                  <a:srgbClr val="FFFFFF"/>
                </a:solidFill>
                <a:cs typeface="Arial" charset="0"/>
              </a:rPr>
              <a:t>Hastalıklar</a:t>
            </a:r>
          </a:p>
          <a:p>
            <a:pPr eaLnBrk="1" hangingPunct="1">
              <a:buClrTx/>
              <a:buFontTx/>
              <a:buNone/>
            </a:pPr>
            <a:r>
              <a:rPr lang="tr-TR" sz="2800">
                <a:solidFill>
                  <a:srgbClr val="FFFFFF"/>
                </a:solidFill>
                <a:cs typeface="Arial" charset="0"/>
              </a:rPr>
              <a:t>	İşitme kayıpları</a:t>
            </a:r>
          </a:p>
          <a:p>
            <a:pPr eaLnBrk="1" hangingPunct="1">
              <a:buClrTx/>
              <a:buFontTx/>
              <a:buNone/>
            </a:pPr>
            <a:r>
              <a:rPr lang="tr-TR" sz="2800">
                <a:solidFill>
                  <a:srgbClr val="FFFFFF"/>
                </a:solidFill>
                <a:cs typeface="Arial" charset="0"/>
              </a:rPr>
              <a:t>		Koklear</a:t>
            </a:r>
          </a:p>
          <a:p>
            <a:pPr eaLnBrk="1" hangingPunct="1">
              <a:buClrTx/>
              <a:buFontTx/>
              <a:buNone/>
            </a:pPr>
            <a:r>
              <a:rPr lang="tr-TR" sz="2800">
                <a:solidFill>
                  <a:srgbClr val="FFFFFF"/>
                </a:solidFill>
                <a:cs typeface="Arial" charset="0"/>
              </a:rPr>
              <a:t>		Retrokoklear</a:t>
            </a:r>
          </a:p>
          <a:p>
            <a:pPr eaLnBrk="1" hangingPunct="1">
              <a:buClrTx/>
              <a:buFontTx/>
              <a:buNone/>
            </a:pPr>
            <a:r>
              <a:rPr lang="tr-TR" sz="2800">
                <a:solidFill>
                  <a:srgbClr val="FFFFFF"/>
                </a:solidFill>
                <a:cs typeface="Arial" charset="0"/>
              </a:rPr>
              <a:t>	Vestibüler bozukluklar</a:t>
            </a:r>
          </a:p>
        </p:txBody>
      </p:sp>
      <p:sp>
        <p:nvSpPr>
          <p:cNvPr id="4099" name="Text Box 3"/>
          <p:cNvSpPr txBox="1">
            <a:spLocks noChangeArrowheads="1"/>
          </p:cNvSpPr>
          <p:nvPr/>
        </p:nvSpPr>
        <p:spPr bwMode="auto">
          <a:xfrm>
            <a:off x="323850" y="904875"/>
            <a:ext cx="44640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FF00"/>
                </a:solidFill>
              </a:rPr>
              <a:t>İç Kulak ve Hastalıkları</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BPPV.wmv">
            <a:hlinkClick r:id="" action="ppaction://media"/>
          </p:cNvPr>
          <p:cNvPicPr>
            <a:picLocks noRot="1" noChangeAspect="1"/>
          </p:cNvPicPr>
          <p:nvPr>
            <a:videoFile r:link="rId1"/>
            <p:extLst/>
          </p:nvPr>
        </p:nvPicPr>
        <p:blipFill>
          <a:blip r:embed="rId4" cstate="print">
            <a:extLst>
              <a:ext uri="{28A0092B-C50C-407E-A947-70E740481C1C}">
                <a14:useLocalDpi xmlns:a14="http://schemas.microsoft.com/office/drawing/2010/main" val="0"/>
              </a:ext>
            </a:extLst>
          </a:blip>
          <a:srcRect/>
          <a:stretch>
            <a:fillRect/>
          </a:stretch>
        </p:blipFill>
        <p:spPr bwMode="auto">
          <a:xfrm>
            <a:off x="904875" y="2478088"/>
            <a:ext cx="7412038"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1"/>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5150" y="115888"/>
            <a:ext cx="323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24" name="Picture 5" descr="C:\Users\IY\Desktop\imagesCACVHEU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6013" y="261938"/>
            <a:ext cx="23495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2574925" y="115888"/>
            <a:ext cx="39925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algn="ctr" eaLnBrk="1" hangingPunct="1">
              <a:buClrTx/>
              <a:buFontTx/>
              <a:buNone/>
            </a:pPr>
            <a:r>
              <a:rPr lang="tr-TR" sz="2400">
                <a:solidFill>
                  <a:srgbClr val="FF0000"/>
                </a:solidFill>
              </a:rPr>
              <a:t>Elekronistagmografi ( ENG )</a:t>
            </a:r>
          </a:p>
        </p:txBody>
      </p:sp>
      <p:pic>
        <p:nvPicPr>
          <p:cNvPr id="317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975" y="587375"/>
            <a:ext cx="7515225"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475" y="0"/>
            <a:ext cx="572452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1"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3201988"/>
            <a:ext cx="4570413"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772" name="Text Box 3"/>
          <p:cNvSpPr txBox="1">
            <a:spLocks noChangeArrowheads="1"/>
          </p:cNvSpPr>
          <p:nvPr/>
        </p:nvSpPr>
        <p:spPr bwMode="auto">
          <a:xfrm>
            <a:off x="107950" y="1268413"/>
            <a:ext cx="325596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Videonistagmografi</a:t>
            </a:r>
          </a:p>
        </p:txBody>
      </p:sp>
      <p:pic>
        <p:nvPicPr>
          <p:cNvPr id="32773"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16463" y="3860800"/>
            <a:ext cx="4284662" cy="14859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2" descr="http://www.interacoustics.de/de_de/Products/Abr/VEMP/Gallery/VEMP_Pati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513" y="-33338"/>
            <a:ext cx="6948487"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4" descr=" "/>
          <p:cNvPicPr>
            <a:picLocks noChangeAspect="1" noChangeArrowheads="1"/>
          </p:cNvPicPr>
          <p:nvPr/>
        </p:nvPicPr>
        <p:blipFill>
          <a:blip r:embed="rId3" cstate="email">
            <a:extLst>
              <a:ext uri="{28A0092B-C50C-407E-A947-70E740481C1C}">
                <a14:useLocalDpi xmlns:a14="http://schemas.microsoft.com/office/drawing/2010/main" val="0"/>
              </a:ext>
            </a:extLst>
          </a:blip>
          <a:srcRect b="5777"/>
          <a:stretch>
            <a:fillRect/>
          </a:stretch>
        </p:blipFill>
        <p:spPr bwMode="auto">
          <a:xfrm>
            <a:off x="5724525" y="4292600"/>
            <a:ext cx="318611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3"/>
          <p:cNvSpPr txBox="1">
            <a:spLocks noChangeArrowheads="1"/>
          </p:cNvSpPr>
          <p:nvPr/>
        </p:nvSpPr>
        <p:spPr bwMode="auto">
          <a:xfrm>
            <a:off x="217488" y="242888"/>
            <a:ext cx="1762125"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V</a:t>
            </a:r>
            <a:r>
              <a:rPr lang="tr-TR" sz="2800"/>
              <a:t>estibular</a:t>
            </a:r>
          </a:p>
          <a:p>
            <a:pPr eaLnBrk="1" hangingPunct="1">
              <a:buClrTx/>
              <a:buFontTx/>
              <a:buNone/>
            </a:pPr>
            <a:r>
              <a:rPr lang="tr-TR" sz="2800">
                <a:solidFill>
                  <a:srgbClr val="FF0000"/>
                </a:solidFill>
              </a:rPr>
              <a:t>E</a:t>
            </a:r>
            <a:r>
              <a:rPr lang="tr-TR" sz="2800"/>
              <a:t>voked</a:t>
            </a:r>
          </a:p>
          <a:p>
            <a:pPr eaLnBrk="1" hangingPunct="1">
              <a:buClrTx/>
              <a:buFontTx/>
              <a:buNone/>
            </a:pPr>
            <a:r>
              <a:rPr lang="tr-TR" sz="2800">
                <a:solidFill>
                  <a:srgbClr val="FF0000"/>
                </a:solidFill>
              </a:rPr>
              <a:t>M</a:t>
            </a:r>
            <a:r>
              <a:rPr lang="tr-TR" sz="2800"/>
              <a:t>yogenic</a:t>
            </a:r>
          </a:p>
          <a:p>
            <a:pPr eaLnBrk="1" hangingPunct="1">
              <a:buClrTx/>
              <a:buFontTx/>
              <a:buNone/>
            </a:pPr>
            <a:r>
              <a:rPr lang="tr-TR" sz="2800">
                <a:solidFill>
                  <a:srgbClr val="FF0000"/>
                </a:solidFill>
              </a:rPr>
              <a:t>P</a:t>
            </a:r>
            <a:r>
              <a:rPr lang="tr-TR" sz="2800"/>
              <a:t>otentials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http://www.rancho.org/Images/EQTSOT-Clinician800.jpg"/>
          <p:cNvPicPr>
            <a:picLocks noChangeAspect="1" noChangeArrowheads="1"/>
          </p:cNvPicPr>
          <p:nvPr/>
        </p:nvPicPr>
        <p:blipFill>
          <a:blip r:embed="rId2" cstate="print">
            <a:extLst>
              <a:ext uri="{28A0092B-C50C-407E-A947-70E740481C1C}">
                <a14:useLocalDpi xmlns:a14="http://schemas.microsoft.com/office/drawing/2010/main" val="0"/>
              </a:ext>
            </a:extLst>
          </a:blip>
          <a:srcRect l="4559" t="3801" r="7681" b="6950"/>
          <a:stretch>
            <a:fillRect/>
          </a:stretch>
        </p:blipFill>
        <p:spPr bwMode="auto">
          <a:xfrm>
            <a:off x="15875" y="0"/>
            <a:ext cx="6211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descr="http://img.medicalexpo.com/images_me/photo-g/posturography-platforms-portable-69631-3695627.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43663" y="2636838"/>
            <a:ext cx="265112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8" descr="http://img.medicalexpo.com/images_me/photo-g/posturography-platforms-vestibular-testing-69631-3695689.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86513" y="0"/>
            <a:ext cx="27940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0" descr="http://www.harleystreetent.com/wp-content/uploads/2011/06/sensory-organization-test.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77000" y="4887913"/>
            <a:ext cx="266700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3"/>
          <p:cNvSpPr txBox="1">
            <a:spLocks noChangeArrowheads="1"/>
          </p:cNvSpPr>
          <p:nvPr/>
        </p:nvSpPr>
        <p:spPr bwMode="auto">
          <a:xfrm>
            <a:off x="146050" y="239713"/>
            <a:ext cx="21224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Postürografi</a:t>
            </a:r>
          </a:p>
        </p:txBody>
      </p:sp>
      <p:cxnSp>
        <p:nvCxnSpPr>
          <p:cNvPr id="34823" name="9 Düz Bağlayıcı"/>
          <p:cNvCxnSpPr>
            <a:cxnSpLocks noChangeShapeType="1"/>
          </p:cNvCxnSpPr>
          <p:nvPr/>
        </p:nvCxnSpPr>
        <p:spPr bwMode="auto">
          <a:xfrm>
            <a:off x="6227763" y="0"/>
            <a:ext cx="0" cy="6858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025" y="1333500"/>
            <a:ext cx="4427538"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81538" y="1335088"/>
            <a:ext cx="4427537" cy="44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5844" name="Text Box 3"/>
          <p:cNvSpPr txBox="1">
            <a:spLocks noChangeArrowheads="1"/>
          </p:cNvSpPr>
          <p:nvPr/>
        </p:nvSpPr>
        <p:spPr bwMode="auto">
          <a:xfrm>
            <a:off x="1262063" y="5870575"/>
            <a:ext cx="1449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FFFFFF"/>
                </a:solidFill>
              </a:rPr>
              <a:t>Kolesteatom</a:t>
            </a:r>
          </a:p>
        </p:txBody>
      </p:sp>
      <p:sp>
        <p:nvSpPr>
          <p:cNvPr id="35845" name="Text Box 4"/>
          <p:cNvSpPr txBox="1">
            <a:spLocks noChangeArrowheads="1"/>
          </p:cNvSpPr>
          <p:nvPr/>
        </p:nvSpPr>
        <p:spPr bwMode="auto">
          <a:xfrm>
            <a:off x="5467350" y="5870575"/>
            <a:ext cx="2630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FFFFFF"/>
                </a:solidFill>
              </a:rPr>
              <a:t>Temporal kemik ftaktürü</a:t>
            </a:r>
          </a:p>
        </p:txBody>
      </p:sp>
      <p:sp>
        <p:nvSpPr>
          <p:cNvPr id="35846" name="Line 5"/>
          <p:cNvSpPr>
            <a:spLocks noChangeShapeType="1"/>
          </p:cNvSpPr>
          <p:nvPr/>
        </p:nvSpPr>
        <p:spPr bwMode="auto">
          <a:xfrm flipV="1">
            <a:off x="2411413" y="3995738"/>
            <a:ext cx="1368425" cy="1876425"/>
          </a:xfrm>
          <a:prstGeom prst="line">
            <a:avLst/>
          </a:prstGeom>
          <a:noFill/>
          <a:ln w="9360" cap="sq">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7" name="Line 6"/>
          <p:cNvSpPr>
            <a:spLocks noChangeShapeType="1"/>
          </p:cNvSpPr>
          <p:nvPr/>
        </p:nvSpPr>
        <p:spPr bwMode="auto">
          <a:xfrm flipV="1">
            <a:off x="6659563" y="4140200"/>
            <a:ext cx="1800225" cy="1731963"/>
          </a:xfrm>
          <a:prstGeom prst="line">
            <a:avLst/>
          </a:prstGeom>
          <a:noFill/>
          <a:ln w="9360" cap="sq">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8" name="Text Box 7"/>
          <p:cNvSpPr txBox="1">
            <a:spLocks noChangeArrowheads="1"/>
          </p:cNvSpPr>
          <p:nvPr/>
        </p:nvSpPr>
        <p:spPr bwMode="auto">
          <a:xfrm>
            <a:off x="3135313" y="541338"/>
            <a:ext cx="2820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400">
                <a:solidFill>
                  <a:srgbClr val="FFFFFF"/>
                </a:solidFill>
              </a:rPr>
              <a:t>Temporal kemik BT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9850" y="1333500"/>
            <a:ext cx="4430713"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686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16463" y="1333500"/>
            <a:ext cx="4429125"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68" name="Line 3"/>
          <p:cNvSpPr>
            <a:spLocks noChangeShapeType="1"/>
          </p:cNvSpPr>
          <p:nvPr/>
        </p:nvSpPr>
        <p:spPr bwMode="auto">
          <a:xfrm flipH="1" flipV="1">
            <a:off x="3275013" y="3708400"/>
            <a:ext cx="793750" cy="2163763"/>
          </a:xfrm>
          <a:prstGeom prst="line">
            <a:avLst/>
          </a:prstGeom>
          <a:noFill/>
          <a:ln w="9360" cap="sq">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69" name="Text Box 4"/>
          <p:cNvSpPr txBox="1">
            <a:spLocks noChangeArrowheads="1"/>
          </p:cNvSpPr>
          <p:nvPr/>
        </p:nvSpPr>
        <p:spPr bwMode="auto">
          <a:xfrm>
            <a:off x="3702050" y="5870575"/>
            <a:ext cx="180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FFFFFF"/>
                </a:solidFill>
              </a:rPr>
              <a:t>Akustik nörinom</a:t>
            </a:r>
          </a:p>
        </p:txBody>
      </p:sp>
      <p:sp>
        <p:nvSpPr>
          <p:cNvPr id="36870" name="Line 5"/>
          <p:cNvSpPr>
            <a:spLocks noChangeShapeType="1"/>
          </p:cNvSpPr>
          <p:nvPr/>
        </p:nvSpPr>
        <p:spPr bwMode="auto">
          <a:xfrm flipV="1">
            <a:off x="5218113" y="4211638"/>
            <a:ext cx="2593975" cy="1660525"/>
          </a:xfrm>
          <a:prstGeom prst="line">
            <a:avLst/>
          </a:prstGeom>
          <a:noFill/>
          <a:ln w="9360" cap="sq">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1" name="Text Box 6"/>
          <p:cNvSpPr txBox="1">
            <a:spLocks noChangeArrowheads="1"/>
          </p:cNvSpPr>
          <p:nvPr/>
        </p:nvSpPr>
        <p:spPr bwMode="auto">
          <a:xfrm>
            <a:off x="3421063" y="549275"/>
            <a:ext cx="2263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400">
                <a:solidFill>
                  <a:srgbClr val="FFFFFF"/>
                </a:solidFill>
              </a:rPr>
              <a:t>Temporal MRG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rgbClr val="0000CC"/>
            </a:gs>
          </a:gsLst>
          <a:lin ang="5400000" scaled="1"/>
        </a:gradFill>
        <a:effectLst/>
      </p:bgPr>
    </p:bg>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2063750" y="849313"/>
            <a:ext cx="5065713"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342900"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3200">
                <a:solidFill>
                  <a:srgbClr val="FFFF00"/>
                </a:solidFill>
              </a:rPr>
              <a:t>Koklear işitme kayıpları</a:t>
            </a:r>
          </a:p>
          <a:p>
            <a:pPr marL="958850" lvl="1" indent="-501650">
              <a:buClr>
                <a:srgbClr val="FFFFFF"/>
              </a:buCl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endParaRPr lang="tr-TR" sz="2400">
              <a:solidFill>
                <a:srgbClr val="FFFFFF"/>
              </a:solidFill>
            </a:endParaRPr>
          </a:p>
          <a:p>
            <a:pPr marL="958850" lvl="1" indent="-501650">
              <a:buClr>
                <a:srgbClr val="FFFFFF"/>
              </a:buClr>
              <a:buFont typeface="Times New Roman" charset="0"/>
              <a:buAutoNum type="arabicPeriod"/>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400">
                <a:solidFill>
                  <a:srgbClr val="FFFFFF"/>
                </a:solidFill>
              </a:rPr>
              <a:t>Herediter SNİK</a:t>
            </a:r>
          </a:p>
          <a:p>
            <a:pPr marL="958850" lvl="1" indent="-501650">
              <a:buClr>
                <a:srgbClr val="FFFFFF"/>
              </a:buClr>
              <a:buFont typeface="Times New Roman" charset="0"/>
              <a:buAutoNum type="arabicPeriod"/>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400">
                <a:solidFill>
                  <a:srgbClr val="FFFFFF"/>
                </a:solidFill>
              </a:rPr>
              <a:t>Akustik travma</a:t>
            </a:r>
          </a:p>
          <a:p>
            <a:pPr marL="958850" lvl="1" indent="-501650">
              <a:buClr>
                <a:srgbClr val="FFFFFF"/>
              </a:buClr>
              <a:buFont typeface="Times New Roman" charset="0"/>
              <a:buAutoNum type="arabicPeriod"/>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400">
                <a:solidFill>
                  <a:srgbClr val="FFFFFF"/>
                </a:solidFill>
              </a:rPr>
              <a:t>İç kulak travması</a:t>
            </a:r>
          </a:p>
          <a:p>
            <a:pPr marL="958850" lvl="1" indent="-501650">
              <a:buClr>
                <a:srgbClr val="FFFFFF"/>
              </a:buClr>
              <a:buFont typeface="Times New Roman" charset="0"/>
              <a:buAutoNum type="arabicPeriod"/>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400">
                <a:solidFill>
                  <a:srgbClr val="FFFFFF"/>
                </a:solidFill>
              </a:rPr>
              <a:t>Labirentit</a:t>
            </a:r>
          </a:p>
          <a:p>
            <a:pPr marL="958850" lvl="1" indent="-501650">
              <a:buClr>
                <a:srgbClr val="FFFFFF"/>
              </a:buClr>
              <a:buFont typeface="Times New Roman" charset="0"/>
              <a:buAutoNum type="arabicPeriod"/>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400">
                <a:solidFill>
                  <a:srgbClr val="FFFFFF"/>
                </a:solidFill>
              </a:rPr>
              <a:t>Ototoksisite</a:t>
            </a:r>
          </a:p>
          <a:p>
            <a:pPr marL="958850" lvl="1" indent="-501650">
              <a:buClr>
                <a:srgbClr val="FFFFFF"/>
              </a:buClr>
              <a:buFont typeface="Times New Roman" charset="0"/>
              <a:buAutoNum type="arabicPeriod"/>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400">
                <a:solidFill>
                  <a:srgbClr val="FFFFFF"/>
                </a:solidFill>
              </a:rPr>
              <a:t>Presbiakuzi</a:t>
            </a:r>
          </a:p>
          <a:p>
            <a:pPr marL="958850" lvl="1" indent="-501650">
              <a:buClr>
                <a:srgbClr val="FFFFFF"/>
              </a:buClr>
              <a:buFont typeface="Times New Roman" charset="0"/>
              <a:buAutoNum type="arabicPeriod"/>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400">
                <a:solidFill>
                  <a:srgbClr val="FFFFFF"/>
                </a:solidFill>
              </a:rPr>
              <a:t>Akut SNİK</a:t>
            </a:r>
          </a:p>
          <a:p>
            <a:pPr marL="958850" lvl="1" indent="-501650">
              <a:buClr>
                <a:srgbClr val="FFFFFF"/>
              </a:buClr>
              <a:buFont typeface="Times New Roman" charset="0"/>
              <a:buAutoNum type="arabicPeriod"/>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400">
                <a:solidFill>
                  <a:srgbClr val="FFFFFF"/>
                </a:solidFill>
              </a:rPr>
              <a:t>Kronik progresif SNİK</a:t>
            </a:r>
          </a:p>
          <a:p>
            <a:pPr marL="958850" lvl="1" indent="-501650">
              <a:buClr>
                <a:srgbClr val="FFFFFF"/>
              </a:buClr>
              <a:buFont typeface="Times New Roman" charset="0"/>
              <a:buAutoNum type="arabicPeriod"/>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400">
                <a:solidFill>
                  <a:srgbClr val="FFFFFF"/>
                </a:solidFill>
              </a:rPr>
              <a:t>İmmünolojik hastalıklar</a:t>
            </a:r>
          </a:p>
          <a:p>
            <a:pPr marL="958850" lvl="1" indent="-501650">
              <a:buClr>
                <a:srgbClr val="FFFFFF"/>
              </a:buClr>
              <a:buFont typeface="Times New Roman" charset="0"/>
              <a:buAutoNum type="arabicPeriod"/>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400">
                <a:solidFill>
                  <a:srgbClr val="FFFFFF"/>
                </a:solidFill>
              </a:rPr>
              <a:t>İç kulak dolaşım bozuklukları</a:t>
            </a:r>
          </a:p>
          <a:p>
            <a:pPr marL="958850" lvl="1" indent="-501650">
              <a:buClr>
                <a:srgbClr val="FFFFFF"/>
              </a:buClr>
              <a:buFont typeface="Times New Roman" charset="0"/>
              <a:buAutoNum type="arabicPeriod"/>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400">
                <a:solidFill>
                  <a:srgbClr val="FFFFFF"/>
                </a:solidFill>
              </a:rPr>
              <a:t>Metabolik bozukluklar</a:t>
            </a:r>
          </a:p>
          <a:p>
            <a:pPr marL="958850" lvl="1" indent="-501650">
              <a:buClr>
                <a:srgbClr val="FFFFFF"/>
              </a:buClr>
              <a:buFont typeface="Times New Roman" charset="0"/>
              <a:buAutoNum type="arabicPeriod"/>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400">
                <a:solidFill>
                  <a:srgbClr val="FFFFFF"/>
                </a:solidFill>
              </a:rPr>
              <a:t>Koklear otoskleroz</a:t>
            </a:r>
          </a:p>
          <a:p>
            <a:pPr marL="958850" lvl="1" indent="-501650">
              <a:buClr>
                <a:srgbClr val="FFFFFF"/>
              </a:buClr>
              <a:buFont typeface="Times New Roman" charset="0"/>
              <a:buAutoNum type="arabicPeriod"/>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400">
                <a:solidFill>
                  <a:srgbClr val="FFFFFF"/>
                </a:solidFill>
              </a:rPr>
              <a:t>Meniere hastalığı</a:t>
            </a:r>
          </a:p>
        </p:txBody>
      </p:sp>
      <p:sp>
        <p:nvSpPr>
          <p:cNvPr id="38915" name="Rectangle 2"/>
          <p:cNvSpPr>
            <a:spLocks noChangeArrowheads="1"/>
          </p:cNvSpPr>
          <p:nvPr/>
        </p:nvSpPr>
        <p:spPr bwMode="auto">
          <a:xfrm>
            <a:off x="180975" y="90488"/>
            <a:ext cx="56165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3600">
                <a:solidFill>
                  <a:srgbClr val="FFFF00"/>
                </a:solidFill>
              </a:rPr>
              <a:t>İÇ KULAK HASTALIKLARI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9939" name="6 Metin kutusu"/>
          <p:cNvSpPr txBox="1">
            <a:spLocks noChangeArrowheads="1"/>
          </p:cNvSpPr>
          <p:nvPr/>
        </p:nvSpPr>
        <p:spPr bwMode="auto">
          <a:xfrm>
            <a:off x="-69850" y="836613"/>
            <a:ext cx="8313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tr-TR" sz="1600">
                <a:solidFill>
                  <a:schemeClr val="tx1"/>
                </a:solidFill>
              </a:rPr>
              <a:t>https://drive.google.com/folderview?id=0B1tVv4_K3KZ1LThTRUthdmxHSjQ&amp;usp=sharing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420688" y="677863"/>
            <a:ext cx="29432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Herediter SNİK</a:t>
            </a:r>
          </a:p>
        </p:txBody>
      </p:sp>
      <p:sp>
        <p:nvSpPr>
          <p:cNvPr id="40963" name="Rectangle 2"/>
          <p:cNvSpPr>
            <a:spLocks noChangeArrowheads="1"/>
          </p:cNvSpPr>
          <p:nvPr/>
        </p:nvSpPr>
        <p:spPr bwMode="auto">
          <a:xfrm>
            <a:off x="14288" y="209550"/>
            <a:ext cx="42338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Koklear işitme kayıpları</a:t>
            </a:r>
          </a:p>
        </p:txBody>
      </p:sp>
      <p:sp>
        <p:nvSpPr>
          <p:cNvPr id="40964" name="Rectangle 3"/>
          <p:cNvSpPr>
            <a:spLocks noChangeArrowheads="1"/>
          </p:cNvSpPr>
          <p:nvPr/>
        </p:nvSpPr>
        <p:spPr bwMode="auto">
          <a:xfrm>
            <a:off x="2051050" y="1476375"/>
            <a:ext cx="62595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Sendromik</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Non-sendromik</a:t>
            </a:r>
          </a:p>
          <a:p>
            <a:pPr marL="446088" lvl="1" indent="-88900">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Konjenital</a:t>
            </a:r>
          </a:p>
          <a:p>
            <a:pPr marL="446088" lvl="1" indent="-88900">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Geç ortaya çıkan</a:t>
            </a:r>
          </a:p>
        </p:txBody>
      </p:sp>
      <p:sp>
        <p:nvSpPr>
          <p:cNvPr id="40965" name="Rectangle 4"/>
          <p:cNvSpPr>
            <a:spLocks noChangeArrowheads="1"/>
          </p:cNvSpPr>
          <p:nvPr/>
        </p:nvSpPr>
        <p:spPr bwMode="auto">
          <a:xfrm>
            <a:off x="609600" y="1476375"/>
            <a:ext cx="13382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Sınıflandırma :</a:t>
            </a:r>
          </a:p>
        </p:txBody>
      </p:sp>
      <p:sp>
        <p:nvSpPr>
          <p:cNvPr id="40966" name="Rectangle 5"/>
          <p:cNvSpPr>
            <a:spLocks noChangeArrowheads="1"/>
          </p:cNvSpPr>
          <p:nvPr/>
        </p:nvSpPr>
        <p:spPr bwMode="auto">
          <a:xfrm>
            <a:off x="2051050" y="2708275"/>
            <a:ext cx="62595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tr-TR" sz="1400">
                <a:solidFill>
                  <a:srgbClr val="FFFFFF"/>
                </a:solidFill>
              </a:rPr>
              <a:t>Otozomal resesif	: konjenital</a:t>
            </a:r>
          </a:p>
          <a:p>
            <a:pPr marL="176213" indent="-176213">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tr-TR" sz="1400">
                <a:solidFill>
                  <a:srgbClr val="FFFFFF"/>
                </a:solidFill>
              </a:rPr>
              <a:t>Otozomal dominant	: geç ortaya çıkan, aile öyküsü (+)</a:t>
            </a:r>
          </a:p>
          <a:p>
            <a:pPr marL="176213" indent="-176213">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tr-TR" sz="1400">
                <a:solidFill>
                  <a:srgbClr val="FFFFFF"/>
                </a:solidFill>
              </a:rPr>
              <a:t>X’e bağlı		: erkek, başlangıç pubertede, mikst İK</a:t>
            </a:r>
          </a:p>
          <a:p>
            <a:pPr marL="176213" indent="-176213">
              <a:buClr>
                <a:srgbClr val="FFFFFF"/>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tr-TR" sz="1400">
                <a:solidFill>
                  <a:srgbClr val="FFFFFF"/>
                </a:solidFill>
              </a:rPr>
              <a:t>Mitokondrial	: progresif, kas hastalıkları </a:t>
            </a:r>
          </a:p>
        </p:txBody>
      </p:sp>
      <p:sp>
        <p:nvSpPr>
          <p:cNvPr id="40967" name="Rectangle 6"/>
          <p:cNvSpPr>
            <a:spLocks noChangeArrowheads="1"/>
          </p:cNvSpPr>
          <p:nvPr/>
        </p:nvSpPr>
        <p:spPr bwMode="auto">
          <a:xfrm>
            <a:off x="608013" y="2708275"/>
            <a:ext cx="13652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Genetik geçiş :</a:t>
            </a:r>
          </a:p>
        </p:txBody>
      </p:sp>
      <p:sp>
        <p:nvSpPr>
          <p:cNvPr id="40968" name="Rectangle 7"/>
          <p:cNvSpPr>
            <a:spLocks noChangeArrowheads="1"/>
          </p:cNvSpPr>
          <p:nvPr/>
        </p:nvSpPr>
        <p:spPr bwMode="auto">
          <a:xfrm>
            <a:off x="2051050" y="3984625"/>
            <a:ext cx="62595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7800" indent="-176213">
              <a:buClrTx/>
              <a:buFontTx/>
              <a:buNone/>
              <a:tabLst>
                <a:tab pos="177800" algn="l"/>
                <a:tab pos="912813" algn="l"/>
                <a:tab pos="1827213" algn="l"/>
                <a:tab pos="2741613" algn="l"/>
                <a:tab pos="3656013" algn="l"/>
                <a:tab pos="4570413" algn="l"/>
                <a:tab pos="5484813" algn="l"/>
                <a:tab pos="6399213" algn="l"/>
                <a:tab pos="7313613" algn="l"/>
                <a:tab pos="8228013" algn="l"/>
                <a:tab pos="9142413" algn="l"/>
                <a:tab pos="10056813" algn="l"/>
              </a:tabLst>
            </a:pPr>
            <a:r>
              <a:rPr lang="tr-TR" sz="1400">
                <a:solidFill>
                  <a:srgbClr val="FFFFFF"/>
                </a:solidFill>
              </a:rPr>
              <a:t>Çocukluk çağında	: OAE, BERA</a:t>
            </a:r>
          </a:p>
          <a:p>
            <a:pPr marL="177800" indent="-176213">
              <a:buClrTx/>
              <a:buFontTx/>
              <a:buNone/>
              <a:tabLst>
                <a:tab pos="177800" algn="l"/>
                <a:tab pos="912813" algn="l"/>
                <a:tab pos="1827213" algn="l"/>
                <a:tab pos="2741613" algn="l"/>
                <a:tab pos="3656013" algn="l"/>
                <a:tab pos="4570413" algn="l"/>
                <a:tab pos="5484813" algn="l"/>
                <a:tab pos="6399213" algn="l"/>
                <a:tab pos="7313613" algn="l"/>
                <a:tab pos="8228013" algn="l"/>
                <a:tab pos="9142413" algn="l"/>
                <a:tab pos="10056813" algn="l"/>
              </a:tabLst>
            </a:pPr>
            <a:r>
              <a:rPr lang="tr-TR" sz="1400">
                <a:solidFill>
                  <a:srgbClr val="FFFFFF"/>
                </a:solidFill>
              </a:rPr>
              <a:t>Erişkinlerde	: Saf ses odyometri, OAE, BERA</a:t>
            </a:r>
          </a:p>
        </p:txBody>
      </p:sp>
      <p:sp>
        <p:nvSpPr>
          <p:cNvPr id="40969" name="Rectangle 8"/>
          <p:cNvSpPr>
            <a:spLocks noChangeArrowheads="1"/>
          </p:cNvSpPr>
          <p:nvPr/>
        </p:nvSpPr>
        <p:spPr bwMode="auto">
          <a:xfrm>
            <a:off x="611188" y="3984625"/>
            <a:ext cx="6365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
        <p:nvSpPr>
          <p:cNvPr id="40970" name="Rectangle 9"/>
          <p:cNvSpPr>
            <a:spLocks noChangeArrowheads="1"/>
          </p:cNvSpPr>
          <p:nvPr/>
        </p:nvSpPr>
        <p:spPr bwMode="auto">
          <a:xfrm>
            <a:off x="2051050" y="4710113"/>
            <a:ext cx="6913563"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Düzeltici tedavisi yok</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Genetik danışmanlık</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rehabilitasyonu</a:t>
            </a:r>
          </a:p>
          <a:p>
            <a:pPr marL="633413" lvl="1"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Rezerv işitme varsa: </a:t>
            </a:r>
          </a:p>
          <a:p>
            <a:pPr marL="1090613" lvl="2"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Daha fazla işitme kaybına neden olabilecek dış etkenlerden korunma</a:t>
            </a:r>
          </a:p>
          <a:p>
            <a:pPr marL="1538288" lvl="3"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gürültü</a:t>
            </a:r>
          </a:p>
          <a:p>
            <a:pPr marL="1538288" lvl="3"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ototoksik ilaç ve maddeler</a:t>
            </a:r>
          </a:p>
          <a:p>
            <a:pPr marL="1090613" lvl="2"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cihazı ile rehabilitasyon</a:t>
            </a:r>
          </a:p>
          <a:p>
            <a:pPr marL="633413" lvl="1"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Rezerv işitme yoksa: koklear implant</a:t>
            </a:r>
          </a:p>
        </p:txBody>
      </p:sp>
      <p:sp>
        <p:nvSpPr>
          <p:cNvPr id="40971" name="Rectangle 10"/>
          <p:cNvSpPr>
            <a:spLocks noChangeArrowheads="1"/>
          </p:cNvSpPr>
          <p:nvPr/>
        </p:nvSpPr>
        <p:spPr bwMode="auto">
          <a:xfrm>
            <a:off x="611188" y="4710113"/>
            <a:ext cx="812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Tedavi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3"/>
          <p:cNvSpPr txBox="1">
            <a:spLocks noChangeArrowheads="1"/>
          </p:cNvSpPr>
          <p:nvPr/>
        </p:nvSpPr>
        <p:spPr bwMode="auto">
          <a:xfrm>
            <a:off x="4910138" y="5487988"/>
            <a:ext cx="1665287" cy="1325562"/>
          </a:xfrm>
          <a:prstGeom prst="rect">
            <a:avLst/>
          </a:prstGeom>
          <a:noFill/>
          <a:ln w="9525">
            <a:noFill/>
            <a:round/>
            <a:headEnd/>
            <a:tailEnd/>
          </a:ln>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algn="ctr" eaLnBrk="1" hangingPunct="1">
              <a:buClrTx/>
              <a:buFontTx/>
              <a:buNone/>
            </a:pPr>
            <a:r>
              <a:rPr lang="tr-TR" sz="2000">
                <a:solidFill>
                  <a:srgbClr val="000000"/>
                </a:solidFill>
              </a:rPr>
              <a:t>CIC</a:t>
            </a:r>
          </a:p>
          <a:p>
            <a:pPr algn="ctr" eaLnBrk="1" hangingPunct="1">
              <a:buClrTx/>
              <a:buFontTx/>
              <a:buNone/>
            </a:pPr>
            <a:r>
              <a:rPr lang="tr-TR" sz="2000" b="1">
                <a:solidFill>
                  <a:srgbClr val="000000"/>
                </a:solidFill>
              </a:rPr>
              <a:t>C</a:t>
            </a:r>
            <a:r>
              <a:rPr lang="tr-TR" sz="2000">
                <a:solidFill>
                  <a:srgbClr val="000000"/>
                </a:solidFill>
              </a:rPr>
              <a:t>ompletely</a:t>
            </a:r>
          </a:p>
          <a:p>
            <a:pPr algn="ctr" eaLnBrk="1" hangingPunct="1">
              <a:buClrTx/>
              <a:buFontTx/>
              <a:buNone/>
            </a:pPr>
            <a:r>
              <a:rPr lang="tr-TR" sz="2000" b="1">
                <a:solidFill>
                  <a:srgbClr val="000000"/>
                </a:solidFill>
              </a:rPr>
              <a:t>I</a:t>
            </a:r>
            <a:r>
              <a:rPr lang="tr-TR" sz="2000">
                <a:solidFill>
                  <a:srgbClr val="000000"/>
                </a:solidFill>
              </a:rPr>
              <a:t>n the </a:t>
            </a:r>
            <a:r>
              <a:rPr lang="tr-TR" sz="2000" b="1">
                <a:solidFill>
                  <a:srgbClr val="000000"/>
                </a:solidFill>
              </a:rPr>
              <a:t>C</a:t>
            </a:r>
            <a:r>
              <a:rPr lang="tr-TR" sz="2000">
                <a:solidFill>
                  <a:srgbClr val="000000"/>
                </a:solidFill>
              </a:rPr>
              <a:t>anal</a:t>
            </a:r>
          </a:p>
          <a:p>
            <a:pPr algn="ctr" eaLnBrk="1" hangingPunct="1">
              <a:buClrTx/>
              <a:buFontTx/>
              <a:buNone/>
            </a:pPr>
            <a:r>
              <a:rPr lang="tr-TR" sz="2000">
                <a:solidFill>
                  <a:srgbClr val="000000"/>
                </a:solidFill>
              </a:rPr>
              <a:t>Tam kanal içi</a:t>
            </a:r>
          </a:p>
        </p:txBody>
      </p:sp>
      <p:sp>
        <p:nvSpPr>
          <p:cNvPr id="41987" name="Text Box 4"/>
          <p:cNvSpPr txBox="1">
            <a:spLocks noChangeArrowheads="1"/>
          </p:cNvSpPr>
          <p:nvPr/>
        </p:nvSpPr>
        <p:spPr bwMode="auto">
          <a:xfrm>
            <a:off x="109538" y="101600"/>
            <a:ext cx="25574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İşitme cihazları</a:t>
            </a:r>
          </a:p>
        </p:txBody>
      </p:sp>
      <p:pic>
        <p:nvPicPr>
          <p:cNvPr id="41988"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3826520">
            <a:off x="2940050" y="4013200"/>
            <a:ext cx="12239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989"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l="6641" t="9958"/>
          <a:stretch>
            <a:fillRect/>
          </a:stretch>
        </p:blipFill>
        <p:spPr bwMode="auto">
          <a:xfrm>
            <a:off x="5264150" y="4221163"/>
            <a:ext cx="11080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990" name="Rectangle 7"/>
          <p:cNvSpPr>
            <a:spLocks noChangeArrowheads="1"/>
          </p:cNvSpPr>
          <p:nvPr/>
        </p:nvSpPr>
        <p:spPr bwMode="auto">
          <a:xfrm>
            <a:off x="4419600" y="1844675"/>
            <a:ext cx="1585913"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tr-TR"/>
          </a:p>
        </p:txBody>
      </p:sp>
      <p:sp>
        <p:nvSpPr>
          <p:cNvPr id="38921" name="Text Box 8"/>
          <p:cNvSpPr txBox="1">
            <a:spLocks noChangeArrowheads="1"/>
          </p:cNvSpPr>
          <p:nvPr/>
        </p:nvSpPr>
        <p:spPr bwMode="auto">
          <a:xfrm>
            <a:off x="2727325" y="5767388"/>
            <a:ext cx="1649413" cy="1019175"/>
          </a:xfrm>
          <a:prstGeom prst="rect">
            <a:avLst/>
          </a:prstGeom>
          <a:noFill/>
          <a:ln w="9525">
            <a:noFill/>
            <a:round/>
            <a:headEnd/>
            <a:tailEnd/>
          </a:ln>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algn="ctr" eaLnBrk="1" hangingPunct="1">
              <a:buClrTx/>
              <a:buFontTx/>
              <a:buNone/>
            </a:pPr>
            <a:r>
              <a:rPr lang="tr-TR" sz="2000">
                <a:solidFill>
                  <a:srgbClr val="000000"/>
                </a:solidFill>
              </a:rPr>
              <a:t>ITC</a:t>
            </a:r>
          </a:p>
          <a:p>
            <a:pPr algn="ctr" eaLnBrk="1" hangingPunct="1">
              <a:buClrTx/>
              <a:buFontTx/>
              <a:buNone/>
            </a:pPr>
            <a:r>
              <a:rPr lang="tr-TR" sz="2000" b="1">
                <a:solidFill>
                  <a:srgbClr val="000000"/>
                </a:solidFill>
              </a:rPr>
              <a:t>I</a:t>
            </a:r>
            <a:r>
              <a:rPr lang="tr-TR" sz="2000">
                <a:solidFill>
                  <a:srgbClr val="000000"/>
                </a:solidFill>
              </a:rPr>
              <a:t>n </a:t>
            </a:r>
            <a:r>
              <a:rPr lang="tr-TR" sz="2000" b="1">
                <a:solidFill>
                  <a:srgbClr val="000000"/>
                </a:solidFill>
              </a:rPr>
              <a:t>T</a:t>
            </a:r>
            <a:r>
              <a:rPr lang="tr-TR" sz="2000">
                <a:solidFill>
                  <a:srgbClr val="000000"/>
                </a:solidFill>
              </a:rPr>
              <a:t>he </a:t>
            </a:r>
            <a:r>
              <a:rPr lang="tr-TR" sz="2000" b="1">
                <a:solidFill>
                  <a:srgbClr val="000000"/>
                </a:solidFill>
              </a:rPr>
              <a:t>C</a:t>
            </a:r>
            <a:r>
              <a:rPr lang="tr-TR" sz="2000">
                <a:solidFill>
                  <a:srgbClr val="000000"/>
                </a:solidFill>
              </a:rPr>
              <a:t>anal</a:t>
            </a:r>
          </a:p>
          <a:p>
            <a:pPr algn="ctr" eaLnBrk="1" hangingPunct="1">
              <a:buClrTx/>
              <a:buFontTx/>
              <a:buNone/>
            </a:pPr>
            <a:r>
              <a:rPr lang="tr-TR" sz="2000">
                <a:solidFill>
                  <a:srgbClr val="000000"/>
                </a:solidFill>
              </a:rPr>
              <a:t>Kanal içi</a:t>
            </a:r>
          </a:p>
        </p:txBody>
      </p:sp>
      <p:sp>
        <p:nvSpPr>
          <p:cNvPr id="38924" name="Text Box 11"/>
          <p:cNvSpPr txBox="1">
            <a:spLocks noChangeArrowheads="1"/>
          </p:cNvSpPr>
          <p:nvPr/>
        </p:nvSpPr>
        <p:spPr bwMode="auto">
          <a:xfrm>
            <a:off x="395288" y="5767388"/>
            <a:ext cx="2049462" cy="1019175"/>
          </a:xfrm>
          <a:prstGeom prst="rect">
            <a:avLst/>
          </a:prstGeom>
          <a:noFill/>
          <a:ln w="9525">
            <a:noFill/>
            <a:round/>
            <a:headEnd/>
            <a:tailEnd/>
          </a:ln>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algn="ctr" eaLnBrk="1" hangingPunct="1">
              <a:buClrTx/>
              <a:buFontTx/>
              <a:buNone/>
            </a:pPr>
            <a:r>
              <a:rPr lang="tr-TR" sz="2000">
                <a:solidFill>
                  <a:srgbClr val="000000"/>
                </a:solidFill>
              </a:rPr>
              <a:t>BTE</a:t>
            </a:r>
          </a:p>
          <a:p>
            <a:pPr algn="ctr" eaLnBrk="1" hangingPunct="1">
              <a:buClrTx/>
              <a:buFontTx/>
              <a:buNone/>
            </a:pPr>
            <a:r>
              <a:rPr lang="tr-TR" sz="2000" b="1">
                <a:solidFill>
                  <a:srgbClr val="000000"/>
                </a:solidFill>
              </a:rPr>
              <a:t>B</a:t>
            </a:r>
            <a:r>
              <a:rPr lang="tr-TR" sz="2000">
                <a:solidFill>
                  <a:srgbClr val="000000"/>
                </a:solidFill>
              </a:rPr>
              <a:t>ehind </a:t>
            </a:r>
            <a:r>
              <a:rPr lang="tr-TR" sz="2000" b="1">
                <a:solidFill>
                  <a:srgbClr val="000000"/>
                </a:solidFill>
              </a:rPr>
              <a:t>T</a:t>
            </a:r>
            <a:r>
              <a:rPr lang="tr-TR" sz="2000">
                <a:solidFill>
                  <a:srgbClr val="000000"/>
                </a:solidFill>
              </a:rPr>
              <a:t>he </a:t>
            </a:r>
            <a:r>
              <a:rPr lang="tr-TR" sz="2000" b="1">
                <a:solidFill>
                  <a:srgbClr val="000000"/>
                </a:solidFill>
              </a:rPr>
              <a:t>E</a:t>
            </a:r>
            <a:r>
              <a:rPr lang="tr-TR" sz="2000">
                <a:solidFill>
                  <a:srgbClr val="000000"/>
                </a:solidFill>
              </a:rPr>
              <a:t>ar </a:t>
            </a:r>
          </a:p>
          <a:p>
            <a:pPr algn="ctr" eaLnBrk="1" hangingPunct="1">
              <a:buClrTx/>
              <a:buFontTx/>
              <a:buNone/>
            </a:pPr>
            <a:r>
              <a:rPr lang="tr-TR" sz="2000">
                <a:solidFill>
                  <a:srgbClr val="000000"/>
                </a:solidFill>
              </a:rPr>
              <a:t>Kulak arkası</a:t>
            </a:r>
          </a:p>
        </p:txBody>
      </p:sp>
      <p:pic>
        <p:nvPicPr>
          <p:cNvPr id="41993" name="Picture 15" descr="C:\Users\IY\Desktop\bt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600" y="908050"/>
            <a:ext cx="18764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6" descr="C:\Users\IY\Desktop\bte2.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11188" y="3573463"/>
            <a:ext cx="16271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8" descr="C:\Users\IY\Desktop\itc3.jpg"/>
          <p:cNvPicPr>
            <a:picLocks noChangeAspect="1" noChangeArrowheads="1"/>
          </p:cNvPicPr>
          <p:nvPr/>
        </p:nvPicPr>
        <p:blipFill>
          <a:blip r:embed="rId7" cstate="print">
            <a:extLst>
              <a:ext uri="{28A0092B-C50C-407E-A947-70E740481C1C}">
                <a14:useLocalDpi xmlns:a14="http://schemas.microsoft.com/office/drawing/2010/main" val="0"/>
              </a:ext>
            </a:extLst>
          </a:blip>
          <a:srcRect l="10083" r="23769"/>
          <a:stretch>
            <a:fillRect/>
          </a:stretch>
        </p:blipFill>
        <p:spPr bwMode="auto">
          <a:xfrm>
            <a:off x="2627313" y="908050"/>
            <a:ext cx="184943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19" descr="C:\Users\IY\Desktop\cic1.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821238" y="908050"/>
            <a:ext cx="18446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20" descr="C:\Users\IY\Desktop\iic.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19925" y="908050"/>
            <a:ext cx="1763713"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21" descr="C:\Users\IY\Desktop\iic2.jpg"/>
          <p:cNvPicPr>
            <a:picLocks noChangeAspect="1" noChangeArrowheads="1"/>
          </p:cNvPicPr>
          <p:nvPr/>
        </p:nvPicPr>
        <p:blipFill>
          <a:blip r:embed="rId10" cstate="email">
            <a:extLst>
              <a:ext uri="{28A0092B-C50C-407E-A947-70E740481C1C}">
                <a14:useLocalDpi xmlns:a14="http://schemas.microsoft.com/office/drawing/2010/main" val="0"/>
              </a:ext>
            </a:extLst>
          </a:blip>
          <a:srcRect r="41150"/>
          <a:stretch>
            <a:fillRect/>
          </a:stretch>
        </p:blipFill>
        <p:spPr bwMode="auto">
          <a:xfrm>
            <a:off x="7451725" y="3455988"/>
            <a:ext cx="1081088"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3"/>
          <p:cNvSpPr txBox="1">
            <a:spLocks noChangeArrowheads="1"/>
          </p:cNvSpPr>
          <p:nvPr/>
        </p:nvSpPr>
        <p:spPr bwMode="auto">
          <a:xfrm>
            <a:off x="7164388" y="5487988"/>
            <a:ext cx="1662112" cy="1325562"/>
          </a:xfrm>
          <a:prstGeom prst="rect">
            <a:avLst/>
          </a:prstGeom>
          <a:noFill/>
          <a:ln w="9525">
            <a:noFill/>
            <a:round/>
            <a:headEnd/>
            <a:tailEnd/>
          </a:ln>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algn="ctr" eaLnBrk="1" hangingPunct="1">
              <a:buClrTx/>
              <a:buFontTx/>
              <a:buNone/>
            </a:pPr>
            <a:r>
              <a:rPr lang="tr-TR" sz="2000">
                <a:solidFill>
                  <a:srgbClr val="000000"/>
                </a:solidFill>
              </a:rPr>
              <a:t>IIC</a:t>
            </a:r>
          </a:p>
          <a:p>
            <a:pPr algn="ctr" eaLnBrk="1" hangingPunct="1">
              <a:buClrTx/>
              <a:buFontTx/>
              <a:buNone/>
            </a:pPr>
            <a:r>
              <a:rPr lang="tr-TR" sz="2000" b="1">
                <a:solidFill>
                  <a:srgbClr val="000000"/>
                </a:solidFill>
              </a:rPr>
              <a:t>I</a:t>
            </a:r>
            <a:r>
              <a:rPr lang="tr-TR" sz="2000">
                <a:solidFill>
                  <a:srgbClr val="000000"/>
                </a:solidFill>
              </a:rPr>
              <a:t>nvisible</a:t>
            </a:r>
          </a:p>
          <a:p>
            <a:pPr algn="ctr" eaLnBrk="1" hangingPunct="1">
              <a:buClrTx/>
              <a:buFontTx/>
              <a:buNone/>
            </a:pPr>
            <a:r>
              <a:rPr lang="tr-TR" sz="2000" b="1">
                <a:solidFill>
                  <a:srgbClr val="000000"/>
                </a:solidFill>
              </a:rPr>
              <a:t>I</a:t>
            </a:r>
            <a:r>
              <a:rPr lang="tr-TR" sz="2000">
                <a:solidFill>
                  <a:srgbClr val="000000"/>
                </a:solidFill>
              </a:rPr>
              <a:t>n the </a:t>
            </a:r>
            <a:r>
              <a:rPr lang="tr-TR" sz="2000" b="1">
                <a:solidFill>
                  <a:srgbClr val="000000"/>
                </a:solidFill>
              </a:rPr>
              <a:t>C</a:t>
            </a:r>
            <a:r>
              <a:rPr lang="tr-TR" sz="2000">
                <a:solidFill>
                  <a:srgbClr val="000000"/>
                </a:solidFill>
              </a:rPr>
              <a:t>anal</a:t>
            </a:r>
          </a:p>
          <a:p>
            <a:pPr algn="ctr" eaLnBrk="1" hangingPunct="1">
              <a:buClrTx/>
              <a:buFontTx/>
              <a:buNone/>
            </a:pPr>
            <a:r>
              <a:rPr lang="tr-TR" sz="2000">
                <a:solidFill>
                  <a:srgbClr val="000000"/>
                </a:solidFill>
              </a:rPr>
              <a:t>Görünmeyen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09538" y="101600"/>
            <a:ext cx="25574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İşitme cihazları</a:t>
            </a:r>
          </a:p>
        </p:txBody>
      </p:sp>
      <p:pic>
        <p:nvPicPr>
          <p:cNvPr id="430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981075"/>
            <a:ext cx="619125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p:cNvSpPr txBox="1">
            <a:spLocks noChangeArrowheads="1"/>
          </p:cNvSpPr>
          <p:nvPr/>
        </p:nvSpPr>
        <p:spPr bwMode="auto">
          <a:xfrm>
            <a:off x="111125" y="101600"/>
            <a:ext cx="26352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Koklear implant</a:t>
            </a:r>
          </a:p>
        </p:txBody>
      </p:sp>
      <p:pic>
        <p:nvPicPr>
          <p:cNvPr id="4403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3419"/>
          <a:stretch>
            <a:fillRect/>
          </a:stretch>
        </p:blipFill>
        <p:spPr bwMode="auto">
          <a:xfrm>
            <a:off x="2911475" y="0"/>
            <a:ext cx="6237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403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908050"/>
            <a:ext cx="3384550"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111125" y="101600"/>
            <a:ext cx="32194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Beyin sapı implantı</a:t>
            </a:r>
          </a:p>
        </p:txBody>
      </p:sp>
      <p:pic>
        <p:nvPicPr>
          <p:cNvPr id="45059" name="Picture 5" descr="C:\Users\IY\Desktop\F5_larg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87500" y="692150"/>
            <a:ext cx="7519988"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466725" y="620713"/>
            <a:ext cx="28860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Akustik travma</a:t>
            </a:r>
          </a:p>
        </p:txBody>
      </p:sp>
      <p:sp>
        <p:nvSpPr>
          <p:cNvPr id="46083" name="Rectangle 2"/>
          <p:cNvSpPr>
            <a:spLocks noChangeArrowheads="1"/>
          </p:cNvSpPr>
          <p:nvPr/>
        </p:nvSpPr>
        <p:spPr bwMode="auto">
          <a:xfrm>
            <a:off x="14288" y="209550"/>
            <a:ext cx="42338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Koklear işitme kayıpları</a:t>
            </a:r>
          </a:p>
        </p:txBody>
      </p:sp>
      <p:sp>
        <p:nvSpPr>
          <p:cNvPr id="46084" name="Rectangle 3"/>
          <p:cNvSpPr>
            <a:spLocks noChangeArrowheads="1"/>
          </p:cNvSpPr>
          <p:nvPr/>
        </p:nvSpPr>
        <p:spPr bwMode="auto">
          <a:xfrm>
            <a:off x="2124075" y="1268413"/>
            <a:ext cx="70199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249238" algn="l"/>
                <a:tab pos="501650" algn="l"/>
                <a:tab pos="754063" algn="l"/>
                <a:tab pos="1006475" algn="l"/>
                <a:tab pos="1258888" algn="l"/>
                <a:tab pos="1511300" algn="l"/>
                <a:tab pos="1763713" algn="l"/>
                <a:tab pos="2016125" algn="l"/>
                <a:tab pos="2268538" algn="l"/>
                <a:tab pos="2520950" algn="l"/>
                <a:tab pos="2773363" algn="l"/>
                <a:tab pos="3025775" algn="l"/>
                <a:tab pos="3278188" algn="l"/>
                <a:tab pos="3530600" algn="l"/>
                <a:tab pos="3783013" algn="l"/>
                <a:tab pos="4035425" algn="l"/>
                <a:tab pos="4287838" algn="l"/>
                <a:tab pos="4540250" algn="l"/>
                <a:tab pos="4792663" algn="l"/>
                <a:tab pos="5045075" algn="l"/>
                <a:tab pos="5391150" algn="l"/>
                <a:tab pos="5840413" algn="l"/>
                <a:tab pos="6289675" algn="l"/>
                <a:tab pos="6738938" algn="l"/>
              </a:tabLst>
            </a:pPr>
            <a:r>
              <a:rPr lang="tr-TR" sz="1400">
                <a:solidFill>
                  <a:srgbClr val="FFFFFF"/>
                </a:solidFill>
              </a:rPr>
              <a:t>Akut akustik travma		: &gt;140 dB, &lt;1.5ms, ör: silah atışı, havai fişek, hava yastığı</a:t>
            </a:r>
          </a:p>
          <a:p>
            <a:pPr marL="176213" indent="-176213">
              <a:buClr>
                <a:srgbClr val="FFFFFF"/>
              </a:buClr>
              <a:buFont typeface="Arial" charset="0"/>
              <a:buChar char="•"/>
              <a:tabLst>
                <a:tab pos="249238" algn="l"/>
                <a:tab pos="501650" algn="l"/>
                <a:tab pos="754063" algn="l"/>
                <a:tab pos="1006475" algn="l"/>
                <a:tab pos="1258888" algn="l"/>
                <a:tab pos="1511300" algn="l"/>
                <a:tab pos="1763713" algn="l"/>
                <a:tab pos="2016125" algn="l"/>
                <a:tab pos="2268538" algn="l"/>
                <a:tab pos="2520950" algn="l"/>
                <a:tab pos="2773363" algn="l"/>
                <a:tab pos="3025775" algn="l"/>
                <a:tab pos="3278188" algn="l"/>
                <a:tab pos="3530600" algn="l"/>
                <a:tab pos="3783013" algn="l"/>
                <a:tab pos="4035425" algn="l"/>
                <a:tab pos="4287838" algn="l"/>
                <a:tab pos="4540250" algn="l"/>
                <a:tab pos="4792663" algn="l"/>
                <a:tab pos="5045075" algn="l"/>
                <a:tab pos="5391150" algn="l"/>
                <a:tab pos="5840413" algn="l"/>
                <a:tab pos="6289675" algn="l"/>
                <a:tab pos="6738938" algn="l"/>
              </a:tabLst>
            </a:pPr>
            <a:r>
              <a:rPr lang="tr-TR" sz="1400">
                <a:solidFill>
                  <a:srgbClr val="FFFFFF"/>
                </a:solidFill>
              </a:rPr>
              <a:t>Patlama (Blast)			: &gt;140 dB, &gt;2 ms, zar perforasyonu, ör: bomba</a:t>
            </a:r>
          </a:p>
          <a:p>
            <a:pPr marL="176213" indent="-176213">
              <a:buClr>
                <a:srgbClr val="FFFFFF"/>
              </a:buClr>
              <a:buFont typeface="Arial" charset="0"/>
              <a:buChar char="•"/>
              <a:tabLst>
                <a:tab pos="249238" algn="l"/>
                <a:tab pos="501650" algn="l"/>
                <a:tab pos="754063" algn="l"/>
                <a:tab pos="1006475" algn="l"/>
                <a:tab pos="1258888" algn="l"/>
                <a:tab pos="1511300" algn="l"/>
                <a:tab pos="1763713" algn="l"/>
                <a:tab pos="2016125" algn="l"/>
                <a:tab pos="2268538" algn="l"/>
                <a:tab pos="2520950" algn="l"/>
                <a:tab pos="2773363" algn="l"/>
                <a:tab pos="3025775" algn="l"/>
                <a:tab pos="3278188" algn="l"/>
                <a:tab pos="3530600" algn="l"/>
                <a:tab pos="3783013" algn="l"/>
                <a:tab pos="4035425" algn="l"/>
                <a:tab pos="4287838" algn="l"/>
                <a:tab pos="4540250" algn="l"/>
                <a:tab pos="4792663" algn="l"/>
                <a:tab pos="5045075" algn="l"/>
                <a:tab pos="5391150" algn="l"/>
                <a:tab pos="5840413" algn="l"/>
                <a:tab pos="6289675" algn="l"/>
                <a:tab pos="6738938" algn="l"/>
              </a:tabLst>
            </a:pPr>
            <a:r>
              <a:rPr lang="tr-TR" sz="1400">
                <a:solidFill>
                  <a:srgbClr val="FFFFFF"/>
                </a:solidFill>
              </a:rPr>
              <a:t>Akut gürültüye bağlı		: &gt;110 dB, sn-dk, ör: jet motoru, rock konseri</a:t>
            </a:r>
          </a:p>
          <a:p>
            <a:pPr marL="176213" indent="-176213">
              <a:buClr>
                <a:srgbClr val="FFFFFF"/>
              </a:buClr>
              <a:buFont typeface="Arial" charset="0"/>
              <a:buChar char="•"/>
              <a:tabLst>
                <a:tab pos="249238" algn="l"/>
                <a:tab pos="501650" algn="l"/>
                <a:tab pos="754063" algn="l"/>
                <a:tab pos="1006475" algn="l"/>
                <a:tab pos="1258888" algn="l"/>
                <a:tab pos="1511300" algn="l"/>
                <a:tab pos="1763713" algn="l"/>
                <a:tab pos="2016125" algn="l"/>
                <a:tab pos="2268538" algn="l"/>
                <a:tab pos="2520950" algn="l"/>
                <a:tab pos="2773363" algn="l"/>
                <a:tab pos="3025775" algn="l"/>
                <a:tab pos="3278188" algn="l"/>
                <a:tab pos="3530600" algn="l"/>
                <a:tab pos="3783013" algn="l"/>
                <a:tab pos="4035425" algn="l"/>
                <a:tab pos="4287838" algn="l"/>
                <a:tab pos="4540250" algn="l"/>
                <a:tab pos="4792663" algn="l"/>
                <a:tab pos="5045075" algn="l"/>
                <a:tab pos="5391150" algn="l"/>
                <a:tab pos="5840413" algn="l"/>
                <a:tab pos="6289675" algn="l"/>
                <a:tab pos="6738938" algn="l"/>
              </a:tabLst>
            </a:pPr>
            <a:r>
              <a:rPr lang="tr-TR" sz="1400">
                <a:solidFill>
                  <a:srgbClr val="FFFFFF"/>
                </a:solidFill>
              </a:rPr>
              <a:t>Kronik gürültüye bağlı	: &gt;85 dB, &gt;8 saat/gün</a:t>
            </a:r>
          </a:p>
        </p:txBody>
      </p:sp>
      <p:sp>
        <p:nvSpPr>
          <p:cNvPr id="46085" name="Rectangle 4"/>
          <p:cNvSpPr>
            <a:spLocks noChangeArrowheads="1"/>
          </p:cNvSpPr>
          <p:nvPr/>
        </p:nvSpPr>
        <p:spPr bwMode="auto">
          <a:xfrm>
            <a:off x="682625" y="1268413"/>
            <a:ext cx="13382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Sınıflandırma :</a:t>
            </a:r>
          </a:p>
        </p:txBody>
      </p:sp>
      <p:sp>
        <p:nvSpPr>
          <p:cNvPr id="46086" name="Rectangle 5"/>
          <p:cNvSpPr>
            <a:spLocks noChangeArrowheads="1"/>
          </p:cNvSpPr>
          <p:nvPr/>
        </p:nvSpPr>
        <p:spPr bwMode="auto">
          <a:xfrm>
            <a:off x="2124075" y="2551113"/>
            <a:ext cx="62595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kaybı (4 kHz’de en fazla)</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Tinnitus</a:t>
            </a:r>
          </a:p>
        </p:txBody>
      </p:sp>
      <p:sp>
        <p:nvSpPr>
          <p:cNvPr id="46087" name="Rectangle 6"/>
          <p:cNvSpPr>
            <a:spLocks noChangeArrowheads="1"/>
          </p:cNvSpPr>
          <p:nvPr/>
        </p:nvSpPr>
        <p:spPr bwMode="auto">
          <a:xfrm>
            <a:off x="682625" y="2551113"/>
            <a:ext cx="12414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Semptomlar :</a:t>
            </a:r>
          </a:p>
        </p:txBody>
      </p:sp>
      <p:sp>
        <p:nvSpPr>
          <p:cNvPr id="46088" name="Rectangle 7"/>
          <p:cNvSpPr>
            <a:spLocks noChangeArrowheads="1"/>
          </p:cNvSpPr>
          <p:nvPr/>
        </p:nvSpPr>
        <p:spPr bwMode="auto">
          <a:xfrm>
            <a:off x="2124075" y="3429000"/>
            <a:ext cx="62595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Odyometri: saf ses ve konuşma</a:t>
            </a:r>
          </a:p>
        </p:txBody>
      </p:sp>
      <p:sp>
        <p:nvSpPr>
          <p:cNvPr id="46089" name="Rectangle 8"/>
          <p:cNvSpPr>
            <a:spLocks noChangeArrowheads="1"/>
          </p:cNvSpPr>
          <p:nvPr/>
        </p:nvSpPr>
        <p:spPr bwMode="auto">
          <a:xfrm>
            <a:off x="684213" y="3429000"/>
            <a:ext cx="6365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
        <p:nvSpPr>
          <p:cNvPr id="46090" name="Rectangle 9"/>
          <p:cNvSpPr>
            <a:spLocks noChangeArrowheads="1"/>
          </p:cNvSpPr>
          <p:nvPr/>
        </p:nvSpPr>
        <p:spPr bwMode="auto">
          <a:xfrm>
            <a:off x="2124075" y="4076700"/>
            <a:ext cx="6259513"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Akut travmada steroid ve mikrodolaşım düzenleyiciler</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Kronik travmada düzeltici tedavi yok</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Daha fazla işitme kaybına neden olabilecek dış etkenlerden korunma</a:t>
            </a:r>
          </a:p>
          <a:p>
            <a:pPr marL="623888" lvl="1"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gürültü</a:t>
            </a:r>
          </a:p>
          <a:p>
            <a:pPr marL="623888" lvl="1"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ototoksik ilaç ve maddeler</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Rehabilitasyon</a:t>
            </a:r>
          </a:p>
          <a:p>
            <a:pPr marL="623888" lvl="1"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cihazı</a:t>
            </a:r>
          </a:p>
        </p:txBody>
      </p:sp>
      <p:sp>
        <p:nvSpPr>
          <p:cNvPr id="46091" name="Rectangle 10"/>
          <p:cNvSpPr>
            <a:spLocks noChangeArrowheads="1"/>
          </p:cNvSpPr>
          <p:nvPr/>
        </p:nvSpPr>
        <p:spPr bwMode="auto">
          <a:xfrm>
            <a:off x="684213" y="4076700"/>
            <a:ext cx="812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Tedavi :</a:t>
            </a:r>
          </a:p>
        </p:txBody>
      </p:sp>
      <p:sp>
        <p:nvSpPr>
          <p:cNvPr id="46092" name="Rectangle 11"/>
          <p:cNvSpPr>
            <a:spLocks noChangeArrowheads="1"/>
          </p:cNvSpPr>
          <p:nvPr/>
        </p:nvSpPr>
        <p:spPr bwMode="auto">
          <a:xfrm>
            <a:off x="2124075" y="6027738"/>
            <a:ext cx="62595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Kulak tıkacı kullanımı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Gürültü düzeyi tayini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Odyometrik taramalar</a:t>
            </a:r>
          </a:p>
        </p:txBody>
      </p:sp>
      <p:sp>
        <p:nvSpPr>
          <p:cNvPr id="46093" name="Rectangle 12"/>
          <p:cNvSpPr>
            <a:spLocks noChangeArrowheads="1"/>
          </p:cNvSpPr>
          <p:nvPr/>
        </p:nvSpPr>
        <p:spPr bwMode="auto">
          <a:xfrm>
            <a:off x="682625" y="6021388"/>
            <a:ext cx="10033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Korunma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476250"/>
            <a:ext cx="8748712"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107" name="Text Box 2"/>
          <p:cNvSpPr txBox="1">
            <a:spLocks noChangeArrowheads="1"/>
          </p:cNvSpPr>
          <p:nvPr/>
        </p:nvSpPr>
        <p:spPr bwMode="auto">
          <a:xfrm>
            <a:off x="2233613" y="191770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47108" name="Line 3"/>
          <p:cNvSpPr>
            <a:spLocks noChangeShapeType="1"/>
          </p:cNvSpPr>
          <p:nvPr/>
        </p:nvSpPr>
        <p:spPr bwMode="auto">
          <a:xfrm>
            <a:off x="2735263" y="2205038"/>
            <a:ext cx="828675" cy="1587"/>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109" name="Text Box 4"/>
          <p:cNvSpPr txBox="1">
            <a:spLocks noChangeArrowheads="1"/>
          </p:cNvSpPr>
          <p:nvPr/>
        </p:nvSpPr>
        <p:spPr bwMode="auto">
          <a:xfrm>
            <a:off x="3457575" y="191611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47110" name="Text Box 5"/>
          <p:cNvSpPr txBox="1">
            <a:spLocks noChangeArrowheads="1"/>
          </p:cNvSpPr>
          <p:nvPr/>
        </p:nvSpPr>
        <p:spPr bwMode="auto">
          <a:xfrm>
            <a:off x="4721225" y="170021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47111" name="Text Box 6"/>
          <p:cNvSpPr txBox="1">
            <a:spLocks noChangeArrowheads="1"/>
          </p:cNvSpPr>
          <p:nvPr/>
        </p:nvSpPr>
        <p:spPr bwMode="auto">
          <a:xfrm>
            <a:off x="5978525" y="191611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47112" name="Text Box 7"/>
          <p:cNvSpPr txBox="1">
            <a:spLocks noChangeArrowheads="1"/>
          </p:cNvSpPr>
          <p:nvPr/>
        </p:nvSpPr>
        <p:spPr bwMode="auto">
          <a:xfrm>
            <a:off x="7205663" y="284956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47113" name="Text Box 8"/>
          <p:cNvSpPr txBox="1">
            <a:spLocks noChangeArrowheads="1"/>
          </p:cNvSpPr>
          <p:nvPr/>
        </p:nvSpPr>
        <p:spPr bwMode="auto">
          <a:xfrm>
            <a:off x="7850188" y="263366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47114" name="Line 9"/>
          <p:cNvSpPr>
            <a:spLocks noChangeShapeType="1"/>
          </p:cNvSpPr>
          <p:nvPr/>
        </p:nvSpPr>
        <p:spPr bwMode="auto">
          <a:xfrm flipV="1">
            <a:off x="3924300" y="1987550"/>
            <a:ext cx="863600" cy="219075"/>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115" name="Line 10"/>
          <p:cNvSpPr>
            <a:spLocks noChangeShapeType="1"/>
          </p:cNvSpPr>
          <p:nvPr/>
        </p:nvSpPr>
        <p:spPr bwMode="auto">
          <a:xfrm>
            <a:off x="5148263" y="1989138"/>
            <a:ext cx="863600" cy="144462"/>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116" name="Line 11"/>
          <p:cNvSpPr>
            <a:spLocks noChangeShapeType="1"/>
          </p:cNvSpPr>
          <p:nvPr/>
        </p:nvSpPr>
        <p:spPr bwMode="auto">
          <a:xfrm>
            <a:off x="6372225" y="2349500"/>
            <a:ext cx="863600" cy="719138"/>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117" name="Line 12"/>
          <p:cNvSpPr>
            <a:spLocks noChangeShapeType="1"/>
          </p:cNvSpPr>
          <p:nvPr/>
        </p:nvSpPr>
        <p:spPr bwMode="auto">
          <a:xfrm flipV="1">
            <a:off x="7667625" y="2995613"/>
            <a:ext cx="288925" cy="147637"/>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118" name="Text Box 13"/>
          <p:cNvSpPr txBox="1">
            <a:spLocks noChangeArrowheads="1"/>
          </p:cNvSpPr>
          <p:nvPr/>
        </p:nvSpPr>
        <p:spPr bwMode="auto">
          <a:xfrm>
            <a:off x="1008063" y="220503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47119" name="Line 14"/>
          <p:cNvSpPr>
            <a:spLocks noChangeShapeType="1"/>
          </p:cNvSpPr>
          <p:nvPr/>
        </p:nvSpPr>
        <p:spPr bwMode="auto">
          <a:xfrm flipV="1">
            <a:off x="1439863" y="2419350"/>
            <a:ext cx="900112" cy="76200"/>
          </a:xfrm>
          <a:prstGeom prst="line">
            <a:avLst/>
          </a:prstGeom>
          <a:noFill/>
          <a:ln w="28440" cap="sq">
            <a:solidFill>
              <a:srgbClr val="8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120" name="Text Box 15"/>
          <p:cNvSpPr txBox="1">
            <a:spLocks noChangeArrowheads="1"/>
          </p:cNvSpPr>
          <p:nvPr/>
        </p:nvSpPr>
        <p:spPr bwMode="auto">
          <a:xfrm>
            <a:off x="2233613" y="213360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47121" name="Text Box 16"/>
          <p:cNvSpPr txBox="1">
            <a:spLocks noChangeArrowheads="1"/>
          </p:cNvSpPr>
          <p:nvPr/>
        </p:nvSpPr>
        <p:spPr bwMode="auto">
          <a:xfrm>
            <a:off x="4681538" y="248920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47122" name="Text Box 17"/>
          <p:cNvSpPr txBox="1">
            <a:spLocks noChangeArrowheads="1"/>
          </p:cNvSpPr>
          <p:nvPr/>
        </p:nvSpPr>
        <p:spPr bwMode="auto">
          <a:xfrm>
            <a:off x="5978525" y="357346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47123" name="Text Box 18"/>
          <p:cNvSpPr txBox="1">
            <a:spLocks noChangeArrowheads="1"/>
          </p:cNvSpPr>
          <p:nvPr/>
        </p:nvSpPr>
        <p:spPr bwMode="auto">
          <a:xfrm>
            <a:off x="7205663" y="450532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47124" name="Text Box 19"/>
          <p:cNvSpPr txBox="1">
            <a:spLocks noChangeArrowheads="1"/>
          </p:cNvSpPr>
          <p:nvPr/>
        </p:nvSpPr>
        <p:spPr bwMode="auto">
          <a:xfrm>
            <a:off x="7853363" y="429260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47125" name="Line 20"/>
          <p:cNvSpPr>
            <a:spLocks noChangeShapeType="1"/>
          </p:cNvSpPr>
          <p:nvPr/>
        </p:nvSpPr>
        <p:spPr bwMode="auto">
          <a:xfrm>
            <a:off x="2735263" y="2420938"/>
            <a:ext cx="792162" cy="1587"/>
          </a:xfrm>
          <a:prstGeom prst="line">
            <a:avLst/>
          </a:prstGeom>
          <a:noFill/>
          <a:ln w="28440" cap="sq">
            <a:solidFill>
              <a:srgbClr val="8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126" name="Line 21"/>
          <p:cNvSpPr>
            <a:spLocks noChangeShapeType="1"/>
          </p:cNvSpPr>
          <p:nvPr/>
        </p:nvSpPr>
        <p:spPr bwMode="auto">
          <a:xfrm>
            <a:off x="3924300" y="2420938"/>
            <a:ext cx="792163" cy="287337"/>
          </a:xfrm>
          <a:prstGeom prst="line">
            <a:avLst/>
          </a:prstGeom>
          <a:noFill/>
          <a:ln w="28440" cap="sq">
            <a:solidFill>
              <a:srgbClr val="8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127" name="Line 22"/>
          <p:cNvSpPr>
            <a:spLocks noChangeShapeType="1"/>
          </p:cNvSpPr>
          <p:nvPr/>
        </p:nvSpPr>
        <p:spPr bwMode="auto">
          <a:xfrm>
            <a:off x="5148263" y="2924175"/>
            <a:ext cx="900112" cy="865188"/>
          </a:xfrm>
          <a:prstGeom prst="line">
            <a:avLst/>
          </a:prstGeom>
          <a:noFill/>
          <a:ln w="28440" cap="sq">
            <a:solidFill>
              <a:srgbClr val="8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128" name="Line 23"/>
          <p:cNvSpPr>
            <a:spLocks noChangeShapeType="1"/>
          </p:cNvSpPr>
          <p:nvPr/>
        </p:nvSpPr>
        <p:spPr bwMode="auto">
          <a:xfrm flipH="1">
            <a:off x="7666038" y="4652963"/>
            <a:ext cx="292100" cy="144462"/>
          </a:xfrm>
          <a:prstGeom prst="line">
            <a:avLst/>
          </a:prstGeom>
          <a:noFill/>
          <a:ln w="28440" cap="sq">
            <a:solidFill>
              <a:srgbClr val="8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129" name="Text Box 24"/>
          <p:cNvSpPr txBox="1">
            <a:spLocks noChangeArrowheads="1"/>
          </p:cNvSpPr>
          <p:nvPr/>
        </p:nvSpPr>
        <p:spPr bwMode="auto">
          <a:xfrm>
            <a:off x="1008063" y="206057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47130" name="Line 25"/>
          <p:cNvSpPr>
            <a:spLocks noChangeShapeType="1"/>
          </p:cNvSpPr>
          <p:nvPr/>
        </p:nvSpPr>
        <p:spPr bwMode="auto">
          <a:xfrm flipV="1">
            <a:off x="1439863" y="2203450"/>
            <a:ext cx="863600" cy="147638"/>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131" name="Text Box 26"/>
          <p:cNvSpPr txBox="1">
            <a:spLocks noChangeArrowheads="1"/>
          </p:cNvSpPr>
          <p:nvPr/>
        </p:nvSpPr>
        <p:spPr bwMode="auto">
          <a:xfrm>
            <a:off x="3460750" y="212883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47132" name="Line 27"/>
          <p:cNvSpPr>
            <a:spLocks noChangeShapeType="1"/>
          </p:cNvSpPr>
          <p:nvPr/>
        </p:nvSpPr>
        <p:spPr bwMode="auto">
          <a:xfrm>
            <a:off x="6407150" y="3933825"/>
            <a:ext cx="901700" cy="790575"/>
          </a:xfrm>
          <a:prstGeom prst="line">
            <a:avLst/>
          </a:prstGeom>
          <a:noFill/>
          <a:ln w="28440" cap="sq">
            <a:solidFill>
              <a:srgbClr val="8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133" name="Text Box 28"/>
          <p:cNvSpPr txBox="1">
            <a:spLocks noChangeArrowheads="1"/>
          </p:cNvSpPr>
          <p:nvPr/>
        </p:nvSpPr>
        <p:spPr bwMode="auto">
          <a:xfrm>
            <a:off x="8429625" y="227647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47134" name="Line 29"/>
          <p:cNvSpPr>
            <a:spLocks noChangeShapeType="1"/>
          </p:cNvSpPr>
          <p:nvPr/>
        </p:nvSpPr>
        <p:spPr bwMode="auto">
          <a:xfrm flipV="1">
            <a:off x="8278813" y="2635250"/>
            <a:ext cx="254000" cy="147638"/>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135" name="Text Box 30"/>
          <p:cNvSpPr txBox="1">
            <a:spLocks noChangeArrowheads="1"/>
          </p:cNvSpPr>
          <p:nvPr/>
        </p:nvSpPr>
        <p:spPr bwMode="auto">
          <a:xfrm>
            <a:off x="8429625" y="414496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47136" name="Line 31"/>
          <p:cNvSpPr>
            <a:spLocks noChangeShapeType="1"/>
          </p:cNvSpPr>
          <p:nvPr/>
        </p:nvSpPr>
        <p:spPr bwMode="auto">
          <a:xfrm flipH="1">
            <a:off x="8278813" y="4437063"/>
            <a:ext cx="182562" cy="71437"/>
          </a:xfrm>
          <a:prstGeom prst="line">
            <a:avLst/>
          </a:prstGeom>
          <a:noFill/>
          <a:ln w="28440" cap="sq">
            <a:solidFill>
              <a:srgbClr val="8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7137" name="Line 32"/>
          <p:cNvSpPr>
            <a:spLocks noChangeShapeType="1"/>
          </p:cNvSpPr>
          <p:nvPr/>
        </p:nvSpPr>
        <p:spPr bwMode="auto">
          <a:xfrm>
            <a:off x="7451725" y="2276475"/>
            <a:ext cx="1588" cy="647700"/>
          </a:xfrm>
          <a:prstGeom prst="line">
            <a:avLst/>
          </a:prstGeom>
          <a:noFill/>
          <a:ln w="76320" cap="sq">
            <a:solidFill>
              <a:srgbClr val="0000CC"/>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38" name="Line 33"/>
          <p:cNvSpPr>
            <a:spLocks noChangeShapeType="1"/>
          </p:cNvSpPr>
          <p:nvPr/>
        </p:nvSpPr>
        <p:spPr bwMode="auto">
          <a:xfrm>
            <a:off x="7451725" y="3933825"/>
            <a:ext cx="1588" cy="647700"/>
          </a:xfrm>
          <a:prstGeom prst="line">
            <a:avLst/>
          </a:prstGeom>
          <a:noFill/>
          <a:ln w="76320" cap="sq">
            <a:solidFill>
              <a:srgbClr val="0000CC"/>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39" name="Rectangle 34"/>
          <p:cNvSpPr>
            <a:spLocks noChangeArrowheads="1"/>
          </p:cNvSpPr>
          <p:nvPr/>
        </p:nvSpPr>
        <p:spPr bwMode="auto">
          <a:xfrm>
            <a:off x="7092950" y="765175"/>
            <a:ext cx="719138" cy="431800"/>
          </a:xfrm>
          <a:prstGeom prst="rect">
            <a:avLst/>
          </a:prstGeom>
          <a:noFill/>
          <a:ln w="19080" cap="sq">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tr-T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439738" y="620713"/>
            <a:ext cx="32242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İç kulak travması</a:t>
            </a:r>
          </a:p>
        </p:txBody>
      </p:sp>
      <p:sp>
        <p:nvSpPr>
          <p:cNvPr id="48131" name="Rectangle 2"/>
          <p:cNvSpPr>
            <a:spLocks noChangeArrowheads="1"/>
          </p:cNvSpPr>
          <p:nvPr/>
        </p:nvSpPr>
        <p:spPr bwMode="auto">
          <a:xfrm>
            <a:off x="14288" y="209550"/>
            <a:ext cx="42338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Koklear işitme kayıpları</a:t>
            </a:r>
          </a:p>
        </p:txBody>
      </p:sp>
      <p:sp>
        <p:nvSpPr>
          <p:cNvPr id="48132" name="Rectangle 3"/>
          <p:cNvSpPr>
            <a:spLocks noChangeArrowheads="1"/>
          </p:cNvSpPr>
          <p:nvPr/>
        </p:nvSpPr>
        <p:spPr bwMode="auto">
          <a:xfrm>
            <a:off x="1619250" y="1703388"/>
            <a:ext cx="7416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Temporal kemik kırıkları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Kafa travması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Barotravma </a:t>
            </a:r>
          </a:p>
          <a:p>
            <a:pPr marL="541338" lvl="1" indent="-18573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Perilenf fistülü</a:t>
            </a:r>
          </a:p>
          <a:p>
            <a:pPr marL="541338" lvl="1" indent="-18573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Caisson hastalığı</a:t>
            </a:r>
          </a:p>
        </p:txBody>
      </p:sp>
      <p:sp>
        <p:nvSpPr>
          <p:cNvPr id="48133" name="Rectangle 4"/>
          <p:cNvSpPr>
            <a:spLocks noChangeArrowheads="1"/>
          </p:cNvSpPr>
          <p:nvPr/>
        </p:nvSpPr>
        <p:spPr bwMode="auto">
          <a:xfrm>
            <a:off x="179388" y="1703388"/>
            <a:ext cx="8540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Etyoloji :</a:t>
            </a:r>
          </a:p>
        </p:txBody>
      </p:sp>
      <p:sp>
        <p:nvSpPr>
          <p:cNvPr id="48134" name="Rectangle 5"/>
          <p:cNvSpPr>
            <a:spLocks noChangeArrowheads="1"/>
          </p:cNvSpPr>
          <p:nvPr/>
        </p:nvSpPr>
        <p:spPr bwMode="auto">
          <a:xfrm>
            <a:off x="1619250" y="3357563"/>
            <a:ext cx="62595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Vertigo</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kaybı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Tinnitus</a:t>
            </a:r>
          </a:p>
        </p:txBody>
      </p:sp>
      <p:sp>
        <p:nvSpPr>
          <p:cNvPr id="48135" name="Rectangle 6"/>
          <p:cNvSpPr>
            <a:spLocks noChangeArrowheads="1"/>
          </p:cNvSpPr>
          <p:nvPr/>
        </p:nvSpPr>
        <p:spPr bwMode="auto">
          <a:xfrm>
            <a:off x="177800" y="3357563"/>
            <a:ext cx="12414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Semptomlar :</a:t>
            </a:r>
          </a:p>
        </p:txBody>
      </p:sp>
      <p:sp>
        <p:nvSpPr>
          <p:cNvPr id="48136" name="Rectangle 7"/>
          <p:cNvSpPr>
            <a:spLocks noChangeArrowheads="1"/>
          </p:cNvSpPr>
          <p:nvPr/>
        </p:nvSpPr>
        <p:spPr bwMode="auto">
          <a:xfrm>
            <a:off x="1619250" y="4797425"/>
            <a:ext cx="625951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Düzeltici tedavi yok</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Daha fazla işitme kaybına neden olabilecek dış etkenlerden korunma</a:t>
            </a:r>
          </a:p>
          <a:p>
            <a:pPr marL="623888" lvl="1"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gürültü</a:t>
            </a:r>
          </a:p>
          <a:p>
            <a:pPr marL="623888" lvl="1"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ototoksik ilaç ve maddeler</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Rehabilitasyon</a:t>
            </a:r>
          </a:p>
          <a:p>
            <a:pPr marL="623888" lvl="1"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cihazı</a:t>
            </a:r>
          </a:p>
        </p:txBody>
      </p:sp>
      <p:sp>
        <p:nvSpPr>
          <p:cNvPr id="48137" name="Rectangle 8"/>
          <p:cNvSpPr>
            <a:spLocks noChangeArrowheads="1"/>
          </p:cNvSpPr>
          <p:nvPr/>
        </p:nvSpPr>
        <p:spPr bwMode="auto">
          <a:xfrm>
            <a:off x="179388" y="4797425"/>
            <a:ext cx="812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Tedavi :</a:t>
            </a:r>
          </a:p>
        </p:txBody>
      </p:sp>
      <p:pic>
        <p:nvPicPr>
          <p:cNvPr id="48138" name="Picture 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27538" y="354013"/>
            <a:ext cx="4370387"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8139" name="Line 10"/>
          <p:cNvSpPr>
            <a:spLocks noChangeShapeType="1"/>
          </p:cNvSpPr>
          <p:nvPr/>
        </p:nvSpPr>
        <p:spPr bwMode="auto">
          <a:xfrm>
            <a:off x="3851275" y="1844675"/>
            <a:ext cx="865188" cy="144463"/>
          </a:xfrm>
          <a:prstGeom prst="line">
            <a:avLst/>
          </a:prstGeom>
          <a:noFill/>
          <a:ln w="9360" cap="sq">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477838" y="620713"/>
            <a:ext cx="20177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Labirentit</a:t>
            </a:r>
          </a:p>
        </p:txBody>
      </p:sp>
      <p:sp>
        <p:nvSpPr>
          <p:cNvPr id="49155" name="Rectangle 2"/>
          <p:cNvSpPr>
            <a:spLocks noChangeArrowheads="1"/>
          </p:cNvSpPr>
          <p:nvPr/>
        </p:nvSpPr>
        <p:spPr bwMode="auto">
          <a:xfrm>
            <a:off x="14288" y="209550"/>
            <a:ext cx="42338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Koklear işitme kayıpları</a:t>
            </a:r>
          </a:p>
        </p:txBody>
      </p:sp>
      <p:sp>
        <p:nvSpPr>
          <p:cNvPr id="49156" name="Rectangle 3"/>
          <p:cNvSpPr>
            <a:spLocks noChangeArrowheads="1"/>
          </p:cNvSpPr>
          <p:nvPr/>
        </p:nvSpPr>
        <p:spPr bwMode="auto">
          <a:xfrm>
            <a:off x="2051050" y="1395413"/>
            <a:ext cx="70929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Timpanojenik labirentit</a:t>
            </a:r>
          </a:p>
          <a:p>
            <a:pPr marL="541338" lvl="1" indent="-18573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Akut toksik (seröz)</a:t>
            </a:r>
            <a:r>
              <a:rPr lang="tr-TR" sz="1400">
                <a:solidFill>
                  <a:srgbClr val="000000"/>
                </a:solidFill>
              </a:rPr>
              <a:t> </a:t>
            </a:r>
            <a:r>
              <a:rPr lang="tr-TR" sz="1400">
                <a:solidFill>
                  <a:srgbClr val="FFFFFF"/>
                </a:solidFill>
              </a:rPr>
              <a:t>labirentit</a:t>
            </a:r>
          </a:p>
          <a:p>
            <a:pPr marL="541338" lvl="1" indent="-18573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Akut supüratif</a:t>
            </a:r>
            <a:r>
              <a:rPr lang="tr-TR" sz="1400">
                <a:solidFill>
                  <a:srgbClr val="000000"/>
                </a:solidFill>
              </a:rPr>
              <a:t> </a:t>
            </a:r>
            <a:r>
              <a:rPr lang="tr-TR" sz="1400">
                <a:solidFill>
                  <a:srgbClr val="FFFFFF"/>
                </a:solidFill>
              </a:rPr>
              <a:t>labirentit</a:t>
            </a:r>
          </a:p>
          <a:p>
            <a:pPr marL="541338" lvl="1" indent="-18573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Kronik</a:t>
            </a:r>
            <a:r>
              <a:rPr lang="tr-TR" sz="1400">
                <a:solidFill>
                  <a:srgbClr val="000000"/>
                </a:solidFill>
              </a:rPr>
              <a:t> </a:t>
            </a:r>
            <a:r>
              <a:rPr lang="tr-TR" sz="1400">
                <a:solidFill>
                  <a:srgbClr val="FFFFFF"/>
                </a:solidFill>
              </a:rPr>
              <a:t>labirentit / labirent fistülü</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Menengeal</a:t>
            </a:r>
            <a:r>
              <a:rPr lang="tr-TR" sz="1400">
                <a:solidFill>
                  <a:srgbClr val="000000"/>
                </a:solidFill>
              </a:rPr>
              <a:t> </a:t>
            </a:r>
            <a:r>
              <a:rPr lang="tr-TR" sz="1400">
                <a:solidFill>
                  <a:srgbClr val="FFFFFF"/>
                </a:solidFill>
              </a:rPr>
              <a:t>labirentit</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Hematojen</a:t>
            </a:r>
            <a:r>
              <a:rPr lang="tr-TR" sz="1400">
                <a:solidFill>
                  <a:srgbClr val="000000"/>
                </a:solidFill>
              </a:rPr>
              <a:t> </a:t>
            </a:r>
            <a:r>
              <a:rPr lang="tr-TR" sz="1400">
                <a:solidFill>
                  <a:srgbClr val="FFFFFF"/>
                </a:solidFill>
              </a:rPr>
              <a:t>labirentit (kabakulak, kızamık, HIV, CMV, Sy)</a:t>
            </a:r>
          </a:p>
        </p:txBody>
      </p:sp>
      <p:sp>
        <p:nvSpPr>
          <p:cNvPr id="49157" name="Rectangle 4"/>
          <p:cNvSpPr>
            <a:spLocks noChangeArrowheads="1"/>
          </p:cNvSpPr>
          <p:nvPr/>
        </p:nvSpPr>
        <p:spPr bwMode="auto">
          <a:xfrm>
            <a:off x="609600" y="1395413"/>
            <a:ext cx="13382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Sınıflandırma :</a:t>
            </a:r>
          </a:p>
        </p:txBody>
      </p:sp>
      <p:sp>
        <p:nvSpPr>
          <p:cNvPr id="49158" name="Rectangle 5"/>
          <p:cNvSpPr>
            <a:spLocks noChangeArrowheads="1"/>
          </p:cNvSpPr>
          <p:nvPr/>
        </p:nvSpPr>
        <p:spPr bwMode="auto">
          <a:xfrm>
            <a:off x="2051050" y="2900363"/>
            <a:ext cx="62595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kaybı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Tinnitus</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Vertigo, dengesizlik</a:t>
            </a:r>
          </a:p>
        </p:txBody>
      </p:sp>
      <p:sp>
        <p:nvSpPr>
          <p:cNvPr id="49159" name="Rectangle 6"/>
          <p:cNvSpPr>
            <a:spLocks noChangeArrowheads="1"/>
          </p:cNvSpPr>
          <p:nvPr/>
        </p:nvSpPr>
        <p:spPr bwMode="auto">
          <a:xfrm>
            <a:off x="609600" y="2900363"/>
            <a:ext cx="12414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Semptomlar :</a:t>
            </a:r>
          </a:p>
        </p:txBody>
      </p:sp>
      <p:sp>
        <p:nvSpPr>
          <p:cNvPr id="49160" name="Rectangle 7"/>
          <p:cNvSpPr>
            <a:spLocks noChangeArrowheads="1"/>
          </p:cNvSpPr>
          <p:nvPr/>
        </p:nvSpPr>
        <p:spPr bwMode="auto">
          <a:xfrm>
            <a:off x="2051050" y="3843338"/>
            <a:ext cx="62595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Odyometri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Vestibüler testler</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BOS incelemesi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Serolojik testler</a:t>
            </a:r>
          </a:p>
        </p:txBody>
      </p:sp>
      <p:sp>
        <p:nvSpPr>
          <p:cNvPr id="49161" name="Rectangle 8"/>
          <p:cNvSpPr>
            <a:spLocks noChangeArrowheads="1"/>
          </p:cNvSpPr>
          <p:nvPr/>
        </p:nvSpPr>
        <p:spPr bwMode="auto">
          <a:xfrm>
            <a:off x="611188" y="3843338"/>
            <a:ext cx="6365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
        <p:nvSpPr>
          <p:cNvPr id="49162" name="Rectangle 9"/>
          <p:cNvSpPr>
            <a:spLocks noChangeArrowheads="1"/>
          </p:cNvSpPr>
          <p:nvPr/>
        </p:nvSpPr>
        <p:spPr bwMode="auto">
          <a:xfrm>
            <a:off x="2051050" y="5002213"/>
            <a:ext cx="62595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Akut timpanojenik labirentiti: Parasentez / basit mastoidektomi / AB</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Kronik labirentit: Timpanomastoidektomi, fistülün kapatılması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Menengeal labirentit: Menenjit tedavisi</a:t>
            </a:r>
          </a:p>
        </p:txBody>
      </p:sp>
      <p:sp>
        <p:nvSpPr>
          <p:cNvPr id="49163" name="Rectangle 10"/>
          <p:cNvSpPr>
            <a:spLocks noChangeArrowheads="1"/>
          </p:cNvSpPr>
          <p:nvPr/>
        </p:nvSpPr>
        <p:spPr bwMode="auto">
          <a:xfrm>
            <a:off x="611188" y="5002213"/>
            <a:ext cx="812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Tedavi :</a:t>
            </a:r>
          </a:p>
        </p:txBody>
      </p:sp>
      <p:sp>
        <p:nvSpPr>
          <p:cNvPr id="49164" name="Rectangle 11"/>
          <p:cNvSpPr>
            <a:spLocks noChangeArrowheads="1"/>
          </p:cNvSpPr>
          <p:nvPr/>
        </p:nvSpPr>
        <p:spPr bwMode="auto">
          <a:xfrm>
            <a:off x="2051050" y="5932488"/>
            <a:ext cx="62595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7800" indent="-176213">
              <a:buClrTx/>
              <a:buFontTx/>
              <a:buNone/>
              <a:tabLst>
                <a:tab pos="177800" algn="l"/>
                <a:tab pos="1092200" algn="l"/>
                <a:tab pos="2006600" algn="l"/>
                <a:tab pos="2921000" algn="l"/>
                <a:tab pos="3835400" algn="l"/>
                <a:tab pos="4749800" algn="l"/>
                <a:tab pos="5664200" algn="l"/>
                <a:tab pos="6578600" algn="l"/>
                <a:tab pos="7493000" algn="l"/>
                <a:tab pos="8407400" algn="l"/>
                <a:tab pos="9321800" algn="l"/>
                <a:tab pos="10236200" algn="l"/>
              </a:tabLst>
            </a:pPr>
            <a:r>
              <a:rPr lang="tr-TR" sz="1400">
                <a:solidFill>
                  <a:srgbClr val="FFFFFF"/>
                </a:solidFill>
              </a:rPr>
              <a:t>Çoğunlukla geri dönüşsüz labirent hasarı</a:t>
            </a:r>
          </a:p>
        </p:txBody>
      </p:sp>
      <p:sp>
        <p:nvSpPr>
          <p:cNvPr id="49165" name="Rectangle 12"/>
          <p:cNvSpPr>
            <a:spLocks noChangeArrowheads="1"/>
          </p:cNvSpPr>
          <p:nvPr/>
        </p:nvSpPr>
        <p:spPr bwMode="auto">
          <a:xfrm>
            <a:off x="609600" y="5932488"/>
            <a:ext cx="9461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Prognoz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446088" y="620713"/>
            <a:ext cx="2413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Ototoksisite</a:t>
            </a:r>
          </a:p>
        </p:txBody>
      </p:sp>
      <p:sp>
        <p:nvSpPr>
          <p:cNvPr id="50179" name="Rectangle 2"/>
          <p:cNvSpPr>
            <a:spLocks noChangeArrowheads="1"/>
          </p:cNvSpPr>
          <p:nvPr/>
        </p:nvSpPr>
        <p:spPr bwMode="auto">
          <a:xfrm>
            <a:off x="14288" y="209550"/>
            <a:ext cx="42338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Koklear işitme kayıpları</a:t>
            </a:r>
          </a:p>
        </p:txBody>
      </p:sp>
      <p:sp>
        <p:nvSpPr>
          <p:cNvPr id="50180" name="Rectangle 3"/>
          <p:cNvSpPr>
            <a:spLocks noChangeArrowheads="1"/>
          </p:cNvSpPr>
          <p:nvPr/>
        </p:nvSpPr>
        <p:spPr bwMode="auto">
          <a:xfrm>
            <a:off x="1619250" y="1395413"/>
            <a:ext cx="74168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İlaçlar</a:t>
            </a:r>
          </a:p>
          <a:p>
            <a:pPr marL="446088" lvl="1" indent="-88900">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Aminoglikozidler	: Streptomisin, Gentamisin, Tobramisin, Netilmisin, Amikasin</a:t>
            </a:r>
          </a:p>
          <a:p>
            <a:pPr marL="446088" lvl="1" indent="-88900">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Diüretikler	: Furasemid, etakrinik asit</a:t>
            </a:r>
          </a:p>
          <a:p>
            <a:pPr marL="446088" lvl="1" indent="-88900">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Sitotoksik ilaçlar	: Cisplatin, siklofosfamid</a:t>
            </a:r>
          </a:p>
          <a:p>
            <a:pPr marL="446088" lvl="1" indent="-88900">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Diğer		: Salisilik asit, kinin</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Endüstriyel toksinler</a:t>
            </a:r>
          </a:p>
          <a:p>
            <a:pPr marL="446088" lvl="1" indent="-88900">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Çözücüler	: Aminobenzenler, nitrobenzen bileşikleri</a:t>
            </a:r>
          </a:p>
          <a:p>
            <a:pPr marL="446088" lvl="1" indent="-88900">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Ağır metaller	: Kurşun, cıva, arsenik</a:t>
            </a:r>
          </a:p>
          <a:p>
            <a:pPr marL="446088" lvl="1" indent="-88900">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Diğer		: Florlu bileşikler, karbon disülfit, karbon tetraklorid, </a:t>
            </a:r>
          </a:p>
          <a:p>
            <a:pPr marL="1760538" lvl="4" indent="-88900">
              <a:buClr>
                <a:srgbClr val="FFFFFF"/>
              </a:buCl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		  organik fosfat bileşikleri, karbon monoksit</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Alışkanlık yapan maddeler: Alkol, tütün, eroin, kokain</a:t>
            </a:r>
          </a:p>
        </p:txBody>
      </p:sp>
      <p:sp>
        <p:nvSpPr>
          <p:cNvPr id="50181" name="Rectangle 4"/>
          <p:cNvSpPr>
            <a:spLocks noChangeArrowheads="1"/>
          </p:cNvSpPr>
          <p:nvPr/>
        </p:nvSpPr>
        <p:spPr bwMode="auto">
          <a:xfrm>
            <a:off x="179388" y="1395413"/>
            <a:ext cx="8540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Etyoloji :</a:t>
            </a:r>
          </a:p>
        </p:txBody>
      </p:sp>
      <p:sp>
        <p:nvSpPr>
          <p:cNvPr id="50182" name="Rectangle 5"/>
          <p:cNvSpPr>
            <a:spLocks noChangeArrowheads="1"/>
          </p:cNvSpPr>
          <p:nvPr/>
        </p:nvSpPr>
        <p:spPr bwMode="auto">
          <a:xfrm>
            <a:off x="1619250" y="4067175"/>
            <a:ext cx="62595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Tinnitus</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kaybı (genellikle bilateral ve simetrik)</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Hafif dengesizlik</a:t>
            </a:r>
          </a:p>
        </p:txBody>
      </p:sp>
      <p:sp>
        <p:nvSpPr>
          <p:cNvPr id="50183" name="Rectangle 6"/>
          <p:cNvSpPr>
            <a:spLocks noChangeArrowheads="1"/>
          </p:cNvSpPr>
          <p:nvPr/>
        </p:nvSpPr>
        <p:spPr bwMode="auto">
          <a:xfrm>
            <a:off x="177800" y="4067175"/>
            <a:ext cx="12414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Semptomlar :</a:t>
            </a:r>
          </a:p>
        </p:txBody>
      </p:sp>
      <p:sp>
        <p:nvSpPr>
          <p:cNvPr id="50184" name="Rectangle 7"/>
          <p:cNvSpPr>
            <a:spLocks noChangeArrowheads="1"/>
          </p:cNvSpPr>
          <p:nvPr/>
        </p:nvSpPr>
        <p:spPr bwMode="auto">
          <a:xfrm>
            <a:off x="1619250" y="5867400"/>
            <a:ext cx="741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İlaç dozu?, renal yetmezlik?, iyi hidrasyon</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Ototoksik ilaçların kullanılacağı hastalarda tedavi öncesi bazal odyometri yapılmalıdır</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Tedavi sırasında tinnitus, işitme kaybı veya dengesizlik olursa odyometri</a:t>
            </a:r>
          </a:p>
        </p:txBody>
      </p:sp>
      <p:sp>
        <p:nvSpPr>
          <p:cNvPr id="50185" name="Rectangle 8"/>
          <p:cNvSpPr>
            <a:spLocks noChangeArrowheads="1"/>
          </p:cNvSpPr>
          <p:nvPr/>
        </p:nvSpPr>
        <p:spPr bwMode="auto">
          <a:xfrm>
            <a:off x="177800" y="5867400"/>
            <a:ext cx="9667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Proflaksi :</a:t>
            </a:r>
          </a:p>
        </p:txBody>
      </p:sp>
      <p:sp>
        <p:nvSpPr>
          <p:cNvPr id="50186" name="Rectangle 9"/>
          <p:cNvSpPr>
            <a:spLocks noChangeArrowheads="1"/>
          </p:cNvSpPr>
          <p:nvPr/>
        </p:nvSpPr>
        <p:spPr bwMode="auto">
          <a:xfrm>
            <a:off x="1619250" y="5003800"/>
            <a:ext cx="62595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Yüksek frekans odyometrisi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OAE</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Saf ses odyometri</a:t>
            </a:r>
          </a:p>
        </p:txBody>
      </p:sp>
      <p:sp>
        <p:nvSpPr>
          <p:cNvPr id="50187" name="Rectangle 10"/>
          <p:cNvSpPr>
            <a:spLocks noChangeArrowheads="1"/>
          </p:cNvSpPr>
          <p:nvPr/>
        </p:nvSpPr>
        <p:spPr bwMode="auto">
          <a:xfrm>
            <a:off x="179388" y="5003800"/>
            <a:ext cx="6365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476250"/>
            <a:ext cx="8748712"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03" name="Text Box 2"/>
          <p:cNvSpPr txBox="1">
            <a:spLocks noChangeArrowheads="1"/>
          </p:cNvSpPr>
          <p:nvPr/>
        </p:nvSpPr>
        <p:spPr bwMode="auto">
          <a:xfrm>
            <a:off x="2233613" y="191770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1204" name="Line 3"/>
          <p:cNvSpPr>
            <a:spLocks noChangeShapeType="1"/>
          </p:cNvSpPr>
          <p:nvPr/>
        </p:nvSpPr>
        <p:spPr bwMode="auto">
          <a:xfrm>
            <a:off x="2735263" y="2205038"/>
            <a:ext cx="792162" cy="215900"/>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05" name="Text Box 4"/>
          <p:cNvSpPr txBox="1">
            <a:spLocks noChangeArrowheads="1"/>
          </p:cNvSpPr>
          <p:nvPr/>
        </p:nvSpPr>
        <p:spPr bwMode="auto">
          <a:xfrm>
            <a:off x="3457575" y="213360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1206" name="Text Box 5"/>
          <p:cNvSpPr txBox="1">
            <a:spLocks noChangeArrowheads="1"/>
          </p:cNvSpPr>
          <p:nvPr/>
        </p:nvSpPr>
        <p:spPr bwMode="auto">
          <a:xfrm>
            <a:off x="4681538" y="213042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1207" name="Text Box 6"/>
          <p:cNvSpPr txBox="1">
            <a:spLocks noChangeArrowheads="1"/>
          </p:cNvSpPr>
          <p:nvPr/>
        </p:nvSpPr>
        <p:spPr bwMode="auto">
          <a:xfrm>
            <a:off x="5978525" y="213042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1208" name="Text Box 7"/>
          <p:cNvSpPr txBox="1">
            <a:spLocks noChangeArrowheads="1"/>
          </p:cNvSpPr>
          <p:nvPr/>
        </p:nvSpPr>
        <p:spPr bwMode="auto">
          <a:xfrm>
            <a:off x="7205663" y="242093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1209" name="Text Box 8"/>
          <p:cNvSpPr txBox="1">
            <a:spLocks noChangeArrowheads="1"/>
          </p:cNvSpPr>
          <p:nvPr/>
        </p:nvSpPr>
        <p:spPr bwMode="auto">
          <a:xfrm>
            <a:off x="7850188" y="242093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1210" name="Line 9"/>
          <p:cNvSpPr>
            <a:spLocks noChangeShapeType="1"/>
          </p:cNvSpPr>
          <p:nvPr/>
        </p:nvSpPr>
        <p:spPr bwMode="auto">
          <a:xfrm>
            <a:off x="3959225" y="2420938"/>
            <a:ext cx="792163" cy="1587"/>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1" name="Line 10"/>
          <p:cNvSpPr>
            <a:spLocks noChangeShapeType="1"/>
          </p:cNvSpPr>
          <p:nvPr/>
        </p:nvSpPr>
        <p:spPr bwMode="auto">
          <a:xfrm>
            <a:off x="5111750" y="2420938"/>
            <a:ext cx="863600" cy="1587"/>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2" name="Line 11"/>
          <p:cNvSpPr>
            <a:spLocks noChangeShapeType="1"/>
          </p:cNvSpPr>
          <p:nvPr/>
        </p:nvSpPr>
        <p:spPr bwMode="auto">
          <a:xfrm>
            <a:off x="6407150" y="2420938"/>
            <a:ext cx="865188" cy="288925"/>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3" name="Line 12"/>
          <p:cNvSpPr>
            <a:spLocks noChangeShapeType="1"/>
          </p:cNvSpPr>
          <p:nvPr/>
        </p:nvSpPr>
        <p:spPr bwMode="auto">
          <a:xfrm>
            <a:off x="7631113" y="2709863"/>
            <a:ext cx="288925" cy="1587"/>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4" name="Text Box 13"/>
          <p:cNvSpPr txBox="1">
            <a:spLocks noChangeArrowheads="1"/>
          </p:cNvSpPr>
          <p:nvPr/>
        </p:nvSpPr>
        <p:spPr bwMode="auto">
          <a:xfrm>
            <a:off x="1008063" y="220503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51215" name="Line 14"/>
          <p:cNvSpPr>
            <a:spLocks noChangeShapeType="1"/>
          </p:cNvSpPr>
          <p:nvPr/>
        </p:nvSpPr>
        <p:spPr bwMode="auto">
          <a:xfrm>
            <a:off x="1439863" y="2493963"/>
            <a:ext cx="863600" cy="71437"/>
          </a:xfrm>
          <a:prstGeom prst="line">
            <a:avLst/>
          </a:prstGeom>
          <a:noFill/>
          <a:ln w="28440" cap="sq">
            <a:solidFill>
              <a:srgbClr val="8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6" name="Text Box 15"/>
          <p:cNvSpPr txBox="1">
            <a:spLocks noChangeArrowheads="1"/>
          </p:cNvSpPr>
          <p:nvPr/>
        </p:nvSpPr>
        <p:spPr bwMode="auto">
          <a:xfrm>
            <a:off x="2233613" y="227647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51217" name="Text Box 16"/>
          <p:cNvSpPr txBox="1">
            <a:spLocks noChangeArrowheads="1"/>
          </p:cNvSpPr>
          <p:nvPr/>
        </p:nvSpPr>
        <p:spPr bwMode="auto">
          <a:xfrm>
            <a:off x="4681538" y="227647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51218" name="Text Box 17"/>
          <p:cNvSpPr txBox="1">
            <a:spLocks noChangeArrowheads="1"/>
          </p:cNvSpPr>
          <p:nvPr/>
        </p:nvSpPr>
        <p:spPr bwMode="auto">
          <a:xfrm>
            <a:off x="5978525" y="357346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51219" name="Text Box 18"/>
          <p:cNvSpPr txBox="1">
            <a:spLocks noChangeArrowheads="1"/>
          </p:cNvSpPr>
          <p:nvPr/>
        </p:nvSpPr>
        <p:spPr bwMode="auto">
          <a:xfrm>
            <a:off x="7205663" y="393382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51220" name="Text Box 19"/>
          <p:cNvSpPr txBox="1">
            <a:spLocks noChangeArrowheads="1"/>
          </p:cNvSpPr>
          <p:nvPr/>
        </p:nvSpPr>
        <p:spPr bwMode="auto">
          <a:xfrm>
            <a:off x="7853363" y="522605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51221" name="Line 20"/>
          <p:cNvSpPr>
            <a:spLocks noChangeShapeType="1"/>
          </p:cNvSpPr>
          <p:nvPr/>
        </p:nvSpPr>
        <p:spPr bwMode="auto">
          <a:xfrm>
            <a:off x="2735263" y="2565400"/>
            <a:ext cx="792162" cy="1588"/>
          </a:xfrm>
          <a:prstGeom prst="line">
            <a:avLst/>
          </a:prstGeom>
          <a:noFill/>
          <a:ln w="28440" cap="sq">
            <a:solidFill>
              <a:srgbClr val="8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22" name="Line 21"/>
          <p:cNvSpPr>
            <a:spLocks noChangeShapeType="1"/>
          </p:cNvSpPr>
          <p:nvPr/>
        </p:nvSpPr>
        <p:spPr bwMode="auto">
          <a:xfrm>
            <a:off x="3887788" y="2565400"/>
            <a:ext cx="863600" cy="1588"/>
          </a:xfrm>
          <a:prstGeom prst="line">
            <a:avLst/>
          </a:prstGeom>
          <a:noFill/>
          <a:ln w="28440" cap="sq">
            <a:solidFill>
              <a:srgbClr val="8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23" name="Line 22"/>
          <p:cNvSpPr>
            <a:spLocks noChangeShapeType="1"/>
          </p:cNvSpPr>
          <p:nvPr/>
        </p:nvSpPr>
        <p:spPr bwMode="auto">
          <a:xfrm>
            <a:off x="5111750" y="2636838"/>
            <a:ext cx="936625" cy="1152525"/>
          </a:xfrm>
          <a:prstGeom prst="line">
            <a:avLst/>
          </a:prstGeom>
          <a:noFill/>
          <a:ln w="28440" cap="sq">
            <a:solidFill>
              <a:srgbClr val="8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24" name="Line 23"/>
          <p:cNvSpPr>
            <a:spLocks noChangeShapeType="1"/>
          </p:cNvSpPr>
          <p:nvPr/>
        </p:nvSpPr>
        <p:spPr bwMode="auto">
          <a:xfrm>
            <a:off x="7559675" y="4365625"/>
            <a:ext cx="360363" cy="1008063"/>
          </a:xfrm>
          <a:prstGeom prst="line">
            <a:avLst/>
          </a:prstGeom>
          <a:noFill/>
          <a:ln w="28440" cap="sq">
            <a:solidFill>
              <a:srgbClr val="8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25" name="Text Box 24"/>
          <p:cNvSpPr txBox="1">
            <a:spLocks noChangeArrowheads="1"/>
          </p:cNvSpPr>
          <p:nvPr/>
        </p:nvSpPr>
        <p:spPr bwMode="auto">
          <a:xfrm>
            <a:off x="1008063" y="206057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1226" name="Line 25"/>
          <p:cNvSpPr>
            <a:spLocks noChangeShapeType="1"/>
          </p:cNvSpPr>
          <p:nvPr/>
        </p:nvSpPr>
        <p:spPr bwMode="auto">
          <a:xfrm flipV="1">
            <a:off x="1439863" y="2203450"/>
            <a:ext cx="863600" cy="147638"/>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27" name="Text Box 26"/>
          <p:cNvSpPr txBox="1">
            <a:spLocks noChangeArrowheads="1"/>
          </p:cNvSpPr>
          <p:nvPr/>
        </p:nvSpPr>
        <p:spPr bwMode="auto">
          <a:xfrm>
            <a:off x="3460750" y="227647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51228" name="Line 27"/>
          <p:cNvSpPr>
            <a:spLocks noChangeShapeType="1"/>
          </p:cNvSpPr>
          <p:nvPr/>
        </p:nvSpPr>
        <p:spPr bwMode="auto">
          <a:xfrm>
            <a:off x="6407150" y="3933825"/>
            <a:ext cx="865188" cy="287338"/>
          </a:xfrm>
          <a:prstGeom prst="line">
            <a:avLst/>
          </a:prstGeom>
          <a:noFill/>
          <a:ln w="28440" cap="sq">
            <a:solidFill>
              <a:srgbClr val="8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29" name="Text Box 28"/>
          <p:cNvSpPr txBox="1">
            <a:spLocks noChangeArrowheads="1"/>
          </p:cNvSpPr>
          <p:nvPr/>
        </p:nvSpPr>
        <p:spPr bwMode="auto">
          <a:xfrm>
            <a:off x="8429625" y="263683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1230" name="Line 29"/>
          <p:cNvSpPr>
            <a:spLocks noChangeShapeType="1"/>
          </p:cNvSpPr>
          <p:nvPr/>
        </p:nvSpPr>
        <p:spPr bwMode="auto">
          <a:xfrm>
            <a:off x="8278813" y="2781300"/>
            <a:ext cx="217487" cy="71438"/>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31" name="Text Box 30"/>
          <p:cNvSpPr txBox="1">
            <a:spLocks noChangeArrowheads="1"/>
          </p:cNvSpPr>
          <p:nvPr/>
        </p:nvSpPr>
        <p:spPr bwMode="auto">
          <a:xfrm>
            <a:off x="8429625" y="522605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800000"/>
                </a:solidFill>
              </a:rPr>
              <a:t>O</a:t>
            </a:r>
          </a:p>
        </p:txBody>
      </p:sp>
      <p:sp>
        <p:nvSpPr>
          <p:cNvPr id="51232" name="Line 31"/>
          <p:cNvSpPr>
            <a:spLocks noChangeShapeType="1"/>
          </p:cNvSpPr>
          <p:nvPr/>
        </p:nvSpPr>
        <p:spPr bwMode="auto">
          <a:xfrm flipH="1">
            <a:off x="8315325" y="5516563"/>
            <a:ext cx="146050" cy="1587"/>
          </a:xfrm>
          <a:prstGeom prst="line">
            <a:avLst/>
          </a:prstGeom>
          <a:noFill/>
          <a:ln w="28440" cap="sq">
            <a:solidFill>
              <a:srgbClr val="8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33" name="Text Box 32"/>
          <p:cNvSpPr txBox="1">
            <a:spLocks noChangeArrowheads="1"/>
          </p:cNvSpPr>
          <p:nvPr/>
        </p:nvSpPr>
        <p:spPr bwMode="auto">
          <a:xfrm>
            <a:off x="5849938" y="1865313"/>
            <a:ext cx="1589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0000CC"/>
                </a:solidFill>
              </a:rPr>
              <a:t>Tedavi öncesi</a:t>
            </a:r>
          </a:p>
        </p:txBody>
      </p:sp>
      <p:sp>
        <p:nvSpPr>
          <p:cNvPr id="51234" name="Text Box 33"/>
          <p:cNvSpPr txBox="1">
            <a:spLocks noChangeArrowheads="1"/>
          </p:cNvSpPr>
          <p:nvPr/>
        </p:nvSpPr>
        <p:spPr bwMode="auto">
          <a:xfrm>
            <a:off x="5799138" y="4357688"/>
            <a:ext cx="1677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0000CC"/>
                </a:solidFill>
              </a:rPr>
              <a:t>Tedavi sonrası</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469900"/>
            <a:ext cx="7993062" cy="579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147" name="Text Box 2"/>
          <p:cNvSpPr txBox="1">
            <a:spLocks noChangeArrowheads="1"/>
          </p:cNvSpPr>
          <p:nvPr/>
        </p:nvSpPr>
        <p:spPr bwMode="auto">
          <a:xfrm>
            <a:off x="34925" y="44450"/>
            <a:ext cx="28067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marL="185738" indent="-184150" eaLnBrk="0" hangingPunc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1pPr>
            <a:lvl2pPr eaLnBrk="0" hangingPunc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2pPr>
            <a:lvl3pPr eaLnBrk="0" hangingPunc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3pPr>
            <a:lvl4pPr eaLnBrk="0" hangingPunc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4pPr>
            <a:lvl5pPr eaLnBrk="0" hangingPunc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Kemik labirent</a:t>
            </a:r>
          </a:p>
          <a:p>
            <a:pPr eaLnBrk="1" hangingPunct="1">
              <a:buClr>
                <a:srgbClr val="FF0000"/>
              </a:buClr>
              <a:buFont typeface="Arial" charset="0"/>
              <a:buChar char="•"/>
            </a:pPr>
            <a:r>
              <a:rPr lang="tr-TR" sz="1600">
                <a:solidFill>
                  <a:srgbClr val="FF0000"/>
                </a:solidFill>
              </a:rPr>
              <a:t>Koklea</a:t>
            </a:r>
          </a:p>
          <a:p>
            <a:pPr eaLnBrk="1" hangingPunct="1">
              <a:buClr>
                <a:srgbClr val="FF0000"/>
              </a:buClr>
              <a:buFont typeface="Arial" charset="0"/>
              <a:buChar char="•"/>
            </a:pPr>
            <a:r>
              <a:rPr lang="tr-TR" sz="1600">
                <a:solidFill>
                  <a:srgbClr val="FF0000"/>
                </a:solidFill>
              </a:rPr>
              <a:t>Semisirküler kanallar</a:t>
            </a:r>
          </a:p>
          <a:p>
            <a:pPr eaLnBrk="1" hangingPunct="1">
              <a:buClr>
                <a:srgbClr val="FF0000"/>
              </a:buClr>
              <a:buFont typeface="Arial" charset="0"/>
              <a:buChar char="•"/>
            </a:pPr>
            <a:r>
              <a:rPr lang="tr-TR" sz="1600">
                <a:solidFill>
                  <a:srgbClr val="FF0000"/>
                </a:solidFill>
              </a:rPr>
              <a:t>Vestibül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411163" y="620713"/>
            <a:ext cx="23923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Presbiakuzi</a:t>
            </a:r>
          </a:p>
        </p:txBody>
      </p:sp>
      <p:sp>
        <p:nvSpPr>
          <p:cNvPr id="52227" name="Rectangle 2"/>
          <p:cNvSpPr>
            <a:spLocks noChangeArrowheads="1"/>
          </p:cNvSpPr>
          <p:nvPr/>
        </p:nvSpPr>
        <p:spPr bwMode="auto">
          <a:xfrm>
            <a:off x="14288" y="209550"/>
            <a:ext cx="42338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Koklear işitme kayıpları</a:t>
            </a:r>
          </a:p>
        </p:txBody>
      </p:sp>
      <p:sp>
        <p:nvSpPr>
          <p:cNvPr id="52228" name="Rectangle 3"/>
          <p:cNvSpPr>
            <a:spLocks noChangeArrowheads="1"/>
          </p:cNvSpPr>
          <p:nvPr/>
        </p:nvSpPr>
        <p:spPr bwMode="auto">
          <a:xfrm>
            <a:off x="1619250" y="1395413"/>
            <a:ext cx="7416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7800" indent="-176213">
              <a:buClrTx/>
              <a:buFontTx/>
              <a:buNone/>
              <a:tabLst>
                <a:tab pos="177800" algn="l"/>
                <a:tab pos="1092200" algn="l"/>
                <a:tab pos="2006600" algn="l"/>
                <a:tab pos="2921000" algn="l"/>
                <a:tab pos="3835400" algn="l"/>
                <a:tab pos="4749800" algn="l"/>
                <a:tab pos="5664200" algn="l"/>
                <a:tab pos="6578600" algn="l"/>
                <a:tab pos="7493000" algn="l"/>
                <a:tab pos="8407400" algn="l"/>
                <a:tab pos="9321800" algn="l"/>
                <a:tab pos="10236200" algn="l"/>
              </a:tabLst>
            </a:pPr>
            <a:r>
              <a:rPr lang="tr-TR" sz="1400">
                <a:solidFill>
                  <a:srgbClr val="FFFFFF"/>
                </a:solidFill>
              </a:rPr>
              <a:t>Yaşlanmaya bağlı, simetrik sensörinöral işitme kaybı.</a:t>
            </a:r>
          </a:p>
          <a:p>
            <a:pPr marL="177800" indent="-176213">
              <a:buClrTx/>
              <a:buFontTx/>
              <a:buNone/>
              <a:tabLst>
                <a:tab pos="177800" algn="l"/>
                <a:tab pos="1092200" algn="l"/>
                <a:tab pos="2006600" algn="l"/>
                <a:tab pos="2921000" algn="l"/>
                <a:tab pos="3835400" algn="l"/>
                <a:tab pos="4749800" algn="l"/>
                <a:tab pos="5664200" algn="l"/>
                <a:tab pos="6578600" algn="l"/>
                <a:tab pos="7493000" algn="l"/>
                <a:tab pos="8407400" algn="l"/>
                <a:tab pos="9321800" algn="l"/>
                <a:tab pos="10236200" algn="l"/>
              </a:tabLst>
            </a:pPr>
            <a:r>
              <a:rPr lang="tr-TR" sz="1400">
                <a:solidFill>
                  <a:srgbClr val="FFFFFF"/>
                </a:solidFill>
              </a:rPr>
              <a:t>Kayıp daha çok yüksek frekanslarda. Konuşmayı ayırdetmede azalma belirgin.</a:t>
            </a:r>
          </a:p>
        </p:txBody>
      </p:sp>
      <p:sp>
        <p:nvSpPr>
          <p:cNvPr id="52229" name="Rectangle 4"/>
          <p:cNvSpPr>
            <a:spLocks noChangeArrowheads="1"/>
          </p:cNvSpPr>
          <p:nvPr/>
        </p:nvSpPr>
        <p:spPr bwMode="auto">
          <a:xfrm>
            <a:off x="179388" y="1395413"/>
            <a:ext cx="784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Tanım :</a:t>
            </a:r>
          </a:p>
        </p:txBody>
      </p:sp>
      <p:sp>
        <p:nvSpPr>
          <p:cNvPr id="52230" name="Rectangle 5"/>
          <p:cNvSpPr>
            <a:spLocks noChangeArrowheads="1"/>
          </p:cNvSpPr>
          <p:nvPr/>
        </p:nvSpPr>
        <p:spPr bwMode="auto">
          <a:xfrm>
            <a:off x="1619250" y="2328863"/>
            <a:ext cx="7416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7800" indent="-176213">
              <a:buClrTx/>
              <a:buFontTx/>
              <a:buNone/>
              <a:tabLst>
                <a:tab pos="177800" algn="l"/>
                <a:tab pos="1092200" algn="l"/>
                <a:tab pos="2006600" algn="l"/>
                <a:tab pos="2921000" algn="l"/>
                <a:tab pos="3835400" algn="l"/>
                <a:tab pos="4749800" algn="l"/>
                <a:tab pos="5664200" algn="l"/>
                <a:tab pos="6578600" algn="l"/>
                <a:tab pos="7493000" algn="l"/>
                <a:tab pos="8407400" algn="l"/>
                <a:tab pos="9321800" algn="l"/>
                <a:tab pos="10236200" algn="l"/>
              </a:tabLst>
            </a:pPr>
            <a:r>
              <a:rPr lang="tr-TR" sz="1400">
                <a:solidFill>
                  <a:srgbClr val="FFFFFF"/>
                </a:solidFill>
              </a:rPr>
              <a:t>&gt; 65 yaş erkeklerin %50’sinde ve kadınların %25’inde &gt;35 dB işitme kaybı</a:t>
            </a:r>
          </a:p>
        </p:txBody>
      </p:sp>
      <p:sp>
        <p:nvSpPr>
          <p:cNvPr id="52231" name="Rectangle 6"/>
          <p:cNvSpPr>
            <a:spLocks noChangeArrowheads="1"/>
          </p:cNvSpPr>
          <p:nvPr/>
        </p:nvSpPr>
        <p:spPr bwMode="auto">
          <a:xfrm>
            <a:off x="177800" y="2328863"/>
            <a:ext cx="9477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İnsidans :</a:t>
            </a:r>
          </a:p>
        </p:txBody>
      </p:sp>
      <p:sp>
        <p:nvSpPr>
          <p:cNvPr id="52232" name="Rectangle 7"/>
          <p:cNvSpPr>
            <a:spLocks noChangeArrowheads="1"/>
          </p:cNvSpPr>
          <p:nvPr/>
        </p:nvSpPr>
        <p:spPr bwMode="auto">
          <a:xfrm>
            <a:off x="1619250" y="3084513"/>
            <a:ext cx="74168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Yaşlanmaya bağlı </a:t>
            </a:r>
          </a:p>
          <a:p>
            <a:pPr marL="541338" lvl="1" indent="-18573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Saçlı hücrelerin ve spiral ganglion hücrelerinin sayısında azalma</a:t>
            </a:r>
          </a:p>
          <a:p>
            <a:pPr marL="541338" lvl="1" indent="-18573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Bağ dokusu değişikliklerine bağlı elastisite azalması</a:t>
            </a:r>
          </a:p>
          <a:p>
            <a:pPr marL="541338" lvl="1" indent="-18573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Metabolik ürünlerin neden olduğu otoentoksikasyon</a:t>
            </a:r>
          </a:p>
          <a:p>
            <a:pPr marL="541338" lvl="1" indent="-18573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Hücre ve dokulardaki metabolik birikimler nedeniyle kitle artışı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Endojen genetik predispozisyon</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Egzojen faktörler</a:t>
            </a:r>
          </a:p>
          <a:p>
            <a:pPr marL="541338" lvl="1" indent="-18573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Gürültü</a:t>
            </a:r>
          </a:p>
          <a:p>
            <a:pPr marL="541338" lvl="1" indent="-18573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Orta kulak hastalıkları</a:t>
            </a:r>
          </a:p>
          <a:p>
            <a:pPr marL="541338" lvl="1" indent="-18573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Toksik maddeler</a:t>
            </a:r>
          </a:p>
        </p:txBody>
      </p:sp>
      <p:sp>
        <p:nvSpPr>
          <p:cNvPr id="52233" name="Rectangle 8"/>
          <p:cNvSpPr>
            <a:spLocks noChangeArrowheads="1"/>
          </p:cNvSpPr>
          <p:nvPr/>
        </p:nvSpPr>
        <p:spPr bwMode="auto">
          <a:xfrm>
            <a:off x="179388" y="3084513"/>
            <a:ext cx="8540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Etyoloji :</a:t>
            </a:r>
          </a:p>
        </p:txBody>
      </p:sp>
      <p:sp>
        <p:nvSpPr>
          <p:cNvPr id="52234" name="Rectangle 9"/>
          <p:cNvSpPr>
            <a:spLocks noChangeArrowheads="1"/>
          </p:cNvSpPr>
          <p:nvPr/>
        </p:nvSpPr>
        <p:spPr bwMode="auto">
          <a:xfrm>
            <a:off x="1619250" y="5734050"/>
            <a:ext cx="62595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Düzeltici tedavi yok</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cihazı ile rehabilitasyon</a:t>
            </a:r>
          </a:p>
        </p:txBody>
      </p:sp>
      <p:sp>
        <p:nvSpPr>
          <p:cNvPr id="52235" name="Rectangle 10"/>
          <p:cNvSpPr>
            <a:spLocks noChangeArrowheads="1"/>
          </p:cNvSpPr>
          <p:nvPr/>
        </p:nvSpPr>
        <p:spPr bwMode="auto">
          <a:xfrm>
            <a:off x="179388" y="5734050"/>
            <a:ext cx="812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Tedavi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115888"/>
            <a:ext cx="8748713"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3251" name="Text Box 2"/>
          <p:cNvSpPr txBox="1">
            <a:spLocks noChangeArrowheads="1"/>
          </p:cNvSpPr>
          <p:nvPr/>
        </p:nvSpPr>
        <p:spPr bwMode="auto">
          <a:xfrm>
            <a:off x="2270125" y="177323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3252" name="Text Box 3"/>
          <p:cNvSpPr txBox="1">
            <a:spLocks noChangeArrowheads="1"/>
          </p:cNvSpPr>
          <p:nvPr/>
        </p:nvSpPr>
        <p:spPr bwMode="auto">
          <a:xfrm>
            <a:off x="2270125" y="1341438"/>
            <a:ext cx="452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53253" name="Rectangle 4"/>
          <p:cNvSpPr>
            <a:spLocks noChangeArrowheads="1"/>
          </p:cNvSpPr>
          <p:nvPr/>
        </p:nvSpPr>
        <p:spPr bwMode="auto">
          <a:xfrm>
            <a:off x="2520950" y="1196975"/>
            <a:ext cx="322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53254" name="Rectangle 5"/>
          <p:cNvSpPr>
            <a:spLocks noChangeArrowheads="1"/>
          </p:cNvSpPr>
          <p:nvPr/>
        </p:nvSpPr>
        <p:spPr bwMode="auto">
          <a:xfrm>
            <a:off x="2125663" y="1557338"/>
            <a:ext cx="3222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53255" name="Line 6"/>
          <p:cNvSpPr>
            <a:spLocks noChangeShapeType="1"/>
          </p:cNvSpPr>
          <p:nvPr/>
        </p:nvSpPr>
        <p:spPr bwMode="auto">
          <a:xfrm>
            <a:off x="2700338" y="2060575"/>
            <a:ext cx="863600" cy="1588"/>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3256" name="Text Box 7"/>
          <p:cNvSpPr txBox="1">
            <a:spLocks noChangeArrowheads="1"/>
          </p:cNvSpPr>
          <p:nvPr/>
        </p:nvSpPr>
        <p:spPr bwMode="auto">
          <a:xfrm>
            <a:off x="3494088" y="177323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3257" name="Text Box 8"/>
          <p:cNvSpPr txBox="1">
            <a:spLocks noChangeArrowheads="1"/>
          </p:cNvSpPr>
          <p:nvPr/>
        </p:nvSpPr>
        <p:spPr bwMode="auto">
          <a:xfrm>
            <a:off x="4718050" y="177323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3258" name="Text Box 9"/>
          <p:cNvSpPr txBox="1">
            <a:spLocks noChangeArrowheads="1"/>
          </p:cNvSpPr>
          <p:nvPr/>
        </p:nvSpPr>
        <p:spPr bwMode="auto">
          <a:xfrm>
            <a:off x="6015038" y="213360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3259" name="Text Box 10"/>
          <p:cNvSpPr txBox="1">
            <a:spLocks noChangeArrowheads="1"/>
          </p:cNvSpPr>
          <p:nvPr/>
        </p:nvSpPr>
        <p:spPr bwMode="auto">
          <a:xfrm>
            <a:off x="7165975" y="378460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3260" name="Text Box 11"/>
          <p:cNvSpPr txBox="1">
            <a:spLocks noChangeArrowheads="1"/>
          </p:cNvSpPr>
          <p:nvPr/>
        </p:nvSpPr>
        <p:spPr bwMode="auto">
          <a:xfrm>
            <a:off x="7815263" y="414496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3261" name="Line 12"/>
          <p:cNvSpPr>
            <a:spLocks noChangeShapeType="1"/>
          </p:cNvSpPr>
          <p:nvPr/>
        </p:nvSpPr>
        <p:spPr bwMode="auto">
          <a:xfrm>
            <a:off x="3995738" y="2060575"/>
            <a:ext cx="792162" cy="1588"/>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3262" name="Line 13"/>
          <p:cNvSpPr>
            <a:spLocks noChangeShapeType="1"/>
          </p:cNvSpPr>
          <p:nvPr/>
        </p:nvSpPr>
        <p:spPr bwMode="auto">
          <a:xfrm>
            <a:off x="5292725" y="2060575"/>
            <a:ext cx="792163" cy="288925"/>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3263" name="Line 14"/>
          <p:cNvSpPr>
            <a:spLocks noChangeShapeType="1"/>
          </p:cNvSpPr>
          <p:nvPr/>
        </p:nvSpPr>
        <p:spPr bwMode="auto">
          <a:xfrm>
            <a:off x="6445250" y="2493963"/>
            <a:ext cx="647700" cy="1511300"/>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3264" name="Line 15"/>
          <p:cNvSpPr>
            <a:spLocks noChangeShapeType="1"/>
          </p:cNvSpPr>
          <p:nvPr/>
        </p:nvSpPr>
        <p:spPr bwMode="auto">
          <a:xfrm>
            <a:off x="7596188" y="4221163"/>
            <a:ext cx="288925" cy="215900"/>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3265" name="Line 16"/>
          <p:cNvSpPr>
            <a:spLocks noChangeShapeType="1"/>
          </p:cNvSpPr>
          <p:nvPr/>
        </p:nvSpPr>
        <p:spPr bwMode="auto">
          <a:xfrm>
            <a:off x="2628900" y="1628775"/>
            <a:ext cx="935038" cy="73025"/>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3266" name="Text Box 17"/>
          <p:cNvSpPr txBox="1">
            <a:spLocks noChangeArrowheads="1"/>
          </p:cNvSpPr>
          <p:nvPr/>
        </p:nvSpPr>
        <p:spPr bwMode="auto">
          <a:xfrm>
            <a:off x="3494088" y="1412875"/>
            <a:ext cx="452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53267" name="Text Box 18"/>
          <p:cNvSpPr txBox="1">
            <a:spLocks noChangeArrowheads="1"/>
          </p:cNvSpPr>
          <p:nvPr/>
        </p:nvSpPr>
        <p:spPr bwMode="auto">
          <a:xfrm>
            <a:off x="4718050" y="1341438"/>
            <a:ext cx="452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53268" name="Text Box 19"/>
          <p:cNvSpPr txBox="1">
            <a:spLocks noChangeArrowheads="1"/>
          </p:cNvSpPr>
          <p:nvPr/>
        </p:nvSpPr>
        <p:spPr bwMode="auto">
          <a:xfrm>
            <a:off x="6015038" y="1773238"/>
            <a:ext cx="452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53269" name="Text Box 20"/>
          <p:cNvSpPr txBox="1">
            <a:spLocks noChangeArrowheads="1"/>
          </p:cNvSpPr>
          <p:nvPr/>
        </p:nvSpPr>
        <p:spPr bwMode="auto">
          <a:xfrm>
            <a:off x="7239000" y="4291013"/>
            <a:ext cx="452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53270" name="Text Box 21"/>
          <p:cNvSpPr txBox="1">
            <a:spLocks noChangeArrowheads="1"/>
          </p:cNvSpPr>
          <p:nvPr/>
        </p:nvSpPr>
        <p:spPr bwMode="auto">
          <a:xfrm>
            <a:off x="7815263" y="4649788"/>
            <a:ext cx="452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53271" name="Line 22"/>
          <p:cNvSpPr>
            <a:spLocks noChangeShapeType="1"/>
          </p:cNvSpPr>
          <p:nvPr/>
        </p:nvSpPr>
        <p:spPr bwMode="auto">
          <a:xfrm flipV="1">
            <a:off x="3852863" y="1627188"/>
            <a:ext cx="1008062" cy="76200"/>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3272" name="Line 23"/>
          <p:cNvSpPr>
            <a:spLocks noChangeShapeType="1"/>
          </p:cNvSpPr>
          <p:nvPr/>
        </p:nvSpPr>
        <p:spPr bwMode="auto">
          <a:xfrm>
            <a:off x="5076825" y="1630363"/>
            <a:ext cx="1008063" cy="430212"/>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3273" name="Line 24"/>
          <p:cNvSpPr>
            <a:spLocks noChangeShapeType="1"/>
          </p:cNvSpPr>
          <p:nvPr/>
        </p:nvSpPr>
        <p:spPr bwMode="auto">
          <a:xfrm>
            <a:off x="6372225" y="2063750"/>
            <a:ext cx="1008063" cy="2517775"/>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3274" name="Line 25"/>
          <p:cNvSpPr>
            <a:spLocks noChangeShapeType="1"/>
          </p:cNvSpPr>
          <p:nvPr/>
        </p:nvSpPr>
        <p:spPr bwMode="auto">
          <a:xfrm>
            <a:off x="7740650" y="4652963"/>
            <a:ext cx="360363" cy="288925"/>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3275" name="Rectangle 26"/>
          <p:cNvSpPr>
            <a:spLocks noChangeArrowheads="1"/>
          </p:cNvSpPr>
          <p:nvPr/>
        </p:nvSpPr>
        <p:spPr bwMode="auto">
          <a:xfrm>
            <a:off x="3781425" y="1287463"/>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53276" name="Rectangle 27"/>
          <p:cNvSpPr>
            <a:spLocks noChangeArrowheads="1"/>
          </p:cNvSpPr>
          <p:nvPr/>
        </p:nvSpPr>
        <p:spPr bwMode="auto">
          <a:xfrm>
            <a:off x="4968875" y="1196975"/>
            <a:ext cx="322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53277" name="Rectangle 28"/>
          <p:cNvSpPr>
            <a:spLocks noChangeArrowheads="1"/>
          </p:cNvSpPr>
          <p:nvPr/>
        </p:nvSpPr>
        <p:spPr bwMode="auto">
          <a:xfrm>
            <a:off x="6264275" y="1647825"/>
            <a:ext cx="322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53278" name="Rectangle 29"/>
          <p:cNvSpPr>
            <a:spLocks noChangeArrowheads="1"/>
          </p:cNvSpPr>
          <p:nvPr/>
        </p:nvSpPr>
        <p:spPr bwMode="auto">
          <a:xfrm>
            <a:off x="7489825" y="4237038"/>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53279" name="Rectangle 30"/>
          <p:cNvSpPr>
            <a:spLocks noChangeArrowheads="1"/>
          </p:cNvSpPr>
          <p:nvPr/>
        </p:nvSpPr>
        <p:spPr bwMode="auto">
          <a:xfrm>
            <a:off x="8064500" y="4506913"/>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53280" name="Rectangle 31"/>
          <p:cNvSpPr>
            <a:spLocks noChangeArrowheads="1"/>
          </p:cNvSpPr>
          <p:nvPr/>
        </p:nvSpPr>
        <p:spPr bwMode="auto">
          <a:xfrm>
            <a:off x="3384550" y="1647825"/>
            <a:ext cx="322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53281" name="Rectangle 32"/>
          <p:cNvSpPr>
            <a:spLocks noChangeArrowheads="1"/>
          </p:cNvSpPr>
          <p:nvPr/>
        </p:nvSpPr>
        <p:spPr bwMode="auto">
          <a:xfrm>
            <a:off x="4608513" y="1628775"/>
            <a:ext cx="3222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53282" name="Rectangle 33"/>
          <p:cNvSpPr>
            <a:spLocks noChangeArrowheads="1"/>
          </p:cNvSpPr>
          <p:nvPr/>
        </p:nvSpPr>
        <p:spPr bwMode="auto">
          <a:xfrm>
            <a:off x="5905500" y="1935163"/>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53283" name="Rectangle 34"/>
          <p:cNvSpPr>
            <a:spLocks noChangeArrowheads="1"/>
          </p:cNvSpPr>
          <p:nvPr/>
        </p:nvSpPr>
        <p:spPr bwMode="auto">
          <a:xfrm>
            <a:off x="7023100" y="3659188"/>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53284" name="Rectangle 35"/>
          <p:cNvSpPr>
            <a:spLocks noChangeArrowheads="1"/>
          </p:cNvSpPr>
          <p:nvPr/>
        </p:nvSpPr>
        <p:spPr bwMode="auto">
          <a:xfrm>
            <a:off x="7705725" y="4019550"/>
            <a:ext cx="322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53285" name="Rectangle 36"/>
          <p:cNvSpPr>
            <a:spLocks noChangeArrowheads="1"/>
          </p:cNvSpPr>
          <p:nvPr/>
        </p:nvSpPr>
        <p:spPr bwMode="auto">
          <a:xfrm>
            <a:off x="4356100" y="5084763"/>
            <a:ext cx="4608513" cy="1584325"/>
          </a:xfrm>
          <a:prstGeom prst="rect">
            <a:avLst/>
          </a:prstGeom>
          <a:solidFill>
            <a:srgbClr val="FFFFFF"/>
          </a:solidFill>
          <a:ln w="38160" cap="sq">
            <a:solidFill>
              <a:srgbClr val="000000"/>
            </a:solidFill>
            <a:miter lim="800000"/>
            <a:headEnd/>
            <a:tailEnd/>
          </a:ln>
        </p:spPr>
        <p:txBody>
          <a:bodyPr wrap="none" anchor="ctr"/>
          <a:lstStyle/>
          <a:p>
            <a:endParaRPr lang="tr-TR"/>
          </a:p>
        </p:txBody>
      </p:sp>
      <p:pic>
        <p:nvPicPr>
          <p:cNvPr id="53286" name="Picture 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125" y="5156200"/>
            <a:ext cx="44735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115888"/>
            <a:ext cx="8748713"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4275" name="Text Box 2"/>
          <p:cNvSpPr txBox="1">
            <a:spLocks noChangeArrowheads="1"/>
          </p:cNvSpPr>
          <p:nvPr/>
        </p:nvSpPr>
        <p:spPr bwMode="auto">
          <a:xfrm>
            <a:off x="2270125" y="249237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4276" name="Text Box 3"/>
          <p:cNvSpPr txBox="1">
            <a:spLocks noChangeArrowheads="1"/>
          </p:cNvSpPr>
          <p:nvPr/>
        </p:nvSpPr>
        <p:spPr bwMode="auto">
          <a:xfrm>
            <a:off x="2270125" y="2060575"/>
            <a:ext cx="452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54277" name="Rectangle 4"/>
          <p:cNvSpPr>
            <a:spLocks noChangeArrowheads="1"/>
          </p:cNvSpPr>
          <p:nvPr/>
        </p:nvSpPr>
        <p:spPr bwMode="auto">
          <a:xfrm>
            <a:off x="2520950" y="1916113"/>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54278" name="Rectangle 5"/>
          <p:cNvSpPr>
            <a:spLocks noChangeArrowheads="1"/>
          </p:cNvSpPr>
          <p:nvPr/>
        </p:nvSpPr>
        <p:spPr bwMode="auto">
          <a:xfrm>
            <a:off x="2125663" y="2276475"/>
            <a:ext cx="3222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54279" name="Line 6"/>
          <p:cNvSpPr>
            <a:spLocks noChangeShapeType="1"/>
          </p:cNvSpPr>
          <p:nvPr/>
        </p:nvSpPr>
        <p:spPr bwMode="auto">
          <a:xfrm>
            <a:off x="2700338" y="2779713"/>
            <a:ext cx="792162" cy="577850"/>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4280" name="Text Box 7"/>
          <p:cNvSpPr txBox="1">
            <a:spLocks noChangeArrowheads="1"/>
          </p:cNvSpPr>
          <p:nvPr/>
        </p:nvSpPr>
        <p:spPr bwMode="auto">
          <a:xfrm>
            <a:off x="3494088" y="306546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4281" name="Text Box 8"/>
          <p:cNvSpPr txBox="1">
            <a:spLocks noChangeArrowheads="1"/>
          </p:cNvSpPr>
          <p:nvPr/>
        </p:nvSpPr>
        <p:spPr bwMode="auto">
          <a:xfrm>
            <a:off x="4718050" y="320992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4282" name="Text Box 9"/>
          <p:cNvSpPr txBox="1">
            <a:spLocks noChangeArrowheads="1"/>
          </p:cNvSpPr>
          <p:nvPr/>
        </p:nvSpPr>
        <p:spPr bwMode="auto">
          <a:xfrm>
            <a:off x="6015038" y="349726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4283" name="Text Box 10"/>
          <p:cNvSpPr txBox="1">
            <a:spLocks noChangeArrowheads="1"/>
          </p:cNvSpPr>
          <p:nvPr/>
        </p:nvSpPr>
        <p:spPr bwMode="auto">
          <a:xfrm>
            <a:off x="7165975" y="378460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4284" name="Text Box 11"/>
          <p:cNvSpPr txBox="1">
            <a:spLocks noChangeArrowheads="1"/>
          </p:cNvSpPr>
          <p:nvPr/>
        </p:nvSpPr>
        <p:spPr bwMode="auto">
          <a:xfrm>
            <a:off x="7815263" y="414496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54285" name="Line 12"/>
          <p:cNvSpPr>
            <a:spLocks noChangeShapeType="1"/>
          </p:cNvSpPr>
          <p:nvPr/>
        </p:nvSpPr>
        <p:spPr bwMode="auto">
          <a:xfrm>
            <a:off x="3924300" y="3352800"/>
            <a:ext cx="792163" cy="76200"/>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4286" name="Line 13"/>
          <p:cNvSpPr>
            <a:spLocks noChangeShapeType="1"/>
          </p:cNvSpPr>
          <p:nvPr/>
        </p:nvSpPr>
        <p:spPr bwMode="auto">
          <a:xfrm>
            <a:off x="5148263" y="3500438"/>
            <a:ext cx="863600" cy="217487"/>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4287" name="Line 14"/>
          <p:cNvSpPr>
            <a:spLocks noChangeShapeType="1"/>
          </p:cNvSpPr>
          <p:nvPr/>
        </p:nvSpPr>
        <p:spPr bwMode="auto">
          <a:xfrm>
            <a:off x="6516688" y="3789363"/>
            <a:ext cx="574675" cy="358775"/>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4288" name="Line 15"/>
          <p:cNvSpPr>
            <a:spLocks noChangeShapeType="1"/>
          </p:cNvSpPr>
          <p:nvPr/>
        </p:nvSpPr>
        <p:spPr bwMode="auto">
          <a:xfrm>
            <a:off x="7596188" y="4221163"/>
            <a:ext cx="288925" cy="215900"/>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4289" name="Line 16"/>
          <p:cNvSpPr>
            <a:spLocks noChangeShapeType="1"/>
          </p:cNvSpPr>
          <p:nvPr/>
        </p:nvSpPr>
        <p:spPr bwMode="auto">
          <a:xfrm>
            <a:off x="2771775" y="2349500"/>
            <a:ext cx="863600" cy="647700"/>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4290" name="Text Box 17"/>
          <p:cNvSpPr txBox="1">
            <a:spLocks noChangeArrowheads="1"/>
          </p:cNvSpPr>
          <p:nvPr/>
        </p:nvSpPr>
        <p:spPr bwMode="auto">
          <a:xfrm>
            <a:off x="3494088" y="2705100"/>
            <a:ext cx="452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54291" name="Text Box 18"/>
          <p:cNvSpPr txBox="1">
            <a:spLocks noChangeArrowheads="1"/>
          </p:cNvSpPr>
          <p:nvPr/>
        </p:nvSpPr>
        <p:spPr bwMode="auto">
          <a:xfrm>
            <a:off x="4718050" y="2778125"/>
            <a:ext cx="452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54292" name="Text Box 19"/>
          <p:cNvSpPr txBox="1">
            <a:spLocks noChangeArrowheads="1"/>
          </p:cNvSpPr>
          <p:nvPr/>
        </p:nvSpPr>
        <p:spPr bwMode="auto">
          <a:xfrm>
            <a:off x="6015038" y="3136900"/>
            <a:ext cx="452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54293" name="Text Box 20"/>
          <p:cNvSpPr txBox="1">
            <a:spLocks noChangeArrowheads="1"/>
          </p:cNvSpPr>
          <p:nvPr/>
        </p:nvSpPr>
        <p:spPr bwMode="auto">
          <a:xfrm>
            <a:off x="7239000" y="4291013"/>
            <a:ext cx="452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54294" name="Text Box 21"/>
          <p:cNvSpPr txBox="1">
            <a:spLocks noChangeArrowheads="1"/>
          </p:cNvSpPr>
          <p:nvPr/>
        </p:nvSpPr>
        <p:spPr bwMode="auto">
          <a:xfrm>
            <a:off x="7815263" y="4649788"/>
            <a:ext cx="452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54295" name="Line 22"/>
          <p:cNvSpPr>
            <a:spLocks noChangeShapeType="1"/>
          </p:cNvSpPr>
          <p:nvPr/>
        </p:nvSpPr>
        <p:spPr bwMode="auto">
          <a:xfrm>
            <a:off x="4067175" y="2997200"/>
            <a:ext cx="720725" cy="71438"/>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4296" name="Line 23"/>
          <p:cNvSpPr>
            <a:spLocks noChangeShapeType="1"/>
          </p:cNvSpPr>
          <p:nvPr/>
        </p:nvSpPr>
        <p:spPr bwMode="auto">
          <a:xfrm>
            <a:off x="5219700" y="3068638"/>
            <a:ext cx="865188" cy="285750"/>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4297" name="Line 24"/>
          <p:cNvSpPr>
            <a:spLocks noChangeShapeType="1"/>
          </p:cNvSpPr>
          <p:nvPr/>
        </p:nvSpPr>
        <p:spPr bwMode="auto">
          <a:xfrm>
            <a:off x="6516688" y="3500438"/>
            <a:ext cx="863600" cy="1081087"/>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4298" name="Line 25"/>
          <p:cNvSpPr>
            <a:spLocks noChangeShapeType="1"/>
          </p:cNvSpPr>
          <p:nvPr/>
        </p:nvSpPr>
        <p:spPr bwMode="auto">
          <a:xfrm>
            <a:off x="7740650" y="4652963"/>
            <a:ext cx="360363" cy="288925"/>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4299" name="Rectangle 26"/>
          <p:cNvSpPr>
            <a:spLocks noChangeArrowheads="1"/>
          </p:cNvSpPr>
          <p:nvPr/>
        </p:nvSpPr>
        <p:spPr bwMode="auto">
          <a:xfrm>
            <a:off x="3781425" y="2579688"/>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54300" name="Rectangle 27"/>
          <p:cNvSpPr>
            <a:spLocks noChangeArrowheads="1"/>
          </p:cNvSpPr>
          <p:nvPr/>
        </p:nvSpPr>
        <p:spPr bwMode="auto">
          <a:xfrm>
            <a:off x="4968875" y="2633663"/>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54301" name="Rectangle 28"/>
          <p:cNvSpPr>
            <a:spLocks noChangeArrowheads="1"/>
          </p:cNvSpPr>
          <p:nvPr/>
        </p:nvSpPr>
        <p:spPr bwMode="auto">
          <a:xfrm>
            <a:off x="6264275" y="3011488"/>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54302" name="Rectangle 29"/>
          <p:cNvSpPr>
            <a:spLocks noChangeArrowheads="1"/>
          </p:cNvSpPr>
          <p:nvPr/>
        </p:nvSpPr>
        <p:spPr bwMode="auto">
          <a:xfrm>
            <a:off x="7489825" y="4237038"/>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54303" name="Rectangle 30"/>
          <p:cNvSpPr>
            <a:spLocks noChangeArrowheads="1"/>
          </p:cNvSpPr>
          <p:nvPr/>
        </p:nvSpPr>
        <p:spPr bwMode="auto">
          <a:xfrm>
            <a:off x="8064500" y="4506913"/>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54304" name="Rectangle 31"/>
          <p:cNvSpPr>
            <a:spLocks noChangeArrowheads="1"/>
          </p:cNvSpPr>
          <p:nvPr/>
        </p:nvSpPr>
        <p:spPr bwMode="auto">
          <a:xfrm>
            <a:off x="3384550" y="2940050"/>
            <a:ext cx="322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54305" name="Rectangle 32"/>
          <p:cNvSpPr>
            <a:spLocks noChangeArrowheads="1"/>
          </p:cNvSpPr>
          <p:nvPr/>
        </p:nvSpPr>
        <p:spPr bwMode="auto">
          <a:xfrm>
            <a:off x="4608513" y="3065463"/>
            <a:ext cx="3222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54306" name="Rectangle 33"/>
          <p:cNvSpPr>
            <a:spLocks noChangeArrowheads="1"/>
          </p:cNvSpPr>
          <p:nvPr/>
        </p:nvSpPr>
        <p:spPr bwMode="auto">
          <a:xfrm>
            <a:off x="5905500" y="3298825"/>
            <a:ext cx="322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54307" name="Rectangle 34"/>
          <p:cNvSpPr>
            <a:spLocks noChangeArrowheads="1"/>
          </p:cNvSpPr>
          <p:nvPr/>
        </p:nvSpPr>
        <p:spPr bwMode="auto">
          <a:xfrm>
            <a:off x="7023100" y="3659188"/>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54308" name="Rectangle 35"/>
          <p:cNvSpPr>
            <a:spLocks noChangeArrowheads="1"/>
          </p:cNvSpPr>
          <p:nvPr/>
        </p:nvSpPr>
        <p:spPr bwMode="auto">
          <a:xfrm>
            <a:off x="7705725" y="4019550"/>
            <a:ext cx="322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54309" name="Rectangle 36"/>
          <p:cNvSpPr>
            <a:spLocks noChangeArrowheads="1"/>
          </p:cNvSpPr>
          <p:nvPr/>
        </p:nvSpPr>
        <p:spPr bwMode="auto">
          <a:xfrm>
            <a:off x="4356100" y="5084763"/>
            <a:ext cx="4608513" cy="1584325"/>
          </a:xfrm>
          <a:prstGeom prst="rect">
            <a:avLst/>
          </a:prstGeom>
          <a:solidFill>
            <a:srgbClr val="FFFFFF"/>
          </a:solidFill>
          <a:ln w="38160" cap="sq">
            <a:solidFill>
              <a:srgbClr val="000000"/>
            </a:solidFill>
            <a:miter lim="800000"/>
            <a:headEnd/>
            <a:tailEnd/>
          </a:ln>
        </p:spPr>
        <p:txBody>
          <a:bodyPr wrap="none" anchor="ctr"/>
          <a:lstStyle/>
          <a:p>
            <a:endParaRPr lang="tr-TR"/>
          </a:p>
        </p:txBody>
      </p:sp>
      <p:pic>
        <p:nvPicPr>
          <p:cNvPr id="54310" name="Picture 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125" y="5156200"/>
            <a:ext cx="44735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55298" name="Rectangle 1"/>
          <p:cNvSpPr>
            <a:spLocks noChangeArrowheads="1"/>
          </p:cNvSpPr>
          <p:nvPr/>
        </p:nvSpPr>
        <p:spPr bwMode="auto">
          <a:xfrm>
            <a:off x="461963" y="620713"/>
            <a:ext cx="60721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Akut işitme kaybı (Ani işitme kaybı)</a:t>
            </a:r>
          </a:p>
        </p:txBody>
      </p:sp>
      <p:sp>
        <p:nvSpPr>
          <p:cNvPr id="55299" name="Rectangle 2"/>
          <p:cNvSpPr>
            <a:spLocks noChangeArrowheads="1"/>
          </p:cNvSpPr>
          <p:nvPr/>
        </p:nvSpPr>
        <p:spPr bwMode="auto">
          <a:xfrm>
            <a:off x="14288" y="209550"/>
            <a:ext cx="42338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Koklear işitme kayıpları</a:t>
            </a:r>
          </a:p>
        </p:txBody>
      </p:sp>
      <p:sp>
        <p:nvSpPr>
          <p:cNvPr id="55300" name="Rectangle 3"/>
          <p:cNvSpPr>
            <a:spLocks noChangeArrowheads="1"/>
          </p:cNvSpPr>
          <p:nvPr/>
        </p:nvSpPr>
        <p:spPr bwMode="auto">
          <a:xfrm>
            <a:off x="1619250" y="1395413"/>
            <a:ext cx="7416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Belirlenebilen bir dış etkene bağlı olmayan, ani ortaya çıkan, çoğunlukla unilateral sensörinöral işitme kaybı</a:t>
            </a:r>
          </a:p>
        </p:txBody>
      </p:sp>
      <p:sp>
        <p:nvSpPr>
          <p:cNvPr id="55301" name="Rectangle 4"/>
          <p:cNvSpPr>
            <a:spLocks noChangeArrowheads="1"/>
          </p:cNvSpPr>
          <p:nvPr/>
        </p:nvSpPr>
        <p:spPr bwMode="auto">
          <a:xfrm>
            <a:off x="179388" y="1395413"/>
            <a:ext cx="784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Tanım :</a:t>
            </a:r>
          </a:p>
        </p:txBody>
      </p:sp>
      <p:sp>
        <p:nvSpPr>
          <p:cNvPr id="55302" name="Rectangle 5"/>
          <p:cNvSpPr>
            <a:spLocks noChangeArrowheads="1"/>
          </p:cNvSpPr>
          <p:nvPr/>
        </p:nvSpPr>
        <p:spPr bwMode="auto">
          <a:xfrm>
            <a:off x="1619250" y="2122488"/>
            <a:ext cx="741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Viral ?</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Vasküler ?</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Otoimmün ?</a:t>
            </a:r>
          </a:p>
        </p:txBody>
      </p:sp>
      <p:sp>
        <p:nvSpPr>
          <p:cNvPr id="55303" name="Rectangle 6"/>
          <p:cNvSpPr>
            <a:spLocks noChangeArrowheads="1"/>
          </p:cNvSpPr>
          <p:nvPr/>
        </p:nvSpPr>
        <p:spPr bwMode="auto">
          <a:xfrm>
            <a:off x="179388" y="2122488"/>
            <a:ext cx="8540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Etyoloji :</a:t>
            </a:r>
          </a:p>
        </p:txBody>
      </p:sp>
      <p:sp>
        <p:nvSpPr>
          <p:cNvPr id="55304" name="Rectangle 7"/>
          <p:cNvSpPr>
            <a:spLocks noChangeArrowheads="1"/>
          </p:cNvSpPr>
          <p:nvPr/>
        </p:nvSpPr>
        <p:spPr bwMode="auto">
          <a:xfrm>
            <a:off x="1619250" y="5799138"/>
            <a:ext cx="62595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Sistemik kortikosteroid</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İntratimpanik steroid enjeksiyonu</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Plazma hacim genişleticiler ve mikrodolaşım düzenleyiciler</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Hiperbarik oksijen tedavisi ?</a:t>
            </a:r>
          </a:p>
        </p:txBody>
      </p:sp>
      <p:sp>
        <p:nvSpPr>
          <p:cNvPr id="55305" name="Rectangle 8"/>
          <p:cNvSpPr>
            <a:spLocks noChangeArrowheads="1"/>
          </p:cNvSpPr>
          <p:nvPr/>
        </p:nvSpPr>
        <p:spPr bwMode="auto">
          <a:xfrm>
            <a:off x="179388" y="5799138"/>
            <a:ext cx="812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Tedavi :</a:t>
            </a:r>
          </a:p>
        </p:txBody>
      </p:sp>
      <p:sp>
        <p:nvSpPr>
          <p:cNvPr id="55306" name="Rectangle 9"/>
          <p:cNvSpPr>
            <a:spLocks noChangeArrowheads="1"/>
          </p:cNvSpPr>
          <p:nvPr/>
        </p:nvSpPr>
        <p:spPr bwMode="auto">
          <a:xfrm>
            <a:off x="1619250" y="2997200"/>
            <a:ext cx="7416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Saf ses ve konuşma odyometrisi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OAE</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BERA</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Temporal MRG</a:t>
            </a:r>
          </a:p>
        </p:txBody>
      </p:sp>
      <p:sp>
        <p:nvSpPr>
          <p:cNvPr id="55307" name="Rectangle 10"/>
          <p:cNvSpPr>
            <a:spLocks noChangeArrowheads="1"/>
          </p:cNvSpPr>
          <p:nvPr/>
        </p:nvSpPr>
        <p:spPr bwMode="auto">
          <a:xfrm>
            <a:off x="179388" y="2997200"/>
            <a:ext cx="6365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
        <p:nvSpPr>
          <p:cNvPr id="55308" name="Rectangle 11"/>
          <p:cNvSpPr>
            <a:spLocks noChangeArrowheads="1"/>
          </p:cNvSpPr>
          <p:nvPr/>
        </p:nvSpPr>
        <p:spPr bwMode="auto">
          <a:xfrm>
            <a:off x="1619250" y="4076700"/>
            <a:ext cx="7416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249238" algn="l"/>
                <a:tab pos="501650" algn="l"/>
                <a:tab pos="754063" algn="l"/>
                <a:tab pos="1006475" algn="l"/>
                <a:tab pos="1258888" algn="l"/>
                <a:tab pos="1511300" algn="l"/>
                <a:tab pos="1763713" algn="l"/>
                <a:tab pos="2016125" algn="l"/>
                <a:tab pos="2268538" algn="l"/>
                <a:tab pos="2520950" algn="l"/>
                <a:tab pos="2773363" algn="l"/>
                <a:tab pos="3025775" algn="l"/>
                <a:tab pos="3278188" algn="l"/>
                <a:tab pos="3530600" algn="l"/>
                <a:tab pos="3783013" algn="l"/>
                <a:tab pos="4035425" algn="l"/>
                <a:tab pos="4287838" algn="l"/>
                <a:tab pos="4540250" algn="l"/>
                <a:tab pos="4792663" algn="l"/>
                <a:tab pos="5045075" algn="l"/>
                <a:tab pos="5391150" algn="l"/>
                <a:tab pos="5840413" algn="l"/>
                <a:tab pos="6289675" algn="l"/>
                <a:tab pos="6738938" algn="l"/>
                <a:tab pos="7188200" algn="l"/>
              </a:tabLst>
            </a:pPr>
            <a:r>
              <a:rPr lang="tr-TR" sz="1400">
                <a:solidFill>
                  <a:srgbClr val="FFFFFF"/>
                </a:solidFill>
              </a:rPr>
              <a:t>İletim tipi işitme kaybı	: serumen, buşon, akut EOM</a:t>
            </a:r>
          </a:p>
          <a:p>
            <a:pPr marL="176213" indent="-176213">
              <a:buClr>
                <a:srgbClr val="FFFFFF"/>
              </a:buClr>
              <a:buFont typeface="Arial" charset="0"/>
              <a:buChar char="•"/>
              <a:tabLst>
                <a:tab pos="249238" algn="l"/>
                <a:tab pos="501650" algn="l"/>
                <a:tab pos="754063" algn="l"/>
                <a:tab pos="1006475" algn="l"/>
                <a:tab pos="1258888" algn="l"/>
                <a:tab pos="1511300" algn="l"/>
                <a:tab pos="1763713" algn="l"/>
                <a:tab pos="2016125" algn="l"/>
                <a:tab pos="2268538" algn="l"/>
                <a:tab pos="2520950" algn="l"/>
                <a:tab pos="2773363" algn="l"/>
                <a:tab pos="3025775" algn="l"/>
                <a:tab pos="3278188" algn="l"/>
                <a:tab pos="3530600" algn="l"/>
                <a:tab pos="3783013" algn="l"/>
                <a:tab pos="4035425" algn="l"/>
                <a:tab pos="4287838" algn="l"/>
                <a:tab pos="4540250" algn="l"/>
                <a:tab pos="4792663" algn="l"/>
                <a:tab pos="5045075" algn="l"/>
                <a:tab pos="5391150" algn="l"/>
                <a:tab pos="5840413" algn="l"/>
                <a:tab pos="6289675" algn="l"/>
                <a:tab pos="6738938" algn="l"/>
                <a:tab pos="7188200" algn="l"/>
              </a:tabLst>
            </a:pPr>
            <a:r>
              <a:rPr lang="tr-TR" sz="1400">
                <a:solidFill>
                  <a:srgbClr val="FFFFFF"/>
                </a:solidFill>
              </a:rPr>
              <a:t>Koklear nedenler		: perilenf fistülü, meniere hastalığı, akut akustik travma, labirentit,</a:t>
            </a:r>
          </a:p>
          <a:p>
            <a:pPr marL="176213" indent="-176213">
              <a:buClrTx/>
              <a:buFontTx/>
              <a:buNone/>
              <a:tabLst>
                <a:tab pos="249238" algn="l"/>
                <a:tab pos="501650" algn="l"/>
                <a:tab pos="754063" algn="l"/>
                <a:tab pos="1006475" algn="l"/>
                <a:tab pos="1258888" algn="l"/>
                <a:tab pos="1511300" algn="l"/>
                <a:tab pos="1763713" algn="l"/>
                <a:tab pos="2016125" algn="l"/>
                <a:tab pos="2268538" algn="l"/>
                <a:tab pos="2520950" algn="l"/>
                <a:tab pos="2773363" algn="l"/>
                <a:tab pos="3025775" algn="l"/>
                <a:tab pos="3278188" algn="l"/>
                <a:tab pos="3530600" algn="l"/>
                <a:tab pos="3783013" algn="l"/>
                <a:tab pos="4035425" algn="l"/>
                <a:tab pos="4287838" algn="l"/>
                <a:tab pos="4540250" algn="l"/>
                <a:tab pos="4792663" algn="l"/>
                <a:tab pos="5045075" algn="l"/>
                <a:tab pos="5391150" algn="l"/>
                <a:tab pos="5840413" algn="l"/>
                <a:tab pos="6289675" algn="l"/>
                <a:tab pos="6738938" algn="l"/>
                <a:tab pos="7188200" algn="l"/>
              </a:tabLst>
            </a:pPr>
            <a:r>
              <a:rPr lang="tr-TR" sz="1400">
                <a:solidFill>
                  <a:srgbClr val="FFFFFF"/>
                </a:solidFill>
              </a:rPr>
              <a:t>									  ototoksisite, otoimmün hastalıklar, travma</a:t>
            </a:r>
          </a:p>
          <a:p>
            <a:pPr marL="176213" indent="-176213">
              <a:buClr>
                <a:srgbClr val="FFFFFF"/>
              </a:buClr>
              <a:buFont typeface="Arial" charset="0"/>
              <a:buChar char="•"/>
              <a:tabLst>
                <a:tab pos="249238" algn="l"/>
                <a:tab pos="501650" algn="l"/>
                <a:tab pos="754063" algn="l"/>
                <a:tab pos="1006475" algn="l"/>
                <a:tab pos="1258888" algn="l"/>
                <a:tab pos="1511300" algn="l"/>
                <a:tab pos="1763713" algn="l"/>
                <a:tab pos="2016125" algn="l"/>
                <a:tab pos="2268538" algn="l"/>
                <a:tab pos="2520950" algn="l"/>
                <a:tab pos="2773363" algn="l"/>
                <a:tab pos="3025775" algn="l"/>
                <a:tab pos="3278188" algn="l"/>
                <a:tab pos="3530600" algn="l"/>
                <a:tab pos="3783013" algn="l"/>
                <a:tab pos="4035425" algn="l"/>
                <a:tab pos="4287838" algn="l"/>
                <a:tab pos="4540250" algn="l"/>
                <a:tab pos="4792663" algn="l"/>
                <a:tab pos="5045075" algn="l"/>
                <a:tab pos="5391150" algn="l"/>
                <a:tab pos="5840413" algn="l"/>
                <a:tab pos="6289675" algn="l"/>
                <a:tab pos="6738938" algn="l"/>
                <a:tab pos="7188200" algn="l"/>
              </a:tabLst>
            </a:pPr>
            <a:r>
              <a:rPr lang="tr-TR" sz="1400">
                <a:solidFill>
                  <a:srgbClr val="FFFFFF"/>
                </a:solidFill>
              </a:rPr>
              <a:t>Retrokoklear nedenler	: akustik nörinom, spesifik nöritis (sy, toksoplazmozis, HIV,</a:t>
            </a:r>
          </a:p>
          <a:p>
            <a:pPr marL="176213" indent="-176213">
              <a:buClrTx/>
              <a:buFontTx/>
              <a:buNone/>
              <a:tabLst>
                <a:tab pos="249238" algn="l"/>
                <a:tab pos="501650" algn="l"/>
                <a:tab pos="754063" algn="l"/>
                <a:tab pos="1006475" algn="l"/>
                <a:tab pos="1258888" algn="l"/>
                <a:tab pos="1511300" algn="l"/>
                <a:tab pos="1763713" algn="l"/>
                <a:tab pos="2016125" algn="l"/>
                <a:tab pos="2268538" algn="l"/>
                <a:tab pos="2520950" algn="l"/>
                <a:tab pos="2773363" algn="l"/>
                <a:tab pos="3025775" algn="l"/>
                <a:tab pos="3278188" algn="l"/>
                <a:tab pos="3530600" algn="l"/>
                <a:tab pos="3783013" algn="l"/>
                <a:tab pos="4035425" algn="l"/>
                <a:tab pos="4287838" algn="l"/>
                <a:tab pos="4540250" algn="l"/>
                <a:tab pos="4792663" algn="l"/>
                <a:tab pos="5045075" algn="l"/>
                <a:tab pos="5391150" algn="l"/>
                <a:tab pos="5840413" algn="l"/>
                <a:tab pos="6289675" algn="l"/>
                <a:tab pos="6738938" algn="l"/>
                <a:tab pos="7188200" algn="l"/>
              </a:tabLst>
            </a:pPr>
            <a:r>
              <a:rPr lang="tr-TR" sz="1400">
                <a:solidFill>
                  <a:srgbClr val="FFFFFF"/>
                </a:solidFill>
              </a:rPr>
              <a:t>									  kabakulak, herpes zoster</a:t>
            </a:r>
          </a:p>
          <a:p>
            <a:pPr marL="176213" indent="-176213">
              <a:buClr>
                <a:srgbClr val="FFFFFF"/>
              </a:buClr>
              <a:buFont typeface="Arial" charset="0"/>
              <a:buChar char="•"/>
              <a:tabLst>
                <a:tab pos="249238" algn="l"/>
                <a:tab pos="501650" algn="l"/>
                <a:tab pos="754063" algn="l"/>
                <a:tab pos="1006475" algn="l"/>
                <a:tab pos="1258888" algn="l"/>
                <a:tab pos="1511300" algn="l"/>
                <a:tab pos="1763713" algn="l"/>
                <a:tab pos="2016125" algn="l"/>
                <a:tab pos="2268538" algn="l"/>
                <a:tab pos="2520950" algn="l"/>
                <a:tab pos="2773363" algn="l"/>
                <a:tab pos="3025775" algn="l"/>
                <a:tab pos="3278188" algn="l"/>
                <a:tab pos="3530600" algn="l"/>
                <a:tab pos="3783013" algn="l"/>
                <a:tab pos="4035425" algn="l"/>
                <a:tab pos="4287838" algn="l"/>
                <a:tab pos="4540250" algn="l"/>
                <a:tab pos="4792663" algn="l"/>
                <a:tab pos="5045075" algn="l"/>
                <a:tab pos="5391150" algn="l"/>
                <a:tab pos="5840413" algn="l"/>
                <a:tab pos="6289675" algn="l"/>
                <a:tab pos="6738938" algn="l"/>
                <a:tab pos="7188200" algn="l"/>
              </a:tabLst>
            </a:pPr>
            <a:r>
              <a:rPr lang="tr-TR" sz="1400">
                <a:solidFill>
                  <a:srgbClr val="FFFFFF"/>
                </a:solidFill>
              </a:rPr>
              <a:t>Santral işitme kaybı		: psikojenik, fokal santral lezyonlar</a:t>
            </a:r>
          </a:p>
        </p:txBody>
      </p:sp>
      <p:sp>
        <p:nvSpPr>
          <p:cNvPr id="55309" name="Rectangle 12"/>
          <p:cNvSpPr>
            <a:spLocks noChangeArrowheads="1"/>
          </p:cNvSpPr>
          <p:nvPr/>
        </p:nvSpPr>
        <p:spPr bwMode="auto">
          <a:xfrm>
            <a:off x="179388" y="4076700"/>
            <a:ext cx="11303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Ayırıcı tanı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56322" name="Rectangle 1"/>
          <p:cNvSpPr>
            <a:spLocks noChangeArrowheads="1"/>
          </p:cNvSpPr>
          <p:nvPr/>
        </p:nvSpPr>
        <p:spPr bwMode="auto">
          <a:xfrm>
            <a:off x="14288" y="209550"/>
            <a:ext cx="42338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Koklear işitme kayıpları</a:t>
            </a:r>
          </a:p>
        </p:txBody>
      </p:sp>
      <p:sp>
        <p:nvSpPr>
          <p:cNvPr id="56323" name="Rectangle 2"/>
          <p:cNvSpPr>
            <a:spLocks noChangeArrowheads="1"/>
          </p:cNvSpPr>
          <p:nvPr/>
        </p:nvSpPr>
        <p:spPr bwMode="auto">
          <a:xfrm>
            <a:off x="1619250" y="1773238"/>
            <a:ext cx="7416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7800" indent="-176213">
              <a:buClrTx/>
              <a:buFontTx/>
              <a:buNone/>
              <a:tabLst>
                <a:tab pos="177800" algn="l"/>
                <a:tab pos="1092200" algn="l"/>
                <a:tab pos="2006600" algn="l"/>
                <a:tab pos="2921000" algn="l"/>
                <a:tab pos="3835400" algn="l"/>
                <a:tab pos="4749800" algn="l"/>
                <a:tab pos="5664200" algn="l"/>
                <a:tab pos="6578600" algn="l"/>
                <a:tab pos="7493000" algn="l"/>
                <a:tab pos="8407400" algn="l"/>
                <a:tab pos="9321800" algn="l"/>
                <a:tab pos="10236200" algn="l"/>
              </a:tabLst>
            </a:pPr>
            <a:r>
              <a:rPr lang="tr-TR" sz="1400">
                <a:solidFill>
                  <a:srgbClr val="FFFFFF"/>
                </a:solidFill>
              </a:rPr>
              <a:t>30-50 yaşlar arasında başlayan, bilateral kronik progresif idiopatik işitme kaybı</a:t>
            </a:r>
          </a:p>
        </p:txBody>
      </p:sp>
      <p:sp>
        <p:nvSpPr>
          <p:cNvPr id="56324" name="Rectangle 3"/>
          <p:cNvSpPr>
            <a:spLocks noChangeArrowheads="1"/>
          </p:cNvSpPr>
          <p:nvPr/>
        </p:nvSpPr>
        <p:spPr bwMode="auto">
          <a:xfrm>
            <a:off x="179388" y="1773238"/>
            <a:ext cx="784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Tanım :</a:t>
            </a:r>
          </a:p>
        </p:txBody>
      </p:sp>
      <p:sp>
        <p:nvSpPr>
          <p:cNvPr id="56325" name="Rectangle 4"/>
          <p:cNvSpPr>
            <a:spLocks noChangeArrowheads="1"/>
          </p:cNvSpPr>
          <p:nvPr/>
        </p:nvSpPr>
        <p:spPr bwMode="auto">
          <a:xfrm>
            <a:off x="1619250" y="5175250"/>
            <a:ext cx="62595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Düzeltici tedavi yok</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Rehabilitasyon</a:t>
            </a:r>
          </a:p>
          <a:p>
            <a:pPr marL="623888" lvl="1"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cihazı</a:t>
            </a:r>
          </a:p>
          <a:p>
            <a:pPr marL="623888" lvl="1"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koklear implant</a:t>
            </a:r>
          </a:p>
        </p:txBody>
      </p:sp>
      <p:sp>
        <p:nvSpPr>
          <p:cNvPr id="56326" name="Rectangle 5"/>
          <p:cNvSpPr>
            <a:spLocks noChangeArrowheads="1"/>
          </p:cNvSpPr>
          <p:nvPr/>
        </p:nvSpPr>
        <p:spPr bwMode="auto">
          <a:xfrm>
            <a:off x="179388" y="5175250"/>
            <a:ext cx="812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Tedavi :</a:t>
            </a:r>
          </a:p>
        </p:txBody>
      </p:sp>
      <p:sp>
        <p:nvSpPr>
          <p:cNvPr id="56327" name="Rectangle 6"/>
          <p:cNvSpPr>
            <a:spLocks noChangeArrowheads="1"/>
          </p:cNvSpPr>
          <p:nvPr/>
        </p:nvSpPr>
        <p:spPr bwMode="auto">
          <a:xfrm>
            <a:off x="501650" y="620713"/>
            <a:ext cx="53800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Kronik progresif idiopatik SNİK</a:t>
            </a:r>
          </a:p>
        </p:txBody>
      </p:sp>
      <p:sp>
        <p:nvSpPr>
          <p:cNvPr id="56328" name="Rectangle 7"/>
          <p:cNvSpPr>
            <a:spLocks noChangeArrowheads="1"/>
          </p:cNvSpPr>
          <p:nvPr/>
        </p:nvSpPr>
        <p:spPr bwMode="auto">
          <a:xfrm>
            <a:off x="1619250" y="2568575"/>
            <a:ext cx="7416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Saf ses ve konuşma odyometrisi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OAE</a:t>
            </a:r>
          </a:p>
        </p:txBody>
      </p:sp>
      <p:sp>
        <p:nvSpPr>
          <p:cNvPr id="56329" name="Rectangle 8"/>
          <p:cNvSpPr>
            <a:spLocks noChangeArrowheads="1"/>
          </p:cNvSpPr>
          <p:nvPr/>
        </p:nvSpPr>
        <p:spPr bwMode="auto">
          <a:xfrm>
            <a:off x="179388" y="2568575"/>
            <a:ext cx="6365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
        <p:nvSpPr>
          <p:cNvPr id="56330" name="Rectangle 9"/>
          <p:cNvSpPr>
            <a:spLocks noChangeArrowheads="1"/>
          </p:cNvSpPr>
          <p:nvPr/>
        </p:nvSpPr>
        <p:spPr bwMode="auto">
          <a:xfrm>
            <a:off x="1619250" y="3517900"/>
            <a:ext cx="7416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Metabolik</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Genetik</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Otoimmün</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Enfeksiyöz</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Toksik</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Travmatik işitme kaybı nedenleri</a:t>
            </a:r>
          </a:p>
        </p:txBody>
      </p:sp>
      <p:sp>
        <p:nvSpPr>
          <p:cNvPr id="56331" name="Rectangle 10"/>
          <p:cNvSpPr>
            <a:spLocks noChangeArrowheads="1"/>
          </p:cNvSpPr>
          <p:nvPr/>
        </p:nvSpPr>
        <p:spPr bwMode="auto">
          <a:xfrm>
            <a:off x="179388" y="3517900"/>
            <a:ext cx="11303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Ayırıcı tanı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611188" y="692150"/>
            <a:ext cx="85328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İmmünolojik hastalıklar</a:t>
            </a:r>
          </a:p>
        </p:txBody>
      </p:sp>
      <p:sp>
        <p:nvSpPr>
          <p:cNvPr id="57347" name="Rectangle 2"/>
          <p:cNvSpPr>
            <a:spLocks noChangeArrowheads="1"/>
          </p:cNvSpPr>
          <p:nvPr/>
        </p:nvSpPr>
        <p:spPr bwMode="auto">
          <a:xfrm>
            <a:off x="14288" y="209550"/>
            <a:ext cx="42338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Koklear işitme kayıpları</a:t>
            </a:r>
          </a:p>
        </p:txBody>
      </p:sp>
      <p:sp>
        <p:nvSpPr>
          <p:cNvPr id="57348" name="Rectangle 3"/>
          <p:cNvSpPr>
            <a:spLocks noChangeArrowheads="1"/>
          </p:cNvSpPr>
          <p:nvPr/>
        </p:nvSpPr>
        <p:spPr bwMode="auto">
          <a:xfrm>
            <a:off x="1042988" y="1123950"/>
            <a:ext cx="8101012"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Cogan sendromu</a:t>
            </a:r>
          </a:p>
          <a:p>
            <a:pPr marL="447675" lvl="1" indent="-88900">
              <a:buClrTx/>
              <a:buFontTx/>
              <a:buNone/>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İnterstisiyel keratit</a:t>
            </a:r>
          </a:p>
          <a:p>
            <a:pPr marL="447675" lvl="1" indent="-88900">
              <a:buClrTx/>
              <a:buFontTx/>
              <a:buNone/>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Progresif kokleovestibüler disfonksiyon</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Wegener granülomatozu</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Rekürren polikondritis</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Otoimmün iç kulak hastalığı</a:t>
            </a:r>
          </a:p>
        </p:txBody>
      </p:sp>
      <p:sp>
        <p:nvSpPr>
          <p:cNvPr id="57349" name="Rectangle 4"/>
          <p:cNvSpPr>
            <a:spLocks noChangeArrowheads="1"/>
          </p:cNvSpPr>
          <p:nvPr/>
        </p:nvSpPr>
        <p:spPr bwMode="auto">
          <a:xfrm>
            <a:off x="611188" y="2636838"/>
            <a:ext cx="85328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İç kulak dolaşım bozuklukları</a:t>
            </a:r>
          </a:p>
        </p:txBody>
      </p:sp>
      <p:sp>
        <p:nvSpPr>
          <p:cNvPr id="57350" name="Rectangle 5"/>
          <p:cNvSpPr>
            <a:spLocks noChangeArrowheads="1"/>
          </p:cNvSpPr>
          <p:nvPr/>
        </p:nvSpPr>
        <p:spPr bwMode="auto">
          <a:xfrm>
            <a:off x="1042988" y="3082925"/>
            <a:ext cx="8101012"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Akut</a:t>
            </a:r>
          </a:p>
          <a:p>
            <a:pPr marL="446088" lvl="1" indent="-88900">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Labirentin arter obstrüksiyonu</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Kronik</a:t>
            </a:r>
          </a:p>
          <a:p>
            <a:pPr marL="446088" lvl="1" indent="-88900">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DM</a:t>
            </a:r>
          </a:p>
          <a:p>
            <a:pPr marL="446088" lvl="1" indent="-88900">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Ateroskleroz</a:t>
            </a:r>
          </a:p>
          <a:p>
            <a:pPr marL="446088" lvl="1" indent="-88900">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Tütün kullanımı</a:t>
            </a:r>
          </a:p>
        </p:txBody>
      </p:sp>
      <p:sp>
        <p:nvSpPr>
          <p:cNvPr id="57351" name="Rectangle 6"/>
          <p:cNvSpPr>
            <a:spLocks noChangeArrowheads="1"/>
          </p:cNvSpPr>
          <p:nvPr/>
        </p:nvSpPr>
        <p:spPr bwMode="auto">
          <a:xfrm>
            <a:off x="611188" y="4710113"/>
            <a:ext cx="85328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Metabolik bozukluklar</a:t>
            </a:r>
          </a:p>
        </p:txBody>
      </p:sp>
      <p:sp>
        <p:nvSpPr>
          <p:cNvPr id="57352" name="Rectangle 7"/>
          <p:cNvSpPr>
            <a:spLocks noChangeArrowheads="1"/>
          </p:cNvSpPr>
          <p:nvPr/>
        </p:nvSpPr>
        <p:spPr bwMode="auto">
          <a:xfrm>
            <a:off x="611188" y="6076950"/>
            <a:ext cx="85328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Koklear otoskleroz</a:t>
            </a:r>
          </a:p>
        </p:txBody>
      </p:sp>
      <p:sp>
        <p:nvSpPr>
          <p:cNvPr id="57353" name="Rectangle 8"/>
          <p:cNvSpPr>
            <a:spLocks noChangeArrowheads="1"/>
          </p:cNvSpPr>
          <p:nvPr/>
        </p:nvSpPr>
        <p:spPr bwMode="auto">
          <a:xfrm>
            <a:off x="1042988" y="5156200"/>
            <a:ext cx="81010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Hiperlipidemi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Üremi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58370" name="Rectangle 1"/>
          <p:cNvSpPr>
            <a:spLocks noChangeArrowheads="1"/>
          </p:cNvSpPr>
          <p:nvPr/>
        </p:nvSpPr>
        <p:spPr bwMode="auto">
          <a:xfrm>
            <a:off x="17463" y="209550"/>
            <a:ext cx="51228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Retrokoklear İşitme Kayıpları</a:t>
            </a:r>
          </a:p>
        </p:txBody>
      </p:sp>
      <p:sp>
        <p:nvSpPr>
          <p:cNvPr id="58371" name="Rectangle 2"/>
          <p:cNvSpPr>
            <a:spLocks noChangeArrowheads="1"/>
          </p:cNvSpPr>
          <p:nvPr/>
        </p:nvSpPr>
        <p:spPr bwMode="auto">
          <a:xfrm>
            <a:off x="179388" y="981075"/>
            <a:ext cx="8540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Etyoloji :</a:t>
            </a:r>
          </a:p>
        </p:txBody>
      </p:sp>
      <p:sp>
        <p:nvSpPr>
          <p:cNvPr id="58372" name="Rectangle 3"/>
          <p:cNvSpPr>
            <a:spLocks noChangeArrowheads="1"/>
          </p:cNvSpPr>
          <p:nvPr/>
        </p:nvSpPr>
        <p:spPr bwMode="auto">
          <a:xfrm>
            <a:off x="1619250" y="992188"/>
            <a:ext cx="73453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341313" indent="-341313">
              <a:buClr>
                <a:srgbClr val="FFFFFF"/>
              </a:buClr>
              <a:buFont typeface="Times New Roman" charset="0"/>
              <a:buAutoNum type="arabicPeriod"/>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sz="1400">
                <a:solidFill>
                  <a:srgbClr val="FFFFFF"/>
                </a:solidFill>
              </a:rPr>
              <a:t>İnternal akustik kanal ve serebellopontin köşe tümörleri</a:t>
            </a:r>
          </a:p>
          <a:p>
            <a:pPr marL="341313" indent="-341313">
              <a:buClr>
                <a:srgbClr val="FFFFFF"/>
              </a:buClr>
              <a:buFont typeface="Times New Roman" charset="0"/>
              <a:buAutoNum type="arabicPeriod"/>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sz="1400">
                <a:solidFill>
                  <a:srgbClr val="FFFFFF"/>
                </a:solidFill>
              </a:rPr>
              <a:t>Koklear sinire vasküler bası</a:t>
            </a:r>
          </a:p>
          <a:p>
            <a:pPr marL="341313" indent="-341313">
              <a:buClr>
                <a:srgbClr val="FFFFFF"/>
              </a:buClr>
              <a:buFont typeface="Times New Roman" charset="0"/>
              <a:buAutoNum type="arabicPeriod"/>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sz="1400">
                <a:solidFill>
                  <a:srgbClr val="FFFFFF"/>
                </a:solidFill>
              </a:rPr>
              <a:t>Multiple skleroz</a:t>
            </a:r>
          </a:p>
          <a:p>
            <a:pPr marL="341313" indent="-341313">
              <a:buClr>
                <a:srgbClr val="FFFFFF"/>
              </a:buClr>
              <a:buFont typeface="Times New Roman" charset="0"/>
              <a:buAutoNum type="arabicPeriod"/>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sz="1400">
                <a:solidFill>
                  <a:srgbClr val="FFFFFF"/>
                </a:solidFill>
              </a:rPr>
              <a:t>İnflamatuar nedenler</a:t>
            </a:r>
          </a:p>
        </p:txBody>
      </p:sp>
      <p:sp>
        <p:nvSpPr>
          <p:cNvPr id="58373" name="Rectangle 4"/>
          <p:cNvSpPr>
            <a:spLocks noChangeArrowheads="1"/>
          </p:cNvSpPr>
          <p:nvPr/>
        </p:nvSpPr>
        <p:spPr bwMode="auto">
          <a:xfrm>
            <a:off x="1619250" y="3429000"/>
            <a:ext cx="741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Saf ses ve konuşma odyometrisi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BERA</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Temporal MRG</a:t>
            </a:r>
          </a:p>
        </p:txBody>
      </p:sp>
      <p:sp>
        <p:nvSpPr>
          <p:cNvPr id="58374" name="Rectangle 5"/>
          <p:cNvSpPr>
            <a:spLocks noChangeArrowheads="1"/>
          </p:cNvSpPr>
          <p:nvPr/>
        </p:nvSpPr>
        <p:spPr bwMode="auto">
          <a:xfrm>
            <a:off x="179388" y="3429000"/>
            <a:ext cx="6365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
        <p:nvSpPr>
          <p:cNvPr id="58375" name="Rectangle 6"/>
          <p:cNvSpPr>
            <a:spLocks noChangeArrowheads="1"/>
          </p:cNvSpPr>
          <p:nvPr/>
        </p:nvSpPr>
        <p:spPr bwMode="auto">
          <a:xfrm>
            <a:off x="1619250" y="2205038"/>
            <a:ext cx="7416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kaybı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Tinnitus</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Konuşmayı ayırdetme bozukluğu</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Vestibüler semptomlar: vertigo, dengesizlik</a:t>
            </a:r>
          </a:p>
        </p:txBody>
      </p:sp>
      <p:sp>
        <p:nvSpPr>
          <p:cNvPr id="58376" name="Rectangle 7"/>
          <p:cNvSpPr>
            <a:spLocks noChangeArrowheads="1"/>
          </p:cNvSpPr>
          <p:nvPr/>
        </p:nvSpPr>
        <p:spPr bwMode="auto">
          <a:xfrm>
            <a:off x="177800" y="2205038"/>
            <a:ext cx="12414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Semptomlar :</a:t>
            </a:r>
          </a:p>
        </p:txBody>
      </p:sp>
      <p:sp>
        <p:nvSpPr>
          <p:cNvPr id="58377" name="Rectangle 8"/>
          <p:cNvSpPr>
            <a:spLocks noChangeArrowheads="1"/>
          </p:cNvSpPr>
          <p:nvPr/>
        </p:nvSpPr>
        <p:spPr bwMode="auto">
          <a:xfrm>
            <a:off x="179388" y="4437063"/>
            <a:ext cx="812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Tedavi :</a:t>
            </a:r>
          </a:p>
        </p:txBody>
      </p:sp>
      <p:sp>
        <p:nvSpPr>
          <p:cNvPr id="58378" name="Rectangle 9"/>
          <p:cNvSpPr>
            <a:spLocks noChangeArrowheads="1"/>
          </p:cNvSpPr>
          <p:nvPr/>
        </p:nvSpPr>
        <p:spPr bwMode="auto">
          <a:xfrm>
            <a:off x="1619250" y="4448175"/>
            <a:ext cx="7345363"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İnternal akustik kanal ve serebellopontin köşe tümörleri</a:t>
            </a:r>
          </a:p>
          <a:p>
            <a:pPr marL="623888" lvl="1"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Takip</a:t>
            </a:r>
          </a:p>
          <a:p>
            <a:pPr marL="623888" lvl="1"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Cerahi</a:t>
            </a:r>
          </a:p>
          <a:p>
            <a:pPr marL="623888" lvl="1"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RT (gamma knife)</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Koklear sinire vasküler bası</a:t>
            </a:r>
          </a:p>
          <a:p>
            <a:pPr marL="623888" lvl="1"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cerrahi (mikrovasküler dekompresyon)</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Multiple skleroz</a:t>
            </a:r>
          </a:p>
          <a:p>
            <a:pPr marL="623888" lvl="1"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Medikal</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İnflamatuar nedenler</a:t>
            </a:r>
          </a:p>
          <a:p>
            <a:pPr marL="623888" lvl="1" indent="-16668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Medikal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17463" y="209550"/>
            <a:ext cx="50450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Retrokoklear işitme kayıpları</a:t>
            </a:r>
          </a:p>
        </p:txBody>
      </p:sp>
      <p:sp>
        <p:nvSpPr>
          <p:cNvPr id="59395" name="Rectangle 2"/>
          <p:cNvSpPr>
            <a:spLocks noChangeArrowheads="1"/>
          </p:cNvSpPr>
          <p:nvPr/>
        </p:nvSpPr>
        <p:spPr bwMode="auto">
          <a:xfrm>
            <a:off x="682625" y="1325563"/>
            <a:ext cx="12541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Histopatoloji :</a:t>
            </a:r>
          </a:p>
        </p:txBody>
      </p:sp>
      <p:sp>
        <p:nvSpPr>
          <p:cNvPr id="59396" name="Rectangle 3"/>
          <p:cNvSpPr>
            <a:spLocks noChangeArrowheads="1"/>
          </p:cNvSpPr>
          <p:nvPr/>
        </p:nvSpPr>
        <p:spPr bwMode="auto">
          <a:xfrm>
            <a:off x="2124075" y="1336675"/>
            <a:ext cx="70199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Akustik nörinom (vestibüler schwannoma)</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Menenjiom</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Dermoid</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Hemanjiom</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Lipom</a:t>
            </a:r>
          </a:p>
        </p:txBody>
      </p:sp>
      <p:sp>
        <p:nvSpPr>
          <p:cNvPr id="59397" name="Rectangle 4"/>
          <p:cNvSpPr>
            <a:spLocks noChangeArrowheads="1"/>
          </p:cNvSpPr>
          <p:nvPr/>
        </p:nvSpPr>
        <p:spPr bwMode="auto">
          <a:xfrm>
            <a:off x="2124075" y="4498975"/>
            <a:ext cx="70199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Saf ses ve konuşma odyometrisi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BERA</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Temporal MRG</a:t>
            </a:r>
          </a:p>
        </p:txBody>
      </p:sp>
      <p:sp>
        <p:nvSpPr>
          <p:cNvPr id="59398" name="Rectangle 5"/>
          <p:cNvSpPr>
            <a:spLocks noChangeArrowheads="1"/>
          </p:cNvSpPr>
          <p:nvPr/>
        </p:nvSpPr>
        <p:spPr bwMode="auto">
          <a:xfrm>
            <a:off x="684213" y="4498975"/>
            <a:ext cx="6365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
        <p:nvSpPr>
          <p:cNvPr id="59399" name="Rectangle 6"/>
          <p:cNvSpPr>
            <a:spLocks noChangeArrowheads="1"/>
          </p:cNvSpPr>
          <p:nvPr/>
        </p:nvSpPr>
        <p:spPr bwMode="auto">
          <a:xfrm>
            <a:off x="2124075" y="2781300"/>
            <a:ext cx="70199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Yavaş progresif işitme kaybı, %10 akut işitme kaybı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Tinnitus</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Konuşmayı ayırdetme bozukluğu</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Vestibüler semptomlar: yavaş progresyon nedeniyle genellikle yok</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Fasial paralizi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Trigeminal hiposestezi</a:t>
            </a:r>
          </a:p>
        </p:txBody>
      </p:sp>
      <p:sp>
        <p:nvSpPr>
          <p:cNvPr id="59400" name="Rectangle 7"/>
          <p:cNvSpPr>
            <a:spLocks noChangeArrowheads="1"/>
          </p:cNvSpPr>
          <p:nvPr/>
        </p:nvSpPr>
        <p:spPr bwMode="auto">
          <a:xfrm>
            <a:off x="682625" y="2781300"/>
            <a:ext cx="12414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Semptomlar :</a:t>
            </a:r>
          </a:p>
        </p:txBody>
      </p:sp>
      <p:sp>
        <p:nvSpPr>
          <p:cNvPr id="59401" name="Rectangle 8"/>
          <p:cNvSpPr>
            <a:spLocks noChangeArrowheads="1"/>
          </p:cNvSpPr>
          <p:nvPr/>
        </p:nvSpPr>
        <p:spPr bwMode="auto">
          <a:xfrm>
            <a:off x="684213" y="5589588"/>
            <a:ext cx="812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Tedavi :</a:t>
            </a:r>
          </a:p>
        </p:txBody>
      </p:sp>
      <p:sp>
        <p:nvSpPr>
          <p:cNvPr id="59402" name="Rectangle 9"/>
          <p:cNvSpPr>
            <a:spLocks noChangeArrowheads="1"/>
          </p:cNvSpPr>
          <p:nvPr/>
        </p:nvSpPr>
        <p:spPr bwMode="auto">
          <a:xfrm>
            <a:off x="2124075" y="5600700"/>
            <a:ext cx="69516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Cerahi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Takip (</a:t>
            </a:r>
            <a:r>
              <a:rPr lang="tr-TR">
                <a:solidFill>
                  <a:srgbClr val="FFFFFF"/>
                </a:solidFill>
              </a:rPr>
              <a:t>&lt; </a:t>
            </a:r>
            <a:r>
              <a:rPr lang="tr-TR" sz="1400">
                <a:solidFill>
                  <a:srgbClr val="FFFFFF"/>
                </a:solidFill>
              </a:rPr>
              <a:t>1 cm, non-progresif, ileri yaş)</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RT (gamma knife)</a:t>
            </a:r>
          </a:p>
        </p:txBody>
      </p:sp>
      <p:sp>
        <p:nvSpPr>
          <p:cNvPr id="59403" name="Rectangle 10"/>
          <p:cNvSpPr>
            <a:spLocks noChangeArrowheads="1"/>
          </p:cNvSpPr>
          <p:nvPr/>
        </p:nvSpPr>
        <p:spPr bwMode="auto">
          <a:xfrm>
            <a:off x="430213" y="620713"/>
            <a:ext cx="53625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Serebellopontin köşe tümörleri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115888"/>
            <a:ext cx="8748713"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0419" name="Text Box 2"/>
          <p:cNvSpPr txBox="1">
            <a:spLocks noChangeArrowheads="1"/>
          </p:cNvSpPr>
          <p:nvPr/>
        </p:nvSpPr>
        <p:spPr bwMode="auto">
          <a:xfrm>
            <a:off x="2270125" y="234473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60420" name="Text Box 3"/>
          <p:cNvSpPr txBox="1">
            <a:spLocks noChangeArrowheads="1"/>
          </p:cNvSpPr>
          <p:nvPr/>
        </p:nvSpPr>
        <p:spPr bwMode="auto">
          <a:xfrm>
            <a:off x="2270125" y="1409700"/>
            <a:ext cx="452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60421" name="Rectangle 4"/>
          <p:cNvSpPr>
            <a:spLocks noChangeArrowheads="1"/>
          </p:cNvSpPr>
          <p:nvPr/>
        </p:nvSpPr>
        <p:spPr bwMode="auto">
          <a:xfrm>
            <a:off x="2520950" y="1265238"/>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60422" name="Rectangle 5"/>
          <p:cNvSpPr>
            <a:spLocks noChangeArrowheads="1"/>
          </p:cNvSpPr>
          <p:nvPr/>
        </p:nvSpPr>
        <p:spPr bwMode="auto">
          <a:xfrm>
            <a:off x="2125663" y="2128838"/>
            <a:ext cx="3222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60423" name="Line 6"/>
          <p:cNvSpPr>
            <a:spLocks noChangeShapeType="1"/>
          </p:cNvSpPr>
          <p:nvPr/>
        </p:nvSpPr>
        <p:spPr bwMode="auto">
          <a:xfrm>
            <a:off x="2771775" y="2636838"/>
            <a:ext cx="647700" cy="287337"/>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424" name="Text Box 7"/>
          <p:cNvSpPr txBox="1">
            <a:spLocks noChangeArrowheads="1"/>
          </p:cNvSpPr>
          <p:nvPr/>
        </p:nvSpPr>
        <p:spPr bwMode="auto">
          <a:xfrm>
            <a:off x="3497263" y="263366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60425" name="Text Box 8"/>
          <p:cNvSpPr txBox="1">
            <a:spLocks noChangeArrowheads="1"/>
          </p:cNvSpPr>
          <p:nvPr/>
        </p:nvSpPr>
        <p:spPr bwMode="auto">
          <a:xfrm>
            <a:off x="4789488" y="285273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60426" name="Text Box 9"/>
          <p:cNvSpPr txBox="1">
            <a:spLocks noChangeArrowheads="1"/>
          </p:cNvSpPr>
          <p:nvPr/>
        </p:nvSpPr>
        <p:spPr bwMode="auto">
          <a:xfrm>
            <a:off x="6015038" y="270510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60427" name="Text Box 10"/>
          <p:cNvSpPr txBox="1">
            <a:spLocks noChangeArrowheads="1"/>
          </p:cNvSpPr>
          <p:nvPr/>
        </p:nvSpPr>
        <p:spPr bwMode="auto">
          <a:xfrm>
            <a:off x="7240588" y="335280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60428" name="Text Box 11"/>
          <p:cNvSpPr txBox="1">
            <a:spLocks noChangeArrowheads="1"/>
          </p:cNvSpPr>
          <p:nvPr/>
        </p:nvSpPr>
        <p:spPr bwMode="auto">
          <a:xfrm>
            <a:off x="7889875" y="371316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60429" name="Line 12"/>
          <p:cNvSpPr>
            <a:spLocks noChangeShapeType="1"/>
          </p:cNvSpPr>
          <p:nvPr/>
        </p:nvSpPr>
        <p:spPr bwMode="auto">
          <a:xfrm>
            <a:off x="3924300" y="2924175"/>
            <a:ext cx="863600" cy="217488"/>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430" name="Line 13"/>
          <p:cNvSpPr>
            <a:spLocks noChangeShapeType="1"/>
          </p:cNvSpPr>
          <p:nvPr/>
        </p:nvSpPr>
        <p:spPr bwMode="auto">
          <a:xfrm flipV="1">
            <a:off x="5219700" y="2995613"/>
            <a:ext cx="720725" cy="147637"/>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431" name="Line 14"/>
          <p:cNvSpPr>
            <a:spLocks noChangeShapeType="1"/>
          </p:cNvSpPr>
          <p:nvPr/>
        </p:nvSpPr>
        <p:spPr bwMode="auto">
          <a:xfrm>
            <a:off x="6516688" y="2924175"/>
            <a:ext cx="647700" cy="649288"/>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432" name="Line 15"/>
          <p:cNvSpPr>
            <a:spLocks noChangeShapeType="1"/>
          </p:cNvSpPr>
          <p:nvPr/>
        </p:nvSpPr>
        <p:spPr bwMode="auto">
          <a:xfrm>
            <a:off x="7670800" y="3713163"/>
            <a:ext cx="288925" cy="215900"/>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433" name="Line 16"/>
          <p:cNvSpPr>
            <a:spLocks noChangeShapeType="1"/>
          </p:cNvSpPr>
          <p:nvPr/>
        </p:nvSpPr>
        <p:spPr bwMode="auto">
          <a:xfrm>
            <a:off x="2771775" y="1700213"/>
            <a:ext cx="792163" cy="1587"/>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434" name="Text Box 17"/>
          <p:cNvSpPr txBox="1">
            <a:spLocks noChangeArrowheads="1"/>
          </p:cNvSpPr>
          <p:nvPr/>
        </p:nvSpPr>
        <p:spPr bwMode="auto">
          <a:xfrm>
            <a:off x="3494088" y="1409700"/>
            <a:ext cx="452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60435" name="Text Box 18"/>
          <p:cNvSpPr txBox="1">
            <a:spLocks noChangeArrowheads="1"/>
          </p:cNvSpPr>
          <p:nvPr/>
        </p:nvSpPr>
        <p:spPr bwMode="auto">
          <a:xfrm>
            <a:off x="4718050" y="1409700"/>
            <a:ext cx="452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60436" name="Text Box 19"/>
          <p:cNvSpPr txBox="1">
            <a:spLocks noChangeArrowheads="1"/>
          </p:cNvSpPr>
          <p:nvPr/>
        </p:nvSpPr>
        <p:spPr bwMode="auto">
          <a:xfrm>
            <a:off x="6015038" y="1554163"/>
            <a:ext cx="452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60437" name="Text Box 20"/>
          <p:cNvSpPr txBox="1">
            <a:spLocks noChangeArrowheads="1"/>
          </p:cNvSpPr>
          <p:nvPr/>
        </p:nvSpPr>
        <p:spPr bwMode="auto">
          <a:xfrm>
            <a:off x="7239000" y="1554163"/>
            <a:ext cx="452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60438" name="Text Box 21"/>
          <p:cNvSpPr txBox="1">
            <a:spLocks noChangeArrowheads="1"/>
          </p:cNvSpPr>
          <p:nvPr/>
        </p:nvSpPr>
        <p:spPr bwMode="auto">
          <a:xfrm>
            <a:off x="7815263" y="1411288"/>
            <a:ext cx="452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000099"/>
                </a:solidFill>
              </a:rPr>
              <a:t>X</a:t>
            </a:r>
          </a:p>
        </p:txBody>
      </p:sp>
      <p:sp>
        <p:nvSpPr>
          <p:cNvPr id="60439" name="Line 22"/>
          <p:cNvSpPr>
            <a:spLocks noChangeShapeType="1"/>
          </p:cNvSpPr>
          <p:nvPr/>
        </p:nvSpPr>
        <p:spPr bwMode="auto">
          <a:xfrm>
            <a:off x="4067175" y="1700213"/>
            <a:ext cx="720725" cy="1587"/>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440" name="Line 23"/>
          <p:cNvSpPr>
            <a:spLocks noChangeShapeType="1"/>
          </p:cNvSpPr>
          <p:nvPr/>
        </p:nvSpPr>
        <p:spPr bwMode="auto">
          <a:xfrm>
            <a:off x="5219700" y="1700213"/>
            <a:ext cx="865188" cy="144462"/>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441" name="Line 24"/>
          <p:cNvSpPr>
            <a:spLocks noChangeShapeType="1"/>
          </p:cNvSpPr>
          <p:nvPr/>
        </p:nvSpPr>
        <p:spPr bwMode="auto">
          <a:xfrm>
            <a:off x="6526213" y="1878013"/>
            <a:ext cx="792162" cy="1587"/>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442" name="Line 25"/>
          <p:cNvSpPr>
            <a:spLocks noChangeShapeType="1"/>
          </p:cNvSpPr>
          <p:nvPr/>
        </p:nvSpPr>
        <p:spPr bwMode="auto">
          <a:xfrm flipV="1">
            <a:off x="7740650" y="1698625"/>
            <a:ext cx="215900" cy="147638"/>
          </a:xfrm>
          <a:prstGeom prst="line">
            <a:avLst/>
          </a:prstGeom>
          <a:noFill/>
          <a:ln w="28440" cap="sq">
            <a:solidFill>
              <a:srgbClr val="000099"/>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443" name="Rectangle 26"/>
          <p:cNvSpPr>
            <a:spLocks noChangeArrowheads="1"/>
          </p:cNvSpPr>
          <p:nvPr/>
        </p:nvSpPr>
        <p:spPr bwMode="auto">
          <a:xfrm>
            <a:off x="3781425" y="1284288"/>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60444" name="Rectangle 27"/>
          <p:cNvSpPr>
            <a:spLocks noChangeArrowheads="1"/>
          </p:cNvSpPr>
          <p:nvPr/>
        </p:nvSpPr>
        <p:spPr bwMode="auto">
          <a:xfrm>
            <a:off x="4968875" y="1265238"/>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60445" name="Rectangle 28"/>
          <p:cNvSpPr>
            <a:spLocks noChangeArrowheads="1"/>
          </p:cNvSpPr>
          <p:nvPr/>
        </p:nvSpPr>
        <p:spPr bwMode="auto">
          <a:xfrm>
            <a:off x="6264275" y="1428750"/>
            <a:ext cx="322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60446" name="Rectangle 29"/>
          <p:cNvSpPr>
            <a:spLocks noChangeArrowheads="1"/>
          </p:cNvSpPr>
          <p:nvPr/>
        </p:nvSpPr>
        <p:spPr bwMode="auto">
          <a:xfrm>
            <a:off x="7489825" y="1500188"/>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60447" name="Rectangle 30"/>
          <p:cNvSpPr>
            <a:spLocks noChangeArrowheads="1"/>
          </p:cNvSpPr>
          <p:nvPr/>
        </p:nvSpPr>
        <p:spPr bwMode="auto">
          <a:xfrm>
            <a:off x="8064500" y="1268413"/>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000099"/>
                </a:solidFill>
              </a:rPr>
              <a:t>]</a:t>
            </a:r>
          </a:p>
        </p:txBody>
      </p:sp>
      <p:sp>
        <p:nvSpPr>
          <p:cNvPr id="60448" name="Rectangle 31"/>
          <p:cNvSpPr>
            <a:spLocks noChangeArrowheads="1"/>
          </p:cNvSpPr>
          <p:nvPr/>
        </p:nvSpPr>
        <p:spPr bwMode="auto">
          <a:xfrm>
            <a:off x="3352800" y="2489200"/>
            <a:ext cx="322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60449" name="Rectangle 32"/>
          <p:cNvSpPr>
            <a:spLocks noChangeArrowheads="1"/>
          </p:cNvSpPr>
          <p:nvPr/>
        </p:nvSpPr>
        <p:spPr bwMode="auto">
          <a:xfrm>
            <a:off x="4718050" y="2781300"/>
            <a:ext cx="322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60450" name="Rectangle 33"/>
          <p:cNvSpPr>
            <a:spLocks noChangeArrowheads="1"/>
          </p:cNvSpPr>
          <p:nvPr/>
        </p:nvSpPr>
        <p:spPr bwMode="auto">
          <a:xfrm>
            <a:off x="5905500" y="2582863"/>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60451" name="Rectangle 34"/>
          <p:cNvSpPr>
            <a:spLocks noChangeArrowheads="1"/>
          </p:cNvSpPr>
          <p:nvPr/>
        </p:nvSpPr>
        <p:spPr bwMode="auto">
          <a:xfrm>
            <a:off x="7097713" y="3227388"/>
            <a:ext cx="3222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60452" name="Rectangle 35"/>
          <p:cNvSpPr>
            <a:spLocks noChangeArrowheads="1"/>
          </p:cNvSpPr>
          <p:nvPr/>
        </p:nvSpPr>
        <p:spPr bwMode="auto">
          <a:xfrm>
            <a:off x="7780338" y="3587750"/>
            <a:ext cx="3222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60453" name="Rectangle 36"/>
          <p:cNvSpPr>
            <a:spLocks noChangeArrowheads="1"/>
          </p:cNvSpPr>
          <p:nvPr/>
        </p:nvSpPr>
        <p:spPr bwMode="auto">
          <a:xfrm>
            <a:off x="4356100" y="5084763"/>
            <a:ext cx="4608513" cy="1584325"/>
          </a:xfrm>
          <a:prstGeom prst="rect">
            <a:avLst/>
          </a:prstGeom>
          <a:solidFill>
            <a:srgbClr val="FFFFFF"/>
          </a:solidFill>
          <a:ln w="38160" cap="sq">
            <a:solidFill>
              <a:srgbClr val="000000"/>
            </a:solidFill>
            <a:miter lim="800000"/>
            <a:headEnd/>
            <a:tailEnd/>
          </a:ln>
        </p:spPr>
        <p:txBody>
          <a:bodyPr wrap="none" anchor="ctr"/>
          <a:lstStyle/>
          <a:p>
            <a:endParaRPr lang="tr-TR"/>
          </a:p>
        </p:txBody>
      </p:sp>
      <p:pic>
        <p:nvPicPr>
          <p:cNvPr id="60454" name="Picture 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125" y="5156200"/>
            <a:ext cx="44735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38825" y="1916113"/>
            <a:ext cx="3055938" cy="3059112"/>
          </a:xfrm>
          <a:prstGeom prst="rect">
            <a:avLst/>
          </a:prstGeom>
          <a:noFill/>
          <a:ln w="9360" cap="sq">
            <a:solidFill>
              <a:srgbClr val="CC0000"/>
            </a:solidFill>
            <a:miter lim="800000"/>
            <a:headEnd/>
            <a:tailEnd/>
          </a:ln>
          <a:extLst>
            <a:ext uri="{909E8E84-426E-40DD-AFC4-6F175D3DCCD1}">
              <a14:hiddenFill xmlns:a14="http://schemas.microsoft.com/office/drawing/2010/main">
                <a:solidFill>
                  <a:srgbClr val="FFFFFF"/>
                </a:solidFill>
              </a14:hiddenFill>
            </a:ext>
          </a:extLst>
        </p:spPr>
      </p:pic>
      <p:pic>
        <p:nvPicPr>
          <p:cNvPr id="6144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950" y="1916113"/>
            <a:ext cx="5595938" cy="3059112"/>
          </a:xfrm>
          <a:prstGeom prst="rect">
            <a:avLst/>
          </a:prstGeom>
          <a:noFill/>
          <a:ln w="9360" cap="sq">
            <a:solidFill>
              <a:srgbClr val="CC0000"/>
            </a:solidFill>
            <a:miter lim="800000"/>
            <a:headEnd/>
            <a:tailEnd/>
          </a:ln>
          <a:extLst>
            <a:ext uri="{909E8E84-426E-40DD-AFC4-6F175D3DCCD1}">
              <a14:hiddenFill xmlns:a14="http://schemas.microsoft.com/office/drawing/2010/main">
                <a:solidFill>
                  <a:srgbClr val="FFFFFF"/>
                </a:solidFill>
              </a14:hiddenFill>
            </a:ext>
          </a:extLst>
        </p:spPr>
      </p:pic>
      <p:sp>
        <p:nvSpPr>
          <p:cNvPr id="61444" name="Text Box 3"/>
          <p:cNvSpPr txBox="1">
            <a:spLocks noChangeArrowheads="1"/>
          </p:cNvSpPr>
          <p:nvPr/>
        </p:nvSpPr>
        <p:spPr bwMode="auto">
          <a:xfrm>
            <a:off x="5062538" y="1976438"/>
            <a:ext cx="585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FF0000"/>
                </a:solidFill>
              </a:rPr>
              <a:t>Sağ</a:t>
            </a:r>
          </a:p>
        </p:txBody>
      </p:sp>
      <p:sp>
        <p:nvSpPr>
          <p:cNvPr id="61445" name="Text Box 4"/>
          <p:cNvSpPr txBox="1">
            <a:spLocks noChangeArrowheads="1"/>
          </p:cNvSpPr>
          <p:nvPr/>
        </p:nvSpPr>
        <p:spPr bwMode="auto">
          <a:xfrm>
            <a:off x="5078413" y="3854450"/>
            <a:ext cx="509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FF0000"/>
                </a:solidFill>
              </a:rPr>
              <a:t>Sol</a:t>
            </a:r>
          </a:p>
        </p:txBody>
      </p:sp>
      <p:sp>
        <p:nvSpPr>
          <p:cNvPr id="61446" name="Line 5"/>
          <p:cNvSpPr>
            <a:spLocks noChangeShapeType="1"/>
          </p:cNvSpPr>
          <p:nvPr/>
        </p:nvSpPr>
        <p:spPr bwMode="auto">
          <a:xfrm flipH="1">
            <a:off x="8170863" y="3141663"/>
            <a:ext cx="147637" cy="215900"/>
          </a:xfrm>
          <a:prstGeom prst="line">
            <a:avLst/>
          </a:prstGeom>
          <a:noFill/>
          <a:ln w="28440" cap="sq">
            <a:solidFill>
              <a:srgbClr val="FFFF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47" name="Text Box 6"/>
          <p:cNvSpPr txBox="1">
            <a:spLocks noChangeArrowheads="1"/>
          </p:cNvSpPr>
          <p:nvPr/>
        </p:nvSpPr>
        <p:spPr bwMode="auto">
          <a:xfrm>
            <a:off x="2543175" y="5078413"/>
            <a:ext cx="801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CC0000"/>
                </a:solidFill>
              </a:rPr>
              <a:t>BERA</a:t>
            </a:r>
          </a:p>
        </p:txBody>
      </p:sp>
      <p:sp>
        <p:nvSpPr>
          <p:cNvPr id="61448" name="Text Box 7"/>
          <p:cNvSpPr txBox="1">
            <a:spLocks noChangeArrowheads="1"/>
          </p:cNvSpPr>
          <p:nvPr/>
        </p:nvSpPr>
        <p:spPr bwMode="auto">
          <a:xfrm>
            <a:off x="7096125" y="5084763"/>
            <a:ext cx="714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CC0000"/>
                </a:solidFill>
              </a:rPr>
              <a:t>MRG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80963" y="107950"/>
            <a:ext cx="369887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marL="185738" indent="-184150" eaLnBrk="0" hangingPunc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1pPr>
            <a:lvl2pPr marL="623888" indent="-166688" eaLnBrk="0" hangingPunc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2pPr>
            <a:lvl3pPr eaLnBrk="0" hangingPunc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3pPr>
            <a:lvl4pPr eaLnBrk="0" hangingPunc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4pPr>
            <a:lvl5pPr eaLnBrk="0" hangingPunc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Membranöz labirent</a:t>
            </a:r>
          </a:p>
          <a:p>
            <a:pPr eaLnBrk="1" hangingPunct="1">
              <a:buClr>
                <a:srgbClr val="FF0000"/>
              </a:buClr>
              <a:buFont typeface="Arial" charset="0"/>
              <a:buChar char="•"/>
            </a:pPr>
            <a:r>
              <a:rPr lang="tr-TR" sz="1600">
                <a:solidFill>
                  <a:srgbClr val="FF0000"/>
                </a:solidFill>
              </a:rPr>
              <a:t>Koklear kanal</a:t>
            </a:r>
          </a:p>
          <a:p>
            <a:pPr eaLnBrk="1" hangingPunct="1">
              <a:buClr>
                <a:srgbClr val="FF0000"/>
              </a:buClr>
              <a:buFont typeface="Arial" charset="0"/>
              <a:buChar char="•"/>
            </a:pPr>
            <a:r>
              <a:rPr lang="tr-TR" sz="1600">
                <a:solidFill>
                  <a:srgbClr val="FF0000"/>
                </a:solidFill>
              </a:rPr>
              <a:t>Vestibüler labirent</a:t>
            </a:r>
          </a:p>
          <a:p>
            <a:pPr lvl="1" eaLnBrk="1" hangingPunct="1">
              <a:buClr>
                <a:srgbClr val="FF0000"/>
              </a:buClr>
              <a:buFont typeface="Arial" charset="0"/>
              <a:buChar char="•"/>
            </a:pPr>
            <a:r>
              <a:rPr lang="tr-TR" sz="1600">
                <a:solidFill>
                  <a:srgbClr val="FF0000"/>
                </a:solidFill>
              </a:rPr>
              <a:t>Semisirküler kanallar</a:t>
            </a:r>
          </a:p>
          <a:p>
            <a:pPr lvl="1" eaLnBrk="1" hangingPunct="1">
              <a:buClr>
                <a:srgbClr val="FF0000"/>
              </a:buClr>
              <a:buFont typeface="Arial" charset="0"/>
              <a:buChar char="•"/>
            </a:pPr>
            <a:r>
              <a:rPr lang="tr-TR" sz="1600">
                <a:solidFill>
                  <a:srgbClr val="FF0000"/>
                </a:solidFill>
              </a:rPr>
              <a:t>Utrikulus</a:t>
            </a:r>
          </a:p>
          <a:p>
            <a:pPr lvl="1" eaLnBrk="1" hangingPunct="1">
              <a:buClr>
                <a:srgbClr val="FF0000"/>
              </a:buClr>
              <a:buFont typeface="Arial" charset="0"/>
              <a:buChar char="•"/>
            </a:pPr>
            <a:r>
              <a:rPr lang="tr-TR" sz="1600">
                <a:solidFill>
                  <a:srgbClr val="FF0000"/>
                </a:solidFill>
              </a:rPr>
              <a:t>Sakkulus</a:t>
            </a:r>
          </a:p>
        </p:txBody>
      </p:sp>
      <p:pic>
        <p:nvPicPr>
          <p:cNvPr id="717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8038" y="1628775"/>
            <a:ext cx="53721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72" name="Text Box 3"/>
          <p:cNvSpPr txBox="1">
            <a:spLocks noChangeArrowheads="1"/>
          </p:cNvSpPr>
          <p:nvPr/>
        </p:nvSpPr>
        <p:spPr bwMode="auto">
          <a:xfrm>
            <a:off x="615950" y="2708275"/>
            <a:ext cx="229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000000"/>
                </a:solidFill>
              </a:rPr>
              <a:t>Semisirküler kanallar</a:t>
            </a:r>
          </a:p>
        </p:txBody>
      </p:sp>
      <p:sp>
        <p:nvSpPr>
          <p:cNvPr id="7173" name="Line 4"/>
          <p:cNvSpPr>
            <a:spLocks noChangeShapeType="1"/>
          </p:cNvSpPr>
          <p:nvPr/>
        </p:nvSpPr>
        <p:spPr bwMode="auto">
          <a:xfrm flipH="1">
            <a:off x="2914650" y="1989138"/>
            <a:ext cx="2522538" cy="935037"/>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74" name="Line 5"/>
          <p:cNvSpPr>
            <a:spLocks noChangeShapeType="1"/>
          </p:cNvSpPr>
          <p:nvPr/>
        </p:nvSpPr>
        <p:spPr bwMode="auto">
          <a:xfrm flipH="1">
            <a:off x="2914650" y="2924175"/>
            <a:ext cx="1082675" cy="158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75" name="Line 6"/>
          <p:cNvSpPr>
            <a:spLocks noChangeShapeType="1"/>
          </p:cNvSpPr>
          <p:nvPr/>
        </p:nvSpPr>
        <p:spPr bwMode="auto">
          <a:xfrm flipH="1" flipV="1">
            <a:off x="2914650" y="2922588"/>
            <a:ext cx="1730375" cy="436562"/>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76" name="Text Box 7"/>
          <p:cNvSpPr txBox="1">
            <a:spLocks noChangeArrowheads="1"/>
          </p:cNvSpPr>
          <p:nvPr/>
        </p:nvSpPr>
        <p:spPr bwMode="auto">
          <a:xfrm>
            <a:off x="1909763" y="3284538"/>
            <a:ext cx="1068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000000"/>
                </a:solidFill>
              </a:rPr>
              <a:t>Utrikulus</a:t>
            </a:r>
          </a:p>
        </p:txBody>
      </p:sp>
      <p:sp>
        <p:nvSpPr>
          <p:cNvPr id="7177" name="Line 8"/>
          <p:cNvSpPr>
            <a:spLocks noChangeShapeType="1"/>
          </p:cNvSpPr>
          <p:nvPr/>
        </p:nvSpPr>
        <p:spPr bwMode="auto">
          <a:xfrm flipH="1" flipV="1">
            <a:off x="2914650" y="3498850"/>
            <a:ext cx="2595563" cy="219075"/>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78" name="Text Box 9"/>
          <p:cNvSpPr txBox="1">
            <a:spLocks noChangeArrowheads="1"/>
          </p:cNvSpPr>
          <p:nvPr/>
        </p:nvSpPr>
        <p:spPr bwMode="auto">
          <a:xfrm>
            <a:off x="2127250" y="4510088"/>
            <a:ext cx="1106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000000"/>
                </a:solidFill>
              </a:rPr>
              <a:t>Sakkulus</a:t>
            </a:r>
          </a:p>
        </p:txBody>
      </p:sp>
      <p:sp>
        <p:nvSpPr>
          <p:cNvPr id="7179" name="Line 10"/>
          <p:cNvSpPr>
            <a:spLocks noChangeShapeType="1"/>
          </p:cNvSpPr>
          <p:nvPr/>
        </p:nvSpPr>
        <p:spPr bwMode="auto">
          <a:xfrm flipH="1">
            <a:off x="3201988" y="4221163"/>
            <a:ext cx="2524125" cy="504825"/>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80" name="Text Box 11"/>
          <p:cNvSpPr txBox="1">
            <a:spLocks noChangeArrowheads="1"/>
          </p:cNvSpPr>
          <p:nvPr/>
        </p:nvSpPr>
        <p:spPr bwMode="auto">
          <a:xfrm>
            <a:off x="1262063" y="5300663"/>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000000"/>
                </a:solidFill>
              </a:rPr>
              <a:t>Duktus reuniens</a:t>
            </a:r>
          </a:p>
        </p:txBody>
      </p:sp>
      <p:sp>
        <p:nvSpPr>
          <p:cNvPr id="7181" name="Line 12"/>
          <p:cNvSpPr>
            <a:spLocks noChangeShapeType="1"/>
          </p:cNvSpPr>
          <p:nvPr/>
        </p:nvSpPr>
        <p:spPr bwMode="auto">
          <a:xfrm flipH="1">
            <a:off x="3130550" y="4365625"/>
            <a:ext cx="2595563" cy="115093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82" name="Text Box 13"/>
          <p:cNvSpPr txBox="1">
            <a:spLocks noChangeArrowheads="1"/>
          </p:cNvSpPr>
          <p:nvPr/>
        </p:nvSpPr>
        <p:spPr bwMode="auto">
          <a:xfrm>
            <a:off x="7888288" y="1995488"/>
            <a:ext cx="9525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000000"/>
                </a:solidFill>
              </a:rPr>
              <a:t>Koklear</a:t>
            </a:r>
          </a:p>
          <a:p>
            <a:pPr eaLnBrk="1" hangingPunct="1">
              <a:buClrTx/>
              <a:buFontTx/>
              <a:buNone/>
            </a:pPr>
            <a:r>
              <a:rPr lang="tr-TR">
                <a:solidFill>
                  <a:srgbClr val="000000"/>
                </a:solidFill>
              </a:rPr>
              <a:t>kanal</a:t>
            </a:r>
          </a:p>
        </p:txBody>
      </p:sp>
      <p:sp>
        <p:nvSpPr>
          <p:cNvPr id="7183" name="Line 14"/>
          <p:cNvSpPr>
            <a:spLocks noChangeShapeType="1"/>
          </p:cNvSpPr>
          <p:nvPr/>
        </p:nvSpPr>
        <p:spPr bwMode="auto">
          <a:xfrm flipV="1">
            <a:off x="7740650" y="2635250"/>
            <a:ext cx="503238" cy="101123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84" name="Text Box 15"/>
          <p:cNvSpPr txBox="1">
            <a:spLocks noChangeArrowheads="1"/>
          </p:cNvSpPr>
          <p:nvPr/>
        </p:nvSpPr>
        <p:spPr bwMode="auto">
          <a:xfrm>
            <a:off x="327025" y="3795713"/>
            <a:ext cx="180181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algn="r" eaLnBrk="1" hangingPunct="1">
              <a:buClrTx/>
              <a:buFontTx/>
              <a:buNone/>
            </a:pPr>
            <a:r>
              <a:rPr lang="tr-TR">
                <a:solidFill>
                  <a:srgbClr val="000000"/>
                </a:solidFill>
              </a:rPr>
              <a:t>Utrikulosakküler</a:t>
            </a:r>
          </a:p>
          <a:p>
            <a:pPr algn="r" eaLnBrk="1" hangingPunct="1">
              <a:buClrTx/>
              <a:buFontTx/>
              <a:buNone/>
            </a:pPr>
            <a:r>
              <a:rPr lang="tr-TR">
                <a:solidFill>
                  <a:srgbClr val="000000"/>
                </a:solidFill>
              </a:rPr>
              <a:t>kanal</a:t>
            </a:r>
          </a:p>
        </p:txBody>
      </p:sp>
      <p:sp>
        <p:nvSpPr>
          <p:cNvPr id="7185" name="Line 16"/>
          <p:cNvSpPr>
            <a:spLocks noChangeShapeType="1"/>
          </p:cNvSpPr>
          <p:nvPr/>
        </p:nvSpPr>
        <p:spPr bwMode="auto">
          <a:xfrm flipH="1">
            <a:off x="2122488" y="3933825"/>
            <a:ext cx="3530600" cy="215900"/>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86" name="Text Box 17"/>
          <p:cNvSpPr txBox="1">
            <a:spLocks noChangeArrowheads="1"/>
          </p:cNvSpPr>
          <p:nvPr/>
        </p:nvSpPr>
        <p:spPr bwMode="auto">
          <a:xfrm>
            <a:off x="6403975" y="614363"/>
            <a:ext cx="198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000000"/>
                </a:solidFill>
              </a:rPr>
              <a:t>Endolenfatik kese</a:t>
            </a:r>
          </a:p>
        </p:txBody>
      </p:sp>
      <p:sp>
        <p:nvSpPr>
          <p:cNvPr id="7187" name="Line 18"/>
          <p:cNvSpPr>
            <a:spLocks noChangeShapeType="1"/>
          </p:cNvSpPr>
          <p:nvPr/>
        </p:nvSpPr>
        <p:spPr bwMode="auto">
          <a:xfrm flipV="1">
            <a:off x="6804025" y="979488"/>
            <a:ext cx="576263" cy="1077912"/>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188" name="Text Box 19"/>
          <p:cNvSpPr txBox="1">
            <a:spLocks noChangeArrowheads="1"/>
          </p:cNvSpPr>
          <p:nvPr/>
        </p:nvSpPr>
        <p:spPr bwMode="auto">
          <a:xfrm>
            <a:off x="3998913" y="981075"/>
            <a:ext cx="2043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a:solidFill>
                  <a:srgbClr val="000000"/>
                </a:solidFill>
              </a:rPr>
              <a:t>Endolenfatik kanal</a:t>
            </a:r>
          </a:p>
        </p:txBody>
      </p:sp>
      <p:sp>
        <p:nvSpPr>
          <p:cNvPr id="7189" name="Line 20"/>
          <p:cNvSpPr>
            <a:spLocks noChangeShapeType="1"/>
          </p:cNvSpPr>
          <p:nvPr/>
        </p:nvSpPr>
        <p:spPr bwMode="auto">
          <a:xfrm flipH="1" flipV="1">
            <a:off x="5938838" y="1339850"/>
            <a:ext cx="693737" cy="1443038"/>
          </a:xfrm>
          <a:prstGeom prst="line">
            <a:avLst/>
          </a:prstGeom>
          <a:noFill/>
          <a:ln w="9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 name="Rectangle 21"/>
          <p:cNvSpPr>
            <a:spLocks noChangeArrowheads="1"/>
          </p:cNvSpPr>
          <p:nvPr/>
        </p:nvSpPr>
        <p:spPr bwMode="auto">
          <a:xfrm>
            <a:off x="6443663" y="3068638"/>
            <a:ext cx="1584325" cy="1584325"/>
          </a:xfrm>
          <a:prstGeom prst="rect">
            <a:avLst/>
          </a:prstGeom>
          <a:solidFill>
            <a:srgbClr val="BBE0E3">
              <a:alpha val="43921"/>
            </a:srgbClr>
          </a:solidFill>
          <a:ln w="19080" cap="sq">
            <a:solidFill>
              <a:srgbClr val="CC0000"/>
            </a:solidFill>
            <a:miter lim="800000"/>
            <a:headEnd/>
            <a:tailEnd/>
          </a:ln>
        </p:spPr>
        <p:txBody>
          <a:bodyPr wrap="none" anchor="ctr"/>
          <a:lstStyle/>
          <a:p>
            <a:endParaRPr lang="tr-T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1076325" y="981075"/>
            <a:ext cx="3562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400">
                <a:solidFill>
                  <a:srgbClr val="FFFF00"/>
                </a:solidFill>
              </a:rPr>
              <a:t>Vestibüler Bozukluklar</a:t>
            </a:r>
          </a:p>
        </p:txBody>
      </p:sp>
      <p:sp>
        <p:nvSpPr>
          <p:cNvPr id="62467" name="Rectangle 2"/>
          <p:cNvSpPr>
            <a:spLocks noChangeArrowheads="1"/>
          </p:cNvSpPr>
          <p:nvPr/>
        </p:nvSpPr>
        <p:spPr bwMode="auto">
          <a:xfrm>
            <a:off x="1260475" y="1484313"/>
            <a:ext cx="76327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342900"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000">
                <a:solidFill>
                  <a:srgbClr val="FFFFFF"/>
                </a:solidFill>
              </a:rPr>
              <a:t>a. Periferik</a:t>
            </a:r>
          </a:p>
          <a:p>
            <a:pPr marL="800100" lvl="1"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000">
                <a:solidFill>
                  <a:srgbClr val="FFFFFF"/>
                </a:solidFill>
              </a:rPr>
              <a:t>1. Benign paroksismal pozisyonel vertigo (BPPV)</a:t>
            </a:r>
          </a:p>
          <a:p>
            <a:pPr marL="800100" lvl="1"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000">
                <a:solidFill>
                  <a:srgbClr val="FFFFFF"/>
                </a:solidFill>
              </a:rPr>
              <a:t>2. Vestibüler nöronitis</a:t>
            </a:r>
          </a:p>
          <a:p>
            <a:pPr marL="800100" lvl="1"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000">
                <a:solidFill>
                  <a:srgbClr val="FFFFFF"/>
                </a:solidFill>
              </a:rPr>
              <a:t>3. Meniere hastalığı</a:t>
            </a:r>
          </a:p>
          <a:p>
            <a:pPr marL="800100" lvl="1"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000">
                <a:solidFill>
                  <a:srgbClr val="FFFFFF"/>
                </a:solidFill>
              </a:rPr>
              <a:t>4. </a:t>
            </a:r>
            <a:r>
              <a:rPr lang="tr-TR" sz="2000">
                <a:solidFill>
                  <a:srgbClr val="FFFF66"/>
                </a:solidFill>
              </a:rPr>
              <a:t>Labirentit</a:t>
            </a:r>
          </a:p>
          <a:p>
            <a:pPr marL="800100" lvl="1"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000">
                <a:solidFill>
                  <a:srgbClr val="FFFFFF"/>
                </a:solidFill>
              </a:rPr>
              <a:t>5. Perilenf fistülü</a:t>
            </a:r>
          </a:p>
          <a:p>
            <a:pPr marL="800100" lvl="1"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endParaRPr lang="tr-TR" sz="2000">
              <a:solidFill>
                <a:srgbClr val="FFFF66"/>
              </a:solidFill>
            </a:endParaRPr>
          </a:p>
          <a:p>
            <a:pPr marL="342900"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000">
                <a:solidFill>
                  <a:srgbClr val="FFFFFF"/>
                </a:solidFill>
              </a:rPr>
              <a:t>b. Santral</a:t>
            </a:r>
          </a:p>
          <a:p>
            <a:pPr marL="800100" lvl="1"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000">
                <a:solidFill>
                  <a:srgbClr val="FFFFFF"/>
                </a:solidFill>
              </a:rPr>
              <a:t>6. Vertebrobaziller yetmezlik</a:t>
            </a:r>
          </a:p>
          <a:p>
            <a:pPr marL="800100" lvl="1"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000">
                <a:solidFill>
                  <a:srgbClr val="FFFFFF"/>
                </a:solidFill>
              </a:rPr>
              <a:t>7. Wallenberg sendromu</a:t>
            </a:r>
          </a:p>
          <a:p>
            <a:pPr marL="800100" lvl="1"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000">
                <a:solidFill>
                  <a:srgbClr val="FFFFFF"/>
                </a:solidFill>
              </a:rPr>
              <a:t>8. Serebellar infarkt</a:t>
            </a:r>
          </a:p>
          <a:p>
            <a:pPr marL="800100" lvl="1"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000">
                <a:solidFill>
                  <a:srgbClr val="FFFFFF"/>
                </a:solidFill>
              </a:rPr>
              <a:t>9. Multiple skleroz</a:t>
            </a:r>
          </a:p>
          <a:p>
            <a:pPr marL="800100" lvl="1"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000">
                <a:solidFill>
                  <a:srgbClr val="FFFFFF"/>
                </a:solidFill>
              </a:rPr>
              <a:t>10. Diğer</a:t>
            </a:r>
          </a:p>
          <a:p>
            <a:pPr marL="342900"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endParaRPr lang="tr-TR" sz="2000">
              <a:solidFill>
                <a:srgbClr val="FFFFFF"/>
              </a:solidFill>
            </a:endParaRPr>
          </a:p>
          <a:p>
            <a:pPr marL="342900"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000">
                <a:solidFill>
                  <a:srgbClr val="FFFFFF"/>
                </a:solidFill>
              </a:rPr>
              <a:t>c. Nöral</a:t>
            </a:r>
          </a:p>
          <a:p>
            <a:pPr marL="800100" lvl="1" indent="-341313">
              <a:buClrTx/>
              <a:buFontTx/>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tr-TR" sz="2000">
                <a:solidFill>
                  <a:srgbClr val="FFFFFF"/>
                </a:solidFill>
              </a:rPr>
              <a:t>11. </a:t>
            </a:r>
            <a:r>
              <a:rPr lang="tr-TR" sz="2000">
                <a:solidFill>
                  <a:srgbClr val="FFFF66"/>
                </a:solidFill>
              </a:rPr>
              <a:t>Serebellopontin köşe tümörleri</a:t>
            </a:r>
          </a:p>
        </p:txBody>
      </p:sp>
      <p:sp>
        <p:nvSpPr>
          <p:cNvPr id="62468" name="Rectangle 3"/>
          <p:cNvSpPr>
            <a:spLocks noChangeArrowheads="1"/>
          </p:cNvSpPr>
          <p:nvPr/>
        </p:nvSpPr>
        <p:spPr bwMode="auto">
          <a:xfrm>
            <a:off x="180975" y="90488"/>
            <a:ext cx="56165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3600">
                <a:solidFill>
                  <a:srgbClr val="FFFF00"/>
                </a:solidFill>
              </a:rPr>
              <a:t>İÇ KULAK HASTALIKLARI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63490" name="Rectangle 1"/>
          <p:cNvSpPr>
            <a:spLocks noChangeArrowheads="1"/>
          </p:cNvSpPr>
          <p:nvPr/>
        </p:nvSpPr>
        <p:spPr bwMode="auto">
          <a:xfrm>
            <a:off x="3175" y="209550"/>
            <a:ext cx="40370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Vestibüler bozukluklar</a:t>
            </a:r>
          </a:p>
        </p:txBody>
      </p:sp>
      <p:sp>
        <p:nvSpPr>
          <p:cNvPr id="63491" name="Rectangle 2"/>
          <p:cNvSpPr>
            <a:spLocks noChangeArrowheads="1"/>
          </p:cNvSpPr>
          <p:nvPr/>
        </p:nvSpPr>
        <p:spPr bwMode="auto">
          <a:xfrm>
            <a:off x="428625" y="620713"/>
            <a:ext cx="8026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Benign Paroksismal Pozisyonel Vertigo (BPPV)</a:t>
            </a:r>
          </a:p>
        </p:txBody>
      </p:sp>
      <p:sp>
        <p:nvSpPr>
          <p:cNvPr id="63492" name="Rectangle 3"/>
          <p:cNvSpPr>
            <a:spLocks noChangeArrowheads="1"/>
          </p:cNvSpPr>
          <p:nvPr/>
        </p:nvSpPr>
        <p:spPr bwMode="auto">
          <a:xfrm>
            <a:off x="179388" y="1392238"/>
            <a:ext cx="8540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Etyoloji :</a:t>
            </a:r>
          </a:p>
        </p:txBody>
      </p:sp>
      <p:sp>
        <p:nvSpPr>
          <p:cNvPr id="63493" name="Rectangle 4"/>
          <p:cNvSpPr>
            <a:spLocks noChangeArrowheads="1"/>
          </p:cNvSpPr>
          <p:nvPr/>
        </p:nvSpPr>
        <p:spPr bwMode="auto">
          <a:xfrm>
            <a:off x="1619250" y="1395413"/>
            <a:ext cx="73453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7800" indent="-176213">
              <a:buClrTx/>
              <a:buFontTx/>
              <a:buNone/>
              <a:tabLst>
                <a:tab pos="177800" algn="l"/>
                <a:tab pos="1092200" algn="l"/>
                <a:tab pos="2006600" algn="l"/>
                <a:tab pos="2921000" algn="l"/>
                <a:tab pos="3835400" algn="l"/>
                <a:tab pos="4749800" algn="l"/>
                <a:tab pos="5664200" algn="l"/>
                <a:tab pos="6578600" algn="l"/>
                <a:tab pos="7493000" algn="l"/>
                <a:tab pos="8407400" algn="l"/>
                <a:tab pos="9321800" algn="l"/>
                <a:tab pos="10236200" algn="l"/>
              </a:tabLst>
            </a:pPr>
            <a:r>
              <a:rPr lang="tr-TR" sz="1400">
                <a:solidFill>
                  <a:srgbClr val="FFFFFF"/>
                </a:solidFill>
              </a:rPr>
              <a:t>İdiopatik, kafa travması</a:t>
            </a:r>
          </a:p>
        </p:txBody>
      </p:sp>
      <p:sp>
        <p:nvSpPr>
          <p:cNvPr id="63494" name="Rectangle 5"/>
          <p:cNvSpPr>
            <a:spLocks noChangeArrowheads="1"/>
          </p:cNvSpPr>
          <p:nvPr/>
        </p:nvSpPr>
        <p:spPr bwMode="auto">
          <a:xfrm>
            <a:off x="1619250" y="3494088"/>
            <a:ext cx="7416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Belli pozisyonda ortaya çıkan, şiddetli, çoğunlukla 1 dk süren, tekrarlayan vertigo atakları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Bulantı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Yakınmaların ortaya çıkışı istirahat halinde, hatta uykuda</a:t>
            </a:r>
          </a:p>
          <a:p>
            <a:pPr marL="176213" indent="-176213">
              <a:buClrTx/>
              <a:buFontTx/>
              <a:buNone/>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normal.</a:t>
            </a:r>
          </a:p>
        </p:txBody>
      </p:sp>
      <p:sp>
        <p:nvSpPr>
          <p:cNvPr id="63495" name="Rectangle 6"/>
          <p:cNvSpPr>
            <a:spLocks noChangeArrowheads="1"/>
          </p:cNvSpPr>
          <p:nvPr/>
        </p:nvSpPr>
        <p:spPr bwMode="auto">
          <a:xfrm>
            <a:off x="177800" y="3494088"/>
            <a:ext cx="12414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Semptomlar :</a:t>
            </a:r>
          </a:p>
        </p:txBody>
      </p:sp>
      <p:sp>
        <p:nvSpPr>
          <p:cNvPr id="63496" name="Rectangle 7"/>
          <p:cNvSpPr>
            <a:spLocks noChangeArrowheads="1"/>
          </p:cNvSpPr>
          <p:nvPr/>
        </p:nvSpPr>
        <p:spPr bwMode="auto">
          <a:xfrm>
            <a:off x="1619250" y="2695575"/>
            <a:ext cx="7416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Kanalolithiazis</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Kupulolithiazis</a:t>
            </a:r>
          </a:p>
        </p:txBody>
      </p:sp>
      <p:sp>
        <p:nvSpPr>
          <p:cNvPr id="63497" name="Rectangle 8"/>
          <p:cNvSpPr>
            <a:spLocks noChangeArrowheads="1"/>
          </p:cNvSpPr>
          <p:nvPr/>
        </p:nvSpPr>
        <p:spPr bwMode="auto">
          <a:xfrm>
            <a:off x="177800" y="2695575"/>
            <a:ext cx="11350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Patogenez :</a:t>
            </a:r>
          </a:p>
        </p:txBody>
      </p:sp>
      <p:sp>
        <p:nvSpPr>
          <p:cNvPr id="63498" name="Rectangle 9"/>
          <p:cNvSpPr>
            <a:spLocks noChangeArrowheads="1"/>
          </p:cNvSpPr>
          <p:nvPr/>
        </p:nvSpPr>
        <p:spPr bwMode="auto">
          <a:xfrm>
            <a:off x="179388" y="5305425"/>
            <a:ext cx="812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Tedavi :</a:t>
            </a:r>
          </a:p>
        </p:txBody>
      </p:sp>
      <p:sp>
        <p:nvSpPr>
          <p:cNvPr id="63499" name="Rectangle 10"/>
          <p:cNvSpPr>
            <a:spLocks noChangeArrowheads="1"/>
          </p:cNvSpPr>
          <p:nvPr/>
        </p:nvSpPr>
        <p:spPr bwMode="auto">
          <a:xfrm>
            <a:off x="179388" y="1971675"/>
            <a:ext cx="13287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Epidemiyoloji :</a:t>
            </a:r>
          </a:p>
        </p:txBody>
      </p:sp>
      <p:sp>
        <p:nvSpPr>
          <p:cNvPr id="63500" name="Rectangle 11"/>
          <p:cNvSpPr>
            <a:spLocks noChangeArrowheads="1"/>
          </p:cNvSpPr>
          <p:nvPr/>
        </p:nvSpPr>
        <p:spPr bwMode="auto">
          <a:xfrm>
            <a:off x="1619250" y="1974850"/>
            <a:ext cx="73453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Akut vertigonun en sık nedeni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 : E  =  2 : 1</a:t>
            </a:r>
          </a:p>
        </p:txBody>
      </p:sp>
      <p:sp>
        <p:nvSpPr>
          <p:cNvPr id="63501" name="Rectangle 12"/>
          <p:cNvSpPr>
            <a:spLocks noChangeArrowheads="1"/>
          </p:cNvSpPr>
          <p:nvPr/>
        </p:nvSpPr>
        <p:spPr bwMode="auto">
          <a:xfrm>
            <a:off x="1619250" y="4637088"/>
            <a:ext cx="7416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Dix-Hallpike testi (manevrası)</a:t>
            </a:r>
          </a:p>
        </p:txBody>
      </p:sp>
      <p:sp>
        <p:nvSpPr>
          <p:cNvPr id="63502" name="Rectangle 13"/>
          <p:cNvSpPr>
            <a:spLocks noChangeArrowheads="1"/>
          </p:cNvSpPr>
          <p:nvPr/>
        </p:nvSpPr>
        <p:spPr bwMode="auto">
          <a:xfrm>
            <a:off x="179388" y="4637088"/>
            <a:ext cx="6365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
        <p:nvSpPr>
          <p:cNvPr id="63503" name="Rectangle 14"/>
          <p:cNvSpPr>
            <a:spLocks noChangeArrowheads="1"/>
          </p:cNvSpPr>
          <p:nvPr/>
        </p:nvSpPr>
        <p:spPr bwMode="auto">
          <a:xfrm>
            <a:off x="177800" y="6281738"/>
            <a:ext cx="9461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Prognoz :</a:t>
            </a:r>
          </a:p>
        </p:txBody>
      </p:sp>
      <p:sp>
        <p:nvSpPr>
          <p:cNvPr id="63504" name="Rectangle 15"/>
          <p:cNvSpPr>
            <a:spLocks noChangeArrowheads="1"/>
          </p:cNvSpPr>
          <p:nvPr/>
        </p:nvSpPr>
        <p:spPr bwMode="auto">
          <a:xfrm>
            <a:off x="1619250" y="6292850"/>
            <a:ext cx="73453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Birkaç gün veya hafta içinde düzelme</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%25-30 yineleme</a:t>
            </a:r>
          </a:p>
        </p:txBody>
      </p:sp>
      <p:sp>
        <p:nvSpPr>
          <p:cNvPr id="63505" name="Rectangle 16"/>
          <p:cNvSpPr>
            <a:spLocks noChangeArrowheads="1"/>
          </p:cNvSpPr>
          <p:nvPr/>
        </p:nvSpPr>
        <p:spPr bwMode="auto">
          <a:xfrm>
            <a:off x="1619250" y="5291138"/>
            <a:ext cx="741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Kanalolithiazis: repozisyon manevraları (Ör. Epley, Semont)</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Kupulolithiazis (kurtarma manevrası, sonra repozisyon manevrası)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Cerrahi: nörektomi, semisirküler kanal oklüzyonu</a:t>
            </a:r>
          </a:p>
        </p:txBody>
      </p:sp>
      <p:pic>
        <p:nvPicPr>
          <p:cNvPr id="6350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88" y="1341438"/>
            <a:ext cx="2741612"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5250" y="692150"/>
            <a:ext cx="50530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451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24300" y="3068638"/>
            <a:ext cx="50530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4516" name="Text Box 3"/>
          <p:cNvSpPr txBox="1">
            <a:spLocks noChangeArrowheads="1"/>
          </p:cNvSpPr>
          <p:nvPr/>
        </p:nvSpPr>
        <p:spPr bwMode="auto">
          <a:xfrm>
            <a:off x="111125" y="101600"/>
            <a:ext cx="48323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Dix-Hallpike testi (manevrası)</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3850" y="1187450"/>
            <a:ext cx="2447925"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3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48238" y="1230313"/>
            <a:ext cx="24479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40"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96163" y="1397000"/>
            <a:ext cx="14970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41"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95288" y="2957513"/>
            <a:ext cx="2376487"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42"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825750" y="3144838"/>
            <a:ext cx="145891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43" name="Picture 6"/>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95288" y="4581525"/>
            <a:ext cx="2447925"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44" name="Picture 7"/>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948238" y="2924175"/>
            <a:ext cx="252095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45" name="Picture 8"/>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469188" y="3089275"/>
            <a:ext cx="1368425"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46" name="Picture 9"/>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4860925" y="4287838"/>
            <a:ext cx="3382963"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5547" name="AutoShape 10"/>
          <p:cNvSpPr>
            <a:spLocks noChangeArrowheads="1"/>
          </p:cNvSpPr>
          <p:nvPr/>
        </p:nvSpPr>
        <p:spPr bwMode="auto">
          <a:xfrm rot="-10560000">
            <a:off x="4357688" y="5014913"/>
            <a:ext cx="576262" cy="1295400"/>
          </a:xfrm>
          <a:prstGeom prst="curvedLeftArrow">
            <a:avLst>
              <a:gd name="adj1" fmla="val 44959"/>
              <a:gd name="adj2" fmla="val 89917"/>
              <a:gd name="adj3" fmla="val 33333"/>
            </a:avLst>
          </a:prstGeom>
          <a:solidFill>
            <a:srgbClr val="99CCFF"/>
          </a:solidFill>
          <a:ln w="9360" cap="sq">
            <a:solidFill>
              <a:srgbClr val="000000"/>
            </a:solidFill>
            <a:miter lim="800000"/>
            <a:headEnd/>
            <a:tailEnd/>
          </a:ln>
        </p:spPr>
        <p:txBody>
          <a:bodyPr wrap="none" anchor="ctr"/>
          <a:lstStyle/>
          <a:p>
            <a:endParaRPr lang="tr-TR"/>
          </a:p>
        </p:txBody>
      </p:sp>
      <p:sp>
        <p:nvSpPr>
          <p:cNvPr id="65548" name="Text Box 11"/>
          <p:cNvSpPr txBox="1">
            <a:spLocks noChangeArrowheads="1"/>
          </p:cNvSpPr>
          <p:nvPr/>
        </p:nvSpPr>
        <p:spPr bwMode="auto">
          <a:xfrm>
            <a:off x="123825" y="101600"/>
            <a:ext cx="2860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Epley manevrası</a:t>
            </a:r>
            <a:endParaRPr lang="tr-TR" sz="280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Semont_R_PSSK"/>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1188" y="1412875"/>
            <a:ext cx="7981950"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11"/>
          <p:cNvSpPr txBox="1">
            <a:spLocks noChangeArrowheads="1"/>
          </p:cNvSpPr>
          <p:nvPr/>
        </p:nvSpPr>
        <p:spPr bwMode="auto">
          <a:xfrm>
            <a:off x="123825" y="101600"/>
            <a:ext cx="3200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2800">
                <a:solidFill>
                  <a:srgbClr val="FF0000"/>
                </a:solidFill>
              </a:rPr>
              <a:t>Semont manevrası</a:t>
            </a:r>
            <a:endParaRPr lang="tr-TR" sz="2800">
              <a:solidFill>
                <a:srgbClr val="0000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67586" name="Rectangle 1"/>
          <p:cNvSpPr>
            <a:spLocks noChangeArrowheads="1"/>
          </p:cNvSpPr>
          <p:nvPr/>
        </p:nvSpPr>
        <p:spPr bwMode="auto">
          <a:xfrm>
            <a:off x="3175" y="209550"/>
            <a:ext cx="40370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Vestibüler bozukluklar</a:t>
            </a:r>
          </a:p>
        </p:txBody>
      </p:sp>
      <p:sp>
        <p:nvSpPr>
          <p:cNvPr id="67587" name="Rectangle 2"/>
          <p:cNvSpPr>
            <a:spLocks noChangeArrowheads="1"/>
          </p:cNvSpPr>
          <p:nvPr/>
        </p:nvSpPr>
        <p:spPr bwMode="auto">
          <a:xfrm>
            <a:off x="458788" y="671513"/>
            <a:ext cx="79835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400">
                <a:solidFill>
                  <a:srgbClr val="FFFFFF"/>
                </a:solidFill>
              </a:rPr>
              <a:t>Akut unilateral vestibüler bozukluk (vestibüler nöronitis)</a:t>
            </a:r>
          </a:p>
        </p:txBody>
      </p:sp>
      <p:sp>
        <p:nvSpPr>
          <p:cNvPr id="67588" name="Rectangle 3"/>
          <p:cNvSpPr>
            <a:spLocks noChangeArrowheads="1"/>
          </p:cNvSpPr>
          <p:nvPr/>
        </p:nvSpPr>
        <p:spPr bwMode="auto">
          <a:xfrm>
            <a:off x="179388" y="1392238"/>
            <a:ext cx="8540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Etyoloji :</a:t>
            </a:r>
          </a:p>
        </p:txBody>
      </p:sp>
      <p:sp>
        <p:nvSpPr>
          <p:cNvPr id="67589" name="Rectangle 4"/>
          <p:cNvSpPr>
            <a:spLocks noChangeArrowheads="1"/>
          </p:cNvSpPr>
          <p:nvPr/>
        </p:nvSpPr>
        <p:spPr bwMode="auto">
          <a:xfrm>
            <a:off x="1619250" y="1395413"/>
            <a:ext cx="73453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7800" indent="-176213">
              <a:buClrTx/>
              <a:buFontTx/>
              <a:buNone/>
              <a:tabLst>
                <a:tab pos="177800" algn="l"/>
                <a:tab pos="1092200" algn="l"/>
                <a:tab pos="2006600" algn="l"/>
                <a:tab pos="2921000" algn="l"/>
                <a:tab pos="3835400" algn="l"/>
                <a:tab pos="4749800" algn="l"/>
                <a:tab pos="5664200" algn="l"/>
                <a:tab pos="6578600" algn="l"/>
                <a:tab pos="7493000" algn="l"/>
                <a:tab pos="8407400" algn="l"/>
                <a:tab pos="9321800" algn="l"/>
                <a:tab pos="10236200" algn="l"/>
              </a:tabLst>
            </a:pPr>
            <a:r>
              <a:rPr lang="tr-TR" sz="1400">
                <a:solidFill>
                  <a:srgbClr val="FFFFFF"/>
                </a:solidFill>
              </a:rPr>
              <a:t>Viral ? / Metabolik ? / Vasküler ?</a:t>
            </a:r>
          </a:p>
        </p:txBody>
      </p:sp>
      <p:sp>
        <p:nvSpPr>
          <p:cNvPr id="67590" name="Rectangle 5"/>
          <p:cNvSpPr>
            <a:spLocks noChangeArrowheads="1"/>
          </p:cNvSpPr>
          <p:nvPr/>
        </p:nvSpPr>
        <p:spPr bwMode="auto">
          <a:xfrm>
            <a:off x="1619250" y="3490913"/>
            <a:ext cx="741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Spontan nistagmus</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Kalorik test: nistagmus yönünün karşı tarafındaki kulakta kanal parezisi</a:t>
            </a:r>
          </a:p>
          <a:p>
            <a:pPr marL="176213" indent="-176213">
              <a:buClrTx/>
              <a:buFontTx/>
              <a:buNone/>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normaldir.</a:t>
            </a:r>
          </a:p>
        </p:txBody>
      </p:sp>
      <p:sp>
        <p:nvSpPr>
          <p:cNvPr id="67591" name="Rectangle 6"/>
          <p:cNvSpPr>
            <a:spLocks noChangeArrowheads="1"/>
          </p:cNvSpPr>
          <p:nvPr/>
        </p:nvSpPr>
        <p:spPr bwMode="auto">
          <a:xfrm>
            <a:off x="179388" y="3490913"/>
            <a:ext cx="6365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
        <p:nvSpPr>
          <p:cNvPr id="67592" name="Rectangle 7"/>
          <p:cNvSpPr>
            <a:spLocks noChangeArrowheads="1"/>
          </p:cNvSpPr>
          <p:nvPr/>
        </p:nvSpPr>
        <p:spPr bwMode="auto">
          <a:xfrm>
            <a:off x="1619250" y="2554288"/>
            <a:ext cx="741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Ani başlayan, belli bir nedene bağlı olmayan  ve birkaç gün süren</a:t>
            </a:r>
            <a:r>
              <a:rPr lang="tr-TR" sz="1400">
                <a:solidFill>
                  <a:srgbClr val="000000"/>
                </a:solidFill>
              </a:rPr>
              <a:t> </a:t>
            </a:r>
            <a:r>
              <a:rPr lang="tr-TR" sz="1400">
                <a:solidFill>
                  <a:srgbClr val="FFFFFF"/>
                </a:solidFill>
              </a:rPr>
              <a:t>rotatuar vertigo atağı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Bulantı, kusma ve dengesizlik</a:t>
            </a:r>
          </a:p>
          <a:p>
            <a:pPr marL="176213" indent="-176213">
              <a:buClrTx/>
              <a:buFontTx/>
              <a:buNone/>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kaybı, tinnitus, şuur kaybı yoktur</a:t>
            </a:r>
          </a:p>
        </p:txBody>
      </p:sp>
      <p:sp>
        <p:nvSpPr>
          <p:cNvPr id="67593" name="Rectangle 8"/>
          <p:cNvSpPr>
            <a:spLocks noChangeArrowheads="1"/>
          </p:cNvSpPr>
          <p:nvPr/>
        </p:nvSpPr>
        <p:spPr bwMode="auto">
          <a:xfrm>
            <a:off x="177800" y="2554288"/>
            <a:ext cx="12414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Semptomlar :</a:t>
            </a:r>
          </a:p>
        </p:txBody>
      </p:sp>
      <p:sp>
        <p:nvSpPr>
          <p:cNvPr id="67594" name="Rectangle 9"/>
          <p:cNvSpPr>
            <a:spLocks noChangeArrowheads="1"/>
          </p:cNvSpPr>
          <p:nvPr/>
        </p:nvSpPr>
        <p:spPr bwMode="auto">
          <a:xfrm>
            <a:off x="179388" y="5157788"/>
            <a:ext cx="812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Tedavi :</a:t>
            </a:r>
          </a:p>
        </p:txBody>
      </p:sp>
      <p:sp>
        <p:nvSpPr>
          <p:cNvPr id="67595" name="Rectangle 10"/>
          <p:cNvSpPr>
            <a:spLocks noChangeArrowheads="1"/>
          </p:cNvSpPr>
          <p:nvPr/>
        </p:nvSpPr>
        <p:spPr bwMode="auto">
          <a:xfrm>
            <a:off x="1619250" y="5168900"/>
            <a:ext cx="73453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Yatak istirahatı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Antivertijinöz tedavi (ör. dimenhydrinate)</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Sistemik steroid</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Akut atak düzeldikten sonra vestibüler rehabilitasyon egzersizleri</a:t>
            </a:r>
          </a:p>
        </p:txBody>
      </p:sp>
      <p:sp>
        <p:nvSpPr>
          <p:cNvPr id="67596" name="Rectangle 11"/>
          <p:cNvSpPr>
            <a:spLocks noChangeArrowheads="1"/>
          </p:cNvSpPr>
          <p:nvPr/>
        </p:nvSpPr>
        <p:spPr bwMode="auto">
          <a:xfrm>
            <a:off x="179388" y="1828800"/>
            <a:ext cx="13287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Epidemiyoloji :</a:t>
            </a:r>
          </a:p>
        </p:txBody>
      </p:sp>
      <p:sp>
        <p:nvSpPr>
          <p:cNvPr id="67597" name="Rectangle 12"/>
          <p:cNvSpPr>
            <a:spLocks noChangeArrowheads="1"/>
          </p:cNvSpPr>
          <p:nvPr/>
        </p:nvSpPr>
        <p:spPr bwMode="auto">
          <a:xfrm>
            <a:off x="1619250" y="1831975"/>
            <a:ext cx="73453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Orta yaşta sık</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Çoğunlukla ÜSYE’yi takibeden 2 hafta içinde</a:t>
            </a:r>
          </a:p>
        </p:txBody>
      </p:sp>
      <p:sp>
        <p:nvSpPr>
          <p:cNvPr id="67598" name="Rectangle 13"/>
          <p:cNvSpPr>
            <a:spLocks noChangeArrowheads="1"/>
          </p:cNvSpPr>
          <p:nvPr/>
        </p:nvSpPr>
        <p:spPr bwMode="auto">
          <a:xfrm>
            <a:off x="1619250" y="4424363"/>
            <a:ext cx="7416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Serebellar infarkt</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İntrakranial kitle</a:t>
            </a:r>
          </a:p>
        </p:txBody>
      </p:sp>
      <p:sp>
        <p:nvSpPr>
          <p:cNvPr id="67599" name="Rectangle 14"/>
          <p:cNvSpPr>
            <a:spLocks noChangeArrowheads="1"/>
          </p:cNvSpPr>
          <p:nvPr/>
        </p:nvSpPr>
        <p:spPr bwMode="auto">
          <a:xfrm>
            <a:off x="179388" y="4424363"/>
            <a:ext cx="11303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Ayırıcı tanı :</a:t>
            </a:r>
          </a:p>
        </p:txBody>
      </p:sp>
      <p:sp>
        <p:nvSpPr>
          <p:cNvPr id="67600" name="Rectangle 15"/>
          <p:cNvSpPr>
            <a:spLocks noChangeArrowheads="1"/>
          </p:cNvSpPr>
          <p:nvPr/>
        </p:nvSpPr>
        <p:spPr bwMode="auto">
          <a:xfrm>
            <a:off x="177800" y="6281738"/>
            <a:ext cx="9461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Prognoz :</a:t>
            </a:r>
          </a:p>
        </p:txBody>
      </p:sp>
      <p:sp>
        <p:nvSpPr>
          <p:cNvPr id="67601" name="Rectangle 16"/>
          <p:cNvSpPr>
            <a:spLocks noChangeArrowheads="1"/>
          </p:cNvSpPr>
          <p:nvPr/>
        </p:nvSpPr>
        <p:spPr bwMode="auto">
          <a:xfrm>
            <a:off x="1619250" y="6292850"/>
            <a:ext cx="73453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Birkaç gün veya hafta içinde düzelme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3175" y="209550"/>
            <a:ext cx="40370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Vestibüler bozukluklar</a:t>
            </a:r>
          </a:p>
        </p:txBody>
      </p:sp>
      <p:sp>
        <p:nvSpPr>
          <p:cNvPr id="68611" name="Rectangle 2"/>
          <p:cNvSpPr>
            <a:spLocks noChangeArrowheads="1"/>
          </p:cNvSpPr>
          <p:nvPr/>
        </p:nvSpPr>
        <p:spPr bwMode="auto">
          <a:xfrm>
            <a:off x="428625" y="620713"/>
            <a:ext cx="32845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Meniere hastalığı</a:t>
            </a:r>
          </a:p>
        </p:txBody>
      </p:sp>
      <p:sp>
        <p:nvSpPr>
          <p:cNvPr id="68612" name="Rectangle 3"/>
          <p:cNvSpPr>
            <a:spLocks noChangeArrowheads="1"/>
          </p:cNvSpPr>
          <p:nvPr/>
        </p:nvSpPr>
        <p:spPr bwMode="auto">
          <a:xfrm>
            <a:off x="177800" y="1952625"/>
            <a:ext cx="11350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Patogenez :</a:t>
            </a:r>
          </a:p>
        </p:txBody>
      </p:sp>
      <p:sp>
        <p:nvSpPr>
          <p:cNvPr id="68613" name="Rectangle 4"/>
          <p:cNvSpPr>
            <a:spLocks noChangeArrowheads="1"/>
          </p:cNvSpPr>
          <p:nvPr/>
        </p:nvSpPr>
        <p:spPr bwMode="auto">
          <a:xfrm>
            <a:off x="179388" y="4378325"/>
            <a:ext cx="812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Tedavi :</a:t>
            </a:r>
          </a:p>
        </p:txBody>
      </p:sp>
      <p:sp>
        <p:nvSpPr>
          <p:cNvPr id="68614" name="Rectangle 5"/>
          <p:cNvSpPr>
            <a:spLocks noChangeArrowheads="1"/>
          </p:cNvSpPr>
          <p:nvPr/>
        </p:nvSpPr>
        <p:spPr bwMode="auto">
          <a:xfrm>
            <a:off x="179388" y="1233488"/>
            <a:ext cx="13287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Epidemiyoloji :</a:t>
            </a:r>
          </a:p>
        </p:txBody>
      </p:sp>
      <p:sp>
        <p:nvSpPr>
          <p:cNvPr id="68615" name="Rectangle 6"/>
          <p:cNvSpPr>
            <a:spLocks noChangeArrowheads="1"/>
          </p:cNvSpPr>
          <p:nvPr/>
        </p:nvSpPr>
        <p:spPr bwMode="auto">
          <a:xfrm>
            <a:off x="1619250" y="1236663"/>
            <a:ext cx="73453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30-50 yaş arasında sık</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Rotatuar vertigo olan hastaların % 5-10’unda</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 5-10 bilateral</a:t>
            </a:r>
          </a:p>
        </p:txBody>
      </p:sp>
      <p:sp>
        <p:nvSpPr>
          <p:cNvPr id="68616" name="Rectangle 7"/>
          <p:cNvSpPr>
            <a:spLocks noChangeArrowheads="1"/>
          </p:cNvSpPr>
          <p:nvPr/>
        </p:nvSpPr>
        <p:spPr bwMode="auto">
          <a:xfrm>
            <a:off x="1619250" y="3321050"/>
            <a:ext cx="7416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Öykü</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Saf ses odyometri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Elektrokokleografi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ENG/VNG: Kanal parezisi</a:t>
            </a:r>
          </a:p>
        </p:txBody>
      </p:sp>
      <p:sp>
        <p:nvSpPr>
          <p:cNvPr id="68617" name="Rectangle 8"/>
          <p:cNvSpPr>
            <a:spLocks noChangeArrowheads="1"/>
          </p:cNvSpPr>
          <p:nvPr/>
        </p:nvSpPr>
        <p:spPr bwMode="auto">
          <a:xfrm>
            <a:off x="179388" y="3321050"/>
            <a:ext cx="6365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
        <p:nvSpPr>
          <p:cNvPr id="68618" name="Rectangle 9"/>
          <p:cNvSpPr>
            <a:spLocks noChangeArrowheads="1"/>
          </p:cNvSpPr>
          <p:nvPr/>
        </p:nvSpPr>
        <p:spPr bwMode="auto">
          <a:xfrm>
            <a:off x="177800" y="6213475"/>
            <a:ext cx="9461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Prognoz :</a:t>
            </a:r>
          </a:p>
        </p:txBody>
      </p:sp>
      <p:sp>
        <p:nvSpPr>
          <p:cNvPr id="68619" name="Rectangle 10"/>
          <p:cNvSpPr>
            <a:spLocks noChangeArrowheads="1"/>
          </p:cNvSpPr>
          <p:nvPr/>
        </p:nvSpPr>
        <p:spPr bwMode="auto">
          <a:xfrm>
            <a:off x="1619250" y="6224588"/>
            <a:ext cx="73453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Değişken seyir</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Yıllar içinde vertigo ataklarında seyrelme, progresif işitme kaybı</a:t>
            </a:r>
          </a:p>
        </p:txBody>
      </p:sp>
      <p:sp>
        <p:nvSpPr>
          <p:cNvPr id="68620" name="Rectangle 11"/>
          <p:cNvSpPr>
            <a:spLocks noChangeArrowheads="1"/>
          </p:cNvSpPr>
          <p:nvPr/>
        </p:nvSpPr>
        <p:spPr bwMode="auto">
          <a:xfrm>
            <a:off x="1619250" y="4400550"/>
            <a:ext cx="74168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buSzPct val="45000"/>
              <a:buFont typeface="StarSymbo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Akut atak tadevisi</a:t>
            </a:r>
          </a:p>
          <a:p>
            <a:pPr marL="457200" lvl="1" indent="0">
              <a:buSzPct val="45000"/>
              <a:buFont typeface="StarSymbo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Yatak istirahatı</a:t>
            </a:r>
          </a:p>
          <a:p>
            <a:pPr marL="457200" lvl="1" indent="0">
              <a:buSzPct val="45000"/>
              <a:buFont typeface="StarSymbo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Antivertijinöz tedavi (ör. dimenhydrinate, diazepam)</a:t>
            </a:r>
          </a:p>
          <a:p>
            <a:pPr marL="457200" lvl="1" indent="0">
              <a:buSzPct val="45000"/>
              <a:buFont typeface="StarSymbo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Antiemetik tedavi (ör. metoclopramide)</a:t>
            </a:r>
          </a:p>
          <a:p>
            <a:pPr>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FF"/>
                </a:solidFill>
              </a:rPr>
              <a:t>Atakların önlenmesi :</a:t>
            </a:r>
          </a:p>
        </p:txBody>
      </p:sp>
      <p:sp>
        <p:nvSpPr>
          <p:cNvPr id="68621" name="Rectangle 12"/>
          <p:cNvSpPr>
            <a:spLocks noChangeArrowheads="1"/>
          </p:cNvSpPr>
          <p:nvPr/>
        </p:nvSpPr>
        <p:spPr bwMode="auto">
          <a:xfrm>
            <a:off x="177800" y="2528888"/>
            <a:ext cx="12414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Semptomlar :</a:t>
            </a:r>
          </a:p>
        </p:txBody>
      </p:sp>
      <p:sp>
        <p:nvSpPr>
          <p:cNvPr id="68622" name="Rectangle 13"/>
          <p:cNvSpPr>
            <a:spLocks noChangeArrowheads="1"/>
          </p:cNvSpPr>
          <p:nvPr/>
        </p:nvSpPr>
        <p:spPr bwMode="auto">
          <a:xfrm>
            <a:off x="1619250" y="2532063"/>
            <a:ext cx="73453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341313" indent="-341313">
              <a:buClr>
                <a:srgbClr val="FFFFFF"/>
              </a:buClr>
              <a:buFont typeface="Times New Roman" charset="0"/>
              <a:buAutoNum type="arabicPeriod"/>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sz="1400">
                <a:solidFill>
                  <a:srgbClr val="FFFFFF"/>
                </a:solidFill>
              </a:rPr>
              <a:t>Vertigo atakları (saatler süren)</a:t>
            </a:r>
          </a:p>
          <a:p>
            <a:pPr marL="341313" indent="-341313">
              <a:buClr>
                <a:srgbClr val="FFFFFF"/>
              </a:buClr>
              <a:buFont typeface="Times New Roman" charset="0"/>
              <a:buAutoNum type="arabicPeriod"/>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sz="1400">
                <a:solidFill>
                  <a:srgbClr val="FFFFFF"/>
                </a:solidFill>
              </a:rPr>
              <a:t>Fluktuan (dalgalı) işitme kaybı ve tinnitus</a:t>
            </a:r>
          </a:p>
          <a:p>
            <a:pPr marL="341313" indent="-341313">
              <a:buClr>
                <a:srgbClr val="FFFFFF"/>
              </a:buClr>
              <a:buFont typeface="Times New Roman" charset="0"/>
              <a:buAutoNum type="arabicPeriod"/>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tr-TR" sz="1400">
                <a:solidFill>
                  <a:srgbClr val="FFFFFF"/>
                </a:solidFill>
              </a:rPr>
              <a:t>Kulakta dolgunluk hissi</a:t>
            </a:r>
          </a:p>
        </p:txBody>
      </p:sp>
      <p:sp>
        <p:nvSpPr>
          <p:cNvPr id="68623" name="Rectangle 14"/>
          <p:cNvSpPr>
            <a:spLocks noChangeArrowheads="1"/>
          </p:cNvSpPr>
          <p:nvPr/>
        </p:nvSpPr>
        <p:spPr bwMode="auto">
          <a:xfrm>
            <a:off x="1619250" y="1952625"/>
            <a:ext cx="73453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Endolenfatik hidrops</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Labirentin membran rüptürleri</a:t>
            </a:r>
          </a:p>
        </p:txBody>
      </p:sp>
      <p:sp>
        <p:nvSpPr>
          <p:cNvPr id="68624" name="Text Box 15"/>
          <p:cNvSpPr txBox="1">
            <a:spLocks noChangeArrowheads="1"/>
          </p:cNvSpPr>
          <p:nvPr/>
        </p:nvSpPr>
        <p:spPr bwMode="auto">
          <a:xfrm>
            <a:off x="3059113" y="5273675"/>
            <a:ext cx="3262312"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marL="342900" indent="-3429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lvl="1" eaLnBrk="1" hangingPunct="1"/>
            <a:r>
              <a:rPr lang="tr-TR" sz="1200" u="sng">
                <a:solidFill>
                  <a:srgbClr val="FFFFFF"/>
                </a:solidFill>
              </a:rPr>
              <a:t>Medikal</a:t>
            </a:r>
            <a:r>
              <a:rPr lang="tr-TR" sz="1200">
                <a:solidFill>
                  <a:srgbClr val="FFFFFF"/>
                </a:solidFill>
              </a:rPr>
              <a:t> :</a:t>
            </a:r>
          </a:p>
          <a:p>
            <a:pPr lvl="1" eaLnBrk="1" hangingPunct="1"/>
            <a:r>
              <a:rPr lang="tr-TR" sz="1200">
                <a:solidFill>
                  <a:srgbClr val="FFFFFF"/>
                </a:solidFill>
              </a:rPr>
              <a:t>Tuz kısıtlaması</a:t>
            </a:r>
          </a:p>
          <a:p>
            <a:pPr lvl="1" eaLnBrk="1" hangingPunct="1"/>
            <a:r>
              <a:rPr lang="tr-TR" sz="1200">
                <a:solidFill>
                  <a:srgbClr val="FFFFFF"/>
                </a:solidFill>
              </a:rPr>
              <a:t>Betahistidine</a:t>
            </a:r>
          </a:p>
          <a:p>
            <a:pPr lvl="1" eaLnBrk="1" hangingPunct="1"/>
            <a:r>
              <a:rPr lang="tr-TR" sz="1200">
                <a:solidFill>
                  <a:srgbClr val="FFFFFF"/>
                </a:solidFill>
              </a:rPr>
              <a:t>Asetazolamid</a:t>
            </a:r>
          </a:p>
          <a:p>
            <a:pPr lvl="1" eaLnBrk="1" hangingPunct="1"/>
            <a:r>
              <a:rPr lang="tr-TR" sz="1200">
                <a:solidFill>
                  <a:srgbClr val="FFFFFF"/>
                </a:solidFill>
              </a:rPr>
              <a:t>İntratimpanik steroid / gentamisin</a:t>
            </a:r>
          </a:p>
        </p:txBody>
      </p:sp>
      <p:sp>
        <p:nvSpPr>
          <p:cNvPr id="68625" name="Text Box 16"/>
          <p:cNvSpPr txBox="1">
            <a:spLocks noChangeArrowheads="1"/>
          </p:cNvSpPr>
          <p:nvPr/>
        </p:nvSpPr>
        <p:spPr bwMode="auto">
          <a:xfrm>
            <a:off x="5630863" y="5273675"/>
            <a:ext cx="3189287"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marL="342900" indent="-3429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lvl="1" eaLnBrk="1" hangingPunct="1"/>
            <a:r>
              <a:rPr lang="tr-TR" sz="1200" u="sng">
                <a:solidFill>
                  <a:srgbClr val="FFFFFF"/>
                </a:solidFill>
              </a:rPr>
              <a:t>Cerrahi</a:t>
            </a:r>
            <a:r>
              <a:rPr lang="tr-TR" sz="1200">
                <a:solidFill>
                  <a:srgbClr val="FFFFFF"/>
                </a:solidFill>
              </a:rPr>
              <a:t> :</a:t>
            </a:r>
          </a:p>
          <a:p>
            <a:pPr lvl="1" eaLnBrk="1" hangingPunct="1"/>
            <a:r>
              <a:rPr lang="tr-TR" sz="1200">
                <a:solidFill>
                  <a:srgbClr val="FFFFFF"/>
                </a:solidFill>
              </a:rPr>
              <a:t>Endolenfatik kese dekompresyonu</a:t>
            </a:r>
          </a:p>
          <a:p>
            <a:pPr lvl="1" eaLnBrk="1" hangingPunct="1"/>
            <a:r>
              <a:rPr lang="tr-TR" sz="1200">
                <a:solidFill>
                  <a:srgbClr val="FFFFFF"/>
                </a:solidFill>
              </a:rPr>
              <a:t>Vestibüler nörektomi</a:t>
            </a:r>
          </a:p>
          <a:p>
            <a:pPr lvl="1" eaLnBrk="1" hangingPunct="1"/>
            <a:r>
              <a:rPr lang="tr-TR" sz="1200">
                <a:solidFill>
                  <a:srgbClr val="FFFFFF"/>
                </a:solidFill>
              </a:rPr>
              <a:t>Labirentektomi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476250"/>
            <a:ext cx="8748713"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9635" name="Text Box 2"/>
          <p:cNvSpPr txBox="1">
            <a:spLocks noChangeArrowheads="1"/>
          </p:cNvSpPr>
          <p:nvPr/>
        </p:nvSpPr>
        <p:spPr bwMode="auto">
          <a:xfrm>
            <a:off x="2270125" y="378618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69636" name="Rectangle 3"/>
          <p:cNvSpPr>
            <a:spLocks noChangeArrowheads="1"/>
          </p:cNvSpPr>
          <p:nvPr/>
        </p:nvSpPr>
        <p:spPr bwMode="auto">
          <a:xfrm>
            <a:off x="2125663" y="3660775"/>
            <a:ext cx="3222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69637" name="Line 4"/>
          <p:cNvSpPr>
            <a:spLocks noChangeShapeType="1"/>
          </p:cNvSpPr>
          <p:nvPr/>
        </p:nvSpPr>
        <p:spPr bwMode="auto">
          <a:xfrm>
            <a:off x="1835150" y="4076700"/>
            <a:ext cx="360363" cy="1588"/>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9638" name="Text Box 5"/>
          <p:cNvSpPr txBox="1">
            <a:spLocks noChangeArrowheads="1"/>
          </p:cNvSpPr>
          <p:nvPr/>
        </p:nvSpPr>
        <p:spPr bwMode="auto">
          <a:xfrm>
            <a:off x="3494088" y="407352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69639" name="Text Box 6"/>
          <p:cNvSpPr txBox="1">
            <a:spLocks noChangeArrowheads="1"/>
          </p:cNvSpPr>
          <p:nvPr/>
        </p:nvSpPr>
        <p:spPr bwMode="auto">
          <a:xfrm>
            <a:off x="4718050" y="357028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69640" name="Text Box 7"/>
          <p:cNvSpPr txBox="1">
            <a:spLocks noChangeArrowheads="1"/>
          </p:cNvSpPr>
          <p:nvPr/>
        </p:nvSpPr>
        <p:spPr bwMode="auto">
          <a:xfrm>
            <a:off x="6015038" y="225901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69641" name="Text Box 8"/>
          <p:cNvSpPr txBox="1">
            <a:spLocks noChangeArrowheads="1"/>
          </p:cNvSpPr>
          <p:nvPr/>
        </p:nvSpPr>
        <p:spPr bwMode="auto">
          <a:xfrm>
            <a:off x="7240588" y="204311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69642" name="Text Box 9"/>
          <p:cNvSpPr txBox="1">
            <a:spLocks noChangeArrowheads="1"/>
          </p:cNvSpPr>
          <p:nvPr/>
        </p:nvSpPr>
        <p:spPr bwMode="auto">
          <a:xfrm>
            <a:off x="7889875" y="189865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69643" name="Line 10"/>
          <p:cNvSpPr>
            <a:spLocks noChangeShapeType="1"/>
          </p:cNvSpPr>
          <p:nvPr/>
        </p:nvSpPr>
        <p:spPr bwMode="auto">
          <a:xfrm flipV="1">
            <a:off x="3924300" y="3859213"/>
            <a:ext cx="719138" cy="508000"/>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9644" name="Line 11"/>
          <p:cNvSpPr>
            <a:spLocks noChangeShapeType="1"/>
          </p:cNvSpPr>
          <p:nvPr/>
        </p:nvSpPr>
        <p:spPr bwMode="auto">
          <a:xfrm flipV="1">
            <a:off x="5219700" y="2635250"/>
            <a:ext cx="720725" cy="1011238"/>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9645" name="Line 12"/>
          <p:cNvSpPr>
            <a:spLocks noChangeShapeType="1"/>
          </p:cNvSpPr>
          <p:nvPr/>
        </p:nvSpPr>
        <p:spPr bwMode="auto">
          <a:xfrm flipV="1">
            <a:off x="6516688" y="2347913"/>
            <a:ext cx="647700" cy="219075"/>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9646" name="Line 13"/>
          <p:cNvSpPr>
            <a:spLocks noChangeShapeType="1"/>
          </p:cNvSpPr>
          <p:nvPr/>
        </p:nvSpPr>
        <p:spPr bwMode="auto">
          <a:xfrm>
            <a:off x="7667625" y="2276475"/>
            <a:ext cx="217488" cy="1588"/>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9647" name="Rectangle 14"/>
          <p:cNvSpPr>
            <a:spLocks noChangeArrowheads="1"/>
          </p:cNvSpPr>
          <p:nvPr/>
        </p:nvSpPr>
        <p:spPr bwMode="auto">
          <a:xfrm>
            <a:off x="3384550" y="3948113"/>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69648" name="Rectangle 15"/>
          <p:cNvSpPr>
            <a:spLocks noChangeArrowheads="1"/>
          </p:cNvSpPr>
          <p:nvPr/>
        </p:nvSpPr>
        <p:spPr bwMode="auto">
          <a:xfrm>
            <a:off x="4608513" y="3425825"/>
            <a:ext cx="3222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69649" name="Rectangle 16"/>
          <p:cNvSpPr>
            <a:spLocks noChangeArrowheads="1"/>
          </p:cNvSpPr>
          <p:nvPr/>
        </p:nvSpPr>
        <p:spPr bwMode="auto">
          <a:xfrm>
            <a:off x="5905500" y="2151063"/>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69650" name="Rectangle 17"/>
          <p:cNvSpPr>
            <a:spLocks noChangeArrowheads="1"/>
          </p:cNvSpPr>
          <p:nvPr/>
        </p:nvSpPr>
        <p:spPr bwMode="auto">
          <a:xfrm>
            <a:off x="7097713" y="1917700"/>
            <a:ext cx="3222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69651" name="Rectangle 18"/>
          <p:cNvSpPr>
            <a:spLocks noChangeArrowheads="1"/>
          </p:cNvSpPr>
          <p:nvPr/>
        </p:nvSpPr>
        <p:spPr bwMode="auto">
          <a:xfrm>
            <a:off x="7780338" y="1773238"/>
            <a:ext cx="3222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69652" name="Text Box 19"/>
          <p:cNvSpPr txBox="1">
            <a:spLocks noChangeArrowheads="1"/>
          </p:cNvSpPr>
          <p:nvPr/>
        </p:nvSpPr>
        <p:spPr bwMode="auto">
          <a:xfrm>
            <a:off x="1333500" y="378936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69653" name="Rectangle 20"/>
          <p:cNvSpPr>
            <a:spLocks noChangeArrowheads="1"/>
          </p:cNvSpPr>
          <p:nvPr/>
        </p:nvSpPr>
        <p:spPr bwMode="auto">
          <a:xfrm>
            <a:off x="1189038" y="3663950"/>
            <a:ext cx="3222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69654" name="Line 21"/>
          <p:cNvSpPr>
            <a:spLocks noChangeShapeType="1"/>
          </p:cNvSpPr>
          <p:nvPr/>
        </p:nvSpPr>
        <p:spPr bwMode="auto">
          <a:xfrm>
            <a:off x="2700338" y="4076700"/>
            <a:ext cx="719137" cy="288925"/>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476250"/>
            <a:ext cx="8748713"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59" name="Text Box 2"/>
          <p:cNvSpPr txBox="1">
            <a:spLocks noChangeArrowheads="1"/>
          </p:cNvSpPr>
          <p:nvPr/>
        </p:nvSpPr>
        <p:spPr bwMode="auto">
          <a:xfrm>
            <a:off x="4718050" y="393223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70660" name="Text Box 3"/>
          <p:cNvSpPr txBox="1">
            <a:spLocks noChangeArrowheads="1"/>
          </p:cNvSpPr>
          <p:nvPr/>
        </p:nvSpPr>
        <p:spPr bwMode="auto">
          <a:xfrm>
            <a:off x="6015038" y="413067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70661" name="Text Box 4"/>
          <p:cNvSpPr txBox="1">
            <a:spLocks noChangeArrowheads="1"/>
          </p:cNvSpPr>
          <p:nvPr/>
        </p:nvSpPr>
        <p:spPr bwMode="auto">
          <a:xfrm>
            <a:off x="7240588" y="414496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70662" name="Text Box 5"/>
          <p:cNvSpPr txBox="1">
            <a:spLocks noChangeArrowheads="1"/>
          </p:cNvSpPr>
          <p:nvPr/>
        </p:nvSpPr>
        <p:spPr bwMode="auto">
          <a:xfrm>
            <a:off x="7889875" y="3784600"/>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70663" name="Line 6"/>
          <p:cNvSpPr>
            <a:spLocks noChangeShapeType="1"/>
          </p:cNvSpPr>
          <p:nvPr/>
        </p:nvSpPr>
        <p:spPr bwMode="auto">
          <a:xfrm flipV="1">
            <a:off x="3995738" y="4217988"/>
            <a:ext cx="719137" cy="147637"/>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0664" name="Line 7"/>
          <p:cNvSpPr>
            <a:spLocks noChangeShapeType="1"/>
          </p:cNvSpPr>
          <p:nvPr/>
        </p:nvSpPr>
        <p:spPr bwMode="auto">
          <a:xfrm>
            <a:off x="5219700" y="4219575"/>
            <a:ext cx="720725" cy="215900"/>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0665" name="Line 8"/>
          <p:cNvSpPr>
            <a:spLocks noChangeShapeType="1"/>
          </p:cNvSpPr>
          <p:nvPr/>
        </p:nvSpPr>
        <p:spPr bwMode="auto">
          <a:xfrm flipV="1">
            <a:off x="6516688" y="4433888"/>
            <a:ext cx="647700" cy="4762"/>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0666" name="Line 9"/>
          <p:cNvSpPr>
            <a:spLocks noChangeShapeType="1"/>
          </p:cNvSpPr>
          <p:nvPr/>
        </p:nvSpPr>
        <p:spPr bwMode="auto">
          <a:xfrm flipV="1">
            <a:off x="7667625" y="4291013"/>
            <a:ext cx="217488" cy="74612"/>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0667" name="Rectangle 10"/>
          <p:cNvSpPr>
            <a:spLocks noChangeArrowheads="1"/>
          </p:cNvSpPr>
          <p:nvPr/>
        </p:nvSpPr>
        <p:spPr bwMode="auto">
          <a:xfrm>
            <a:off x="4608513" y="3806825"/>
            <a:ext cx="3222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70668" name="Rectangle 11"/>
          <p:cNvSpPr>
            <a:spLocks noChangeArrowheads="1"/>
          </p:cNvSpPr>
          <p:nvPr/>
        </p:nvSpPr>
        <p:spPr bwMode="auto">
          <a:xfrm>
            <a:off x="5905500" y="4022725"/>
            <a:ext cx="3222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70669" name="Rectangle 12"/>
          <p:cNvSpPr>
            <a:spLocks noChangeArrowheads="1"/>
          </p:cNvSpPr>
          <p:nvPr/>
        </p:nvSpPr>
        <p:spPr bwMode="auto">
          <a:xfrm>
            <a:off x="7097713" y="4019550"/>
            <a:ext cx="3222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70670" name="Rectangle 13"/>
          <p:cNvSpPr>
            <a:spLocks noChangeArrowheads="1"/>
          </p:cNvSpPr>
          <p:nvPr/>
        </p:nvSpPr>
        <p:spPr bwMode="auto">
          <a:xfrm>
            <a:off x="7780338" y="3659188"/>
            <a:ext cx="3222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70671" name="Text Box 14"/>
          <p:cNvSpPr txBox="1">
            <a:spLocks noChangeArrowheads="1"/>
          </p:cNvSpPr>
          <p:nvPr/>
        </p:nvSpPr>
        <p:spPr bwMode="auto">
          <a:xfrm>
            <a:off x="2270125" y="3786188"/>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70672" name="Rectangle 15"/>
          <p:cNvSpPr>
            <a:spLocks noChangeArrowheads="1"/>
          </p:cNvSpPr>
          <p:nvPr/>
        </p:nvSpPr>
        <p:spPr bwMode="auto">
          <a:xfrm>
            <a:off x="2125663" y="3660775"/>
            <a:ext cx="3222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70673" name="Line 16"/>
          <p:cNvSpPr>
            <a:spLocks noChangeShapeType="1"/>
          </p:cNvSpPr>
          <p:nvPr/>
        </p:nvSpPr>
        <p:spPr bwMode="auto">
          <a:xfrm>
            <a:off x="1835150" y="4076700"/>
            <a:ext cx="360363" cy="1588"/>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70674" name="Text Box 17"/>
          <p:cNvSpPr txBox="1">
            <a:spLocks noChangeArrowheads="1"/>
          </p:cNvSpPr>
          <p:nvPr/>
        </p:nvSpPr>
        <p:spPr bwMode="auto">
          <a:xfrm>
            <a:off x="3494088" y="4073525"/>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70675" name="Rectangle 18"/>
          <p:cNvSpPr>
            <a:spLocks noChangeArrowheads="1"/>
          </p:cNvSpPr>
          <p:nvPr/>
        </p:nvSpPr>
        <p:spPr bwMode="auto">
          <a:xfrm>
            <a:off x="3384550" y="3948113"/>
            <a:ext cx="3222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70676" name="Text Box 19"/>
          <p:cNvSpPr txBox="1">
            <a:spLocks noChangeArrowheads="1"/>
          </p:cNvSpPr>
          <p:nvPr/>
        </p:nvSpPr>
        <p:spPr bwMode="auto">
          <a:xfrm>
            <a:off x="1333500" y="3789363"/>
            <a:ext cx="498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0"/>
                <a:cs typeface="Microsoft YaHei" charset="0"/>
              </a:defRPr>
            </a:lvl9pPr>
          </a:lstStyle>
          <a:p>
            <a:pPr eaLnBrk="1" hangingPunct="1">
              <a:buClrTx/>
              <a:buFontTx/>
              <a:buNone/>
            </a:pPr>
            <a:r>
              <a:rPr lang="tr-TR" sz="3200">
                <a:solidFill>
                  <a:srgbClr val="FF0000"/>
                </a:solidFill>
              </a:rPr>
              <a:t>O</a:t>
            </a:r>
          </a:p>
        </p:txBody>
      </p:sp>
      <p:sp>
        <p:nvSpPr>
          <p:cNvPr id="70677" name="Rectangle 20"/>
          <p:cNvSpPr>
            <a:spLocks noChangeArrowheads="1"/>
          </p:cNvSpPr>
          <p:nvPr/>
        </p:nvSpPr>
        <p:spPr bwMode="auto">
          <a:xfrm>
            <a:off x="1189038" y="3663950"/>
            <a:ext cx="3222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4000">
                <a:solidFill>
                  <a:srgbClr val="FF0000"/>
                </a:solidFill>
              </a:rPr>
              <a:t>[</a:t>
            </a:r>
          </a:p>
        </p:txBody>
      </p:sp>
      <p:sp>
        <p:nvSpPr>
          <p:cNvPr id="70678" name="Line 21"/>
          <p:cNvSpPr>
            <a:spLocks noChangeShapeType="1"/>
          </p:cNvSpPr>
          <p:nvPr/>
        </p:nvSpPr>
        <p:spPr bwMode="auto">
          <a:xfrm>
            <a:off x="2700338" y="4076700"/>
            <a:ext cx="719137" cy="288925"/>
          </a:xfrm>
          <a:prstGeom prst="line">
            <a:avLst/>
          </a:prstGeom>
          <a:noFill/>
          <a:ln w="28440" cap="sq">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71682" name="Rectangle 1"/>
          <p:cNvSpPr>
            <a:spLocks noChangeArrowheads="1"/>
          </p:cNvSpPr>
          <p:nvPr/>
        </p:nvSpPr>
        <p:spPr bwMode="auto">
          <a:xfrm>
            <a:off x="53975" y="209550"/>
            <a:ext cx="40370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Vestibüler bozukluklar</a:t>
            </a:r>
          </a:p>
        </p:txBody>
      </p:sp>
      <p:sp>
        <p:nvSpPr>
          <p:cNvPr id="71683" name="Rectangle 2"/>
          <p:cNvSpPr>
            <a:spLocks noChangeArrowheads="1"/>
          </p:cNvSpPr>
          <p:nvPr/>
        </p:nvSpPr>
        <p:spPr bwMode="auto">
          <a:xfrm>
            <a:off x="427038" y="620713"/>
            <a:ext cx="27892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Perilenf fistülü</a:t>
            </a:r>
          </a:p>
        </p:txBody>
      </p:sp>
      <p:sp>
        <p:nvSpPr>
          <p:cNvPr id="71684" name="Rectangle 3"/>
          <p:cNvSpPr>
            <a:spLocks noChangeArrowheads="1"/>
          </p:cNvSpPr>
          <p:nvPr/>
        </p:nvSpPr>
        <p:spPr bwMode="auto">
          <a:xfrm>
            <a:off x="681038" y="2684463"/>
            <a:ext cx="13112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Lokalizasyon :</a:t>
            </a:r>
          </a:p>
        </p:txBody>
      </p:sp>
      <p:sp>
        <p:nvSpPr>
          <p:cNvPr id="71685" name="Rectangle 4"/>
          <p:cNvSpPr>
            <a:spLocks noChangeArrowheads="1"/>
          </p:cNvSpPr>
          <p:nvPr/>
        </p:nvSpPr>
        <p:spPr bwMode="auto">
          <a:xfrm>
            <a:off x="682625" y="5237163"/>
            <a:ext cx="812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Tedavi :</a:t>
            </a:r>
          </a:p>
        </p:txBody>
      </p:sp>
      <p:sp>
        <p:nvSpPr>
          <p:cNvPr id="71686" name="Rectangle 5"/>
          <p:cNvSpPr>
            <a:spLocks noChangeArrowheads="1"/>
          </p:cNvSpPr>
          <p:nvPr/>
        </p:nvSpPr>
        <p:spPr bwMode="auto">
          <a:xfrm>
            <a:off x="682625" y="1701800"/>
            <a:ext cx="8540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Etyoloji :</a:t>
            </a:r>
          </a:p>
        </p:txBody>
      </p:sp>
      <p:sp>
        <p:nvSpPr>
          <p:cNvPr id="71687" name="Rectangle 6"/>
          <p:cNvSpPr>
            <a:spLocks noChangeArrowheads="1"/>
          </p:cNvSpPr>
          <p:nvPr/>
        </p:nvSpPr>
        <p:spPr bwMode="auto">
          <a:xfrm>
            <a:off x="2122488" y="1704975"/>
            <a:ext cx="62769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Barotravma</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İntrensek travma (ağır kaldırma, ıkınma, burun sümkürme)</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Spontan</a:t>
            </a:r>
          </a:p>
        </p:txBody>
      </p:sp>
      <p:sp>
        <p:nvSpPr>
          <p:cNvPr id="71688" name="Rectangle 7"/>
          <p:cNvSpPr>
            <a:spLocks noChangeArrowheads="1"/>
          </p:cNvSpPr>
          <p:nvPr/>
        </p:nvSpPr>
        <p:spPr bwMode="auto">
          <a:xfrm>
            <a:off x="2122488" y="4276725"/>
            <a:ext cx="6337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Fistül testi (pnömatik otoskopi)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Cerrahi eksplorasyon</a:t>
            </a:r>
          </a:p>
        </p:txBody>
      </p:sp>
      <p:sp>
        <p:nvSpPr>
          <p:cNvPr id="71689" name="Rectangle 8"/>
          <p:cNvSpPr>
            <a:spLocks noChangeArrowheads="1"/>
          </p:cNvSpPr>
          <p:nvPr/>
        </p:nvSpPr>
        <p:spPr bwMode="auto">
          <a:xfrm>
            <a:off x="682625" y="4276725"/>
            <a:ext cx="6365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
        <p:nvSpPr>
          <p:cNvPr id="71690" name="Rectangle 9"/>
          <p:cNvSpPr>
            <a:spLocks noChangeArrowheads="1"/>
          </p:cNvSpPr>
          <p:nvPr/>
        </p:nvSpPr>
        <p:spPr bwMode="auto">
          <a:xfrm>
            <a:off x="2122488" y="5222875"/>
            <a:ext cx="6337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Yatak istirahatı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Baş elevasyonu</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Efor ve basınç değişikliklerinin kısıtlanması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Cerrahi onarım</a:t>
            </a:r>
          </a:p>
        </p:txBody>
      </p:sp>
      <p:sp>
        <p:nvSpPr>
          <p:cNvPr id="71691" name="Rectangle 10"/>
          <p:cNvSpPr>
            <a:spLocks noChangeArrowheads="1"/>
          </p:cNvSpPr>
          <p:nvPr/>
        </p:nvSpPr>
        <p:spPr bwMode="auto">
          <a:xfrm>
            <a:off x="681038" y="3475038"/>
            <a:ext cx="12414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Semptomlar :</a:t>
            </a:r>
          </a:p>
        </p:txBody>
      </p:sp>
      <p:sp>
        <p:nvSpPr>
          <p:cNvPr id="71692" name="Rectangle 11"/>
          <p:cNvSpPr>
            <a:spLocks noChangeArrowheads="1"/>
          </p:cNvSpPr>
          <p:nvPr/>
        </p:nvSpPr>
        <p:spPr bwMode="auto">
          <a:xfrm>
            <a:off x="2122488" y="3478213"/>
            <a:ext cx="6276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Vertigo</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İşitme kaybı</a:t>
            </a:r>
          </a:p>
        </p:txBody>
      </p:sp>
      <p:sp>
        <p:nvSpPr>
          <p:cNvPr id="71693" name="Rectangle 12"/>
          <p:cNvSpPr>
            <a:spLocks noChangeArrowheads="1"/>
          </p:cNvSpPr>
          <p:nvPr/>
        </p:nvSpPr>
        <p:spPr bwMode="auto">
          <a:xfrm>
            <a:off x="2122488" y="2684463"/>
            <a:ext cx="6276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Oval pencere</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Yuvarlak pencere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3" cstate="email">
            <a:lum bright="24000" contrast="18000"/>
            <a:extLst>
              <a:ext uri="{28A0092B-C50C-407E-A947-70E740481C1C}">
                <a14:useLocalDpi xmlns:a14="http://schemas.microsoft.com/office/drawing/2010/main" val="0"/>
              </a:ext>
            </a:extLst>
          </a:blip>
          <a:srcRect/>
          <a:stretch>
            <a:fillRect/>
          </a:stretch>
        </p:blipFill>
        <p:spPr bwMode="auto">
          <a:xfrm>
            <a:off x="2411413" y="0"/>
            <a:ext cx="4594225"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Freeform 2"/>
          <p:cNvSpPr>
            <a:spLocks noChangeArrowheads="1"/>
          </p:cNvSpPr>
          <p:nvPr/>
        </p:nvSpPr>
        <p:spPr bwMode="auto">
          <a:xfrm>
            <a:off x="5219700" y="188913"/>
            <a:ext cx="73025" cy="6335712"/>
          </a:xfrm>
          <a:custGeom>
            <a:avLst/>
            <a:gdLst>
              <a:gd name="T0" fmla="*/ 0 w 204"/>
              <a:gd name="T1" fmla="*/ 0 h 17600"/>
              <a:gd name="T2" fmla="*/ 2147483647 w 204"/>
              <a:gd name="T3" fmla="*/ 2147483647 h 17600"/>
              <a:gd name="T4" fmla="*/ 0 60000 65536"/>
              <a:gd name="T5" fmla="*/ 0 60000 65536"/>
              <a:gd name="T6" fmla="*/ 0 w 204"/>
              <a:gd name="T7" fmla="*/ 0 h 17600"/>
              <a:gd name="T8" fmla="*/ 204 w 204"/>
              <a:gd name="T9" fmla="*/ 17600 h 17600"/>
            </a:gdLst>
            <a:ahLst/>
            <a:cxnLst>
              <a:cxn ang="T4">
                <a:pos x="T0" y="T1"/>
              </a:cxn>
              <a:cxn ang="T5">
                <a:pos x="T2" y="T3"/>
              </a:cxn>
            </a:cxnLst>
            <a:rect l="T6" t="T7" r="T8" b="T9"/>
            <a:pathLst>
              <a:path w="204" h="17600">
                <a:moveTo>
                  <a:pt x="0" y="0"/>
                </a:moveTo>
                <a:lnTo>
                  <a:pt x="203" y="17599"/>
                </a:lnTo>
              </a:path>
            </a:pathLst>
          </a:custGeom>
          <a:noFill/>
          <a:ln w="19080" cap="sq">
            <a:solidFill>
              <a:srgbClr val="CC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72706" name="Rectangle 1"/>
          <p:cNvSpPr>
            <a:spLocks noChangeArrowheads="1"/>
          </p:cNvSpPr>
          <p:nvPr/>
        </p:nvSpPr>
        <p:spPr bwMode="auto">
          <a:xfrm>
            <a:off x="53975" y="209550"/>
            <a:ext cx="40370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Vestibüler bozukluklar</a:t>
            </a:r>
          </a:p>
        </p:txBody>
      </p:sp>
      <p:sp>
        <p:nvSpPr>
          <p:cNvPr id="72707" name="Rectangle 2"/>
          <p:cNvSpPr>
            <a:spLocks noChangeArrowheads="1"/>
          </p:cNvSpPr>
          <p:nvPr/>
        </p:nvSpPr>
        <p:spPr bwMode="auto">
          <a:xfrm>
            <a:off x="450850" y="620713"/>
            <a:ext cx="46291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Vertebrobaziller yetmezlik</a:t>
            </a:r>
          </a:p>
        </p:txBody>
      </p:sp>
      <p:sp>
        <p:nvSpPr>
          <p:cNvPr id="72708" name="Rectangle 3"/>
          <p:cNvSpPr>
            <a:spLocks noChangeArrowheads="1"/>
          </p:cNvSpPr>
          <p:nvPr/>
        </p:nvSpPr>
        <p:spPr bwMode="auto">
          <a:xfrm>
            <a:off x="681038" y="1268413"/>
            <a:ext cx="12414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Semptomlar :</a:t>
            </a:r>
          </a:p>
        </p:txBody>
      </p:sp>
      <p:sp>
        <p:nvSpPr>
          <p:cNvPr id="72709" name="Rectangle 4"/>
          <p:cNvSpPr>
            <a:spLocks noChangeArrowheads="1"/>
          </p:cNvSpPr>
          <p:nvPr/>
        </p:nvSpPr>
        <p:spPr bwMode="auto">
          <a:xfrm>
            <a:off x="2122488" y="1271588"/>
            <a:ext cx="58483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Rotatuar vertigo</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Diplopi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Senkop</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Konuşma bozukluğu</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Paraliziler</a:t>
            </a:r>
          </a:p>
        </p:txBody>
      </p:sp>
      <p:sp>
        <p:nvSpPr>
          <p:cNvPr id="72710" name="Rectangle 5"/>
          <p:cNvSpPr>
            <a:spLocks noChangeArrowheads="1"/>
          </p:cNvSpPr>
          <p:nvPr/>
        </p:nvSpPr>
        <p:spPr bwMode="auto">
          <a:xfrm>
            <a:off x="2122488" y="2492375"/>
            <a:ext cx="59055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Vertebral arter doppler ultrasonografisi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Manyetik rezonans anjiografi (MRA)</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Anjiografi (DSA)</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Kardiyovasküler risk faktörlerinin araştırılması</a:t>
            </a:r>
          </a:p>
          <a:p>
            <a:pPr marL="541338" lvl="1" indent="-18573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Hipertansiyon</a:t>
            </a:r>
          </a:p>
          <a:p>
            <a:pPr marL="541338" lvl="1" indent="-185738">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Hiperlipidemi</a:t>
            </a:r>
          </a:p>
        </p:txBody>
      </p:sp>
      <p:sp>
        <p:nvSpPr>
          <p:cNvPr id="72711" name="Rectangle 6"/>
          <p:cNvSpPr>
            <a:spLocks noChangeArrowheads="1"/>
          </p:cNvSpPr>
          <p:nvPr/>
        </p:nvSpPr>
        <p:spPr bwMode="auto">
          <a:xfrm>
            <a:off x="682625" y="2492375"/>
            <a:ext cx="6365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
        <p:nvSpPr>
          <p:cNvPr id="72712" name="Rectangle 7"/>
          <p:cNvSpPr>
            <a:spLocks noChangeArrowheads="1"/>
          </p:cNvSpPr>
          <p:nvPr/>
        </p:nvSpPr>
        <p:spPr bwMode="auto">
          <a:xfrm>
            <a:off x="430213" y="4273550"/>
            <a:ext cx="40354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Wallenberg sendromu</a:t>
            </a:r>
          </a:p>
        </p:txBody>
      </p:sp>
      <p:sp>
        <p:nvSpPr>
          <p:cNvPr id="72713" name="Rectangle 8"/>
          <p:cNvSpPr>
            <a:spLocks noChangeArrowheads="1"/>
          </p:cNvSpPr>
          <p:nvPr/>
        </p:nvSpPr>
        <p:spPr bwMode="auto">
          <a:xfrm>
            <a:off x="612775" y="4792663"/>
            <a:ext cx="8540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Etyoloji :</a:t>
            </a:r>
          </a:p>
        </p:txBody>
      </p:sp>
      <p:sp>
        <p:nvSpPr>
          <p:cNvPr id="72714" name="Rectangle 9"/>
          <p:cNvSpPr>
            <a:spLocks noChangeArrowheads="1"/>
          </p:cNvSpPr>
          <p:nvPr/>
        </p:nvSpPr>
        <p:spPr bwMode="auto">
          <a:xfrm>
            <a:off x="2051050" y="4795838"/>
            <a:ext cx="70929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Vertebral arter veya PICA iskemisi</a:t>
            </a:r>
          </a:p>
        </p:txBody>
      </p:sp>
      <p:sp>
        <p:nvSpPr>
          <p:cNvPr id="72715" name="Rectangle 10"/>
          <p:cNvSpPr>
            <a:spLocks noChangeArrowheads="1"/>
          </p:cNvSpPr>
          <p:nvPr/>
        </p:nvSpPr>
        <p:spPr bwMode="auto">
          <a:xfrm>
            <a:off x="609600" y="5226050"/>
            <a:ext cx="12414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Semptomlar :</a:t>
            </a:r>
          </a:p>
        </p:txBody>
      </p:sp>
      <p:sp>
        <p:nvSpPr>
          <p:cNvPr id="72716" name="Rectangle 11"/>
          <p:cNvSpPr>
            <a:spLocks noChangeArrowheads="1"/>
          </p:cNvSpPr>
          <p:nvPr/>
        </p:nvSpPr>
        <p:spPr bwMode="auto">
          <a:xfrm>
            <a:off x="2051050" y="5229225"/>
            <a:ext cx="70929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Şiddetli ve ani ortaya çıkan rotatuar vertigo</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Bulantı, kusma</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Şiddetli ataksi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Disfaji ve disfoni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İpsilateral V-X kranial sinir paralizileri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Yüz hariç kontralateral duyu bozukluğu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CC"/>
            </a:gs>
            <a:gs pos="100000">
              <a:srgbClr val="000000"/>
            </a:gs>
          </a:gsLst>
          <a:lin ang="16200000" scaled="1"/>
        </a:gradFill>
        <a:effectLst/>
      </p:bgPr>
    </p:bg>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3175" y="209550"/>
            <a:ext cx="40370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00"/>
                </a:solidFill>
              </a:rPr>
              <a:t>Vestibüler bozukluklar</a:t>
            </a:r>
          </a:p>
        </p:txBody>
      </p:sp>
      <p:sp>
        <p:nvSpPr>
          <p:cNvPr id="73731" name="Rectangle 2"/>
          <p:cNvSpPr>
            <a:spLocks noChangeArrowheads="1"/>
          </p:cNvSpPr>
          <p:nvPr/>
        </p:nvSpPr>
        <p:spPr bwMode="auto">
          <a:xfrm>
            <a:off x="428625" y="768350"/>
            <a:ext cx="44084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Serebellar infarkt (PICA)</a:t>
            </a:r>
          </a:p>
        </p:txBody>
      </p:sp>
      <p:sp>
        <p:nvSpPr>
          <p:cNvPr id="73732" name="Rectangle 3"/>
          <p:cNvSpPr>
            <a:spLocks noChangeArrowheads="1"/>
          </p:cNvSpPr>
          <p:nvPr/>
        </p:nvSpPr>
        <p:spPr bwMode="auto">
          <a:xfrm>
            <a:off x="609600" y="1344613"/>
            <a:ext cx="12414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Semptomlar :</a:t>
            </a:r>
          </a:p>
        </p:txBody>
      </p:sp>
      <p:sp>
        <p:nvSpPr>
          <p:cNvPr id="73733" name="Rectangle 4"/>
          <p:cNvSpPr>
            <a:spLocks noChangeArrowheads="1"/>
          </p:cNvSpPr>
          <p:nvPr/>
        </p:nvSpPr>
        <p:spPr bwMode="auto">
          <a:xfrm>
            <a:off x="1835150" y="1347788"/>
            <a:ext cx="698976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Akut, unilateral vestibüler disfonksiyon</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Belirgin ataksi</a:t>
            </a:r>
          </a:p>
        </p:txBody>
      </p:sp>
      <p:sp>
        <p:nvSpPr>
          <p:cNvPr id="73734" name="Rectangle 5"/>
          <p:cNvSpPr>
            <a:spLocks noChangeArrowheads="1"/>
          </p:cNvSpPr>
          <p:nvPr/>
        </p:nvSpPr>
        <p:spPr bwMode="auto">
          <a:xfrm>
            <a:off x="1835150" y="1920875"/>
            <a:ext cx="705802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MRG</a:t>
            </a:r>
          </a:p>
        </p:txBody>
      </p:sp>
      <p:sp>
        <p:nvSpPr>
          <p:cNvPr id="73735" name="Rectangle 6"/>
          <p:cNvSpPr>
            <a:spLocks noChangeArrowheads="1"/>
          </p:cNvSpPr>
          <p:nvPr/>
        </p:nvSpPr>
        <p:spPr bwMode="auto">
          <a:xfrm>
            <a:off x="611188" y="1920875"/>
            <a:ext cx="6365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
        <p:nvSpPr>
          <p:cNvPr id="73736" name="Rectangle 7"/>
          <p:cNvSpPr>
            <a:spLocks noChangeArrowheads="1"/>
          </p:cNvSpPr>
          <p:nvPr/>
        </p:nvSpPr>
        <p:spPr bwMode="auto">
          <a:xfrm>
            <a:off x="428625" y="2640013"/>
            <a:ext cx="30067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Multiple skleroz</a:t>
            </a:r>
          </a:p>
        </p:txBody>
      </p:sp>
      <p:sp>
        <p:nvSpPr>
          <p:cNvPr id="73737" name="Rectangle 8"/>
          <p:cNvSpPr>
            <a:spLocks noChangeArrowheads="1"/>
          </p:cNvSpPr>
          <p:nvPr/>
        </p:nvSpPr>
        <p:spPr bwMode="auto">
          <a:xfrm>
            <a:off x="609600" y="3143250"/>
            <a:ext cx="12414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Semptomlar :</a:t>
            </a:r>
          </a:p>
        </p:txBody>
      </p:sp>
      <p:sp>
        <p:nvSpPr>
          <p:cNvPr id="73738" name="Rectangle 9"/>
          <p:cNvSpPr>
            <a:spLocks noChangeArrowheads="1"/>
          </p:cNvSpPr>
          <p:nvPr/>
        </p:nvSpPr>
        <p:spPr bwMode="auto">
          <a:xfrm>
            <a:off x="1835150" y="3146425"/>
            <a:ext cx="69897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Vertigo, dengesizlik (% 5)</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Retrokoklear işitme kaybı</a:t>
            </a:r>
          </a:p>
        </p:txBody>
      </p:sp>
      <p:sp>
        <p:nvSpPr>
          <p:cNvPr id="73739" name="Rectangle 10"/>
          <p:cNvSpPr>
            <a:spLocks noChangeArrowheads="1"/>
          </p:cNvSpPr>
          <p:nvPr/>
        </p:nvSpPr>
        <p:spPr bwMode="auto">
          <a:xfrm>
            <a:off x="1835150" y="3735388"/>
            <a:ext cx="70580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7800" indent="-176213">
              <a:buClrTx/>
              <a:buFontTx/>
              <a:buNone/>
              <a:tabLst>
                <a:tab pos="177800" algn="l"/>
                <a:tab pos="1092200" algn="l"/>
                <a:tab pos="2006600" algn="l"/>
                <a:tab pos="2921000" algn="l"/>
                <a:tab pos="3835400" algn="l"/>
                <a:tab pos="4749800" algn="l"/>
                <a:tab pos="5664200" algn="l"/>
                <a:tab pos="6578600" algn="l"/>
                <a:tab pos="7493000" algn="l"/>
                <a:tab pos="8407400" algn="l"/>
                <a:tab pos="9321800" algn="l"/>
                <a:tab pos="10236200" algn="l"/>
              </a:tabLst>
            </a:pPr>
            <a:r>
              <a:rPr lang="tr-TR" sz="1400">
                <a:solidFill>
                  <a:srgbClr val="FFFFFF"/>
                </a:solidFill>
              </a:rPr>
              <a:t>BOS monoklonal antikorlar</a:t>
            </a:r>
          </a:p>
        </p:txBody>
      </p:sp>
      <p:sp>
        <p:nvSpPr>
          <p:cNvPr id="73740" name="Rectangle 11"/>
          <p:cNvSpPr>
            <a:spLocks noChangeArrowheads="1"/>
          </p:cNvSpPr>
          <p:nvPr/>
        </p:nvSpPr>
        <p:spPr bwMode="auto">
          <a:xfrm>
            <a:off x="611188" y="3735388"/>
            <a:ext cx="6365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sz="1400">
                <a:solidFill>
                  <a:srgbClr val="FFFF00"/>
                </a:solidFill>
              </a:rPr>
              <a:t>Tanı :</a:t>
            </a:r>
          </a:p>
        </p:txBody>
      </p:sp>
      <p:sp>
        <p:nvSpPr>
          <p:cNvPr id="73741" name="Rectangle 12"/>
          <p:cNvSpPr>
            <a:spLocks noChangeArrowheads="1"/>
          </p:cNvSpPr>
          <p:nvPr/>
        </p:nvSpPr>
        <p:spPr bwMode="auto">
          <a:xfrm>
            <a:off x="428625" y="4513263"/>
            <a:ext cx="40560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marL="185738" indent="-184150">
              <a:buClrTx/>
              <a:buFontTx/>
              <a:buNone/>
              <a:tabLst>
                <a:tab pos="185738" algn="l"/>
                <a:tab pos="1100138" algn="l"/>
                <a:tab pos="2014538" algn="l"/>
                <a:tab pos="2928938" algn="l"/>
                <a:tab pos="3843338" algn="l"/>
                <a:tab pos="4757738" algn="l"/>
                <a:tab pos="5672138" algn="l"/>
                <a:tab pos="6586538" algn="l"/>
                <a:tab pos="7500938" algn="l"/>
                <a:tab pos="8415338" algn="l"/>
                <a:tab pos="9329738" algn="l"/>
                <a:tab pos="10244138" algn="l"/>
              </a:tabLst>
            </a:pPr>
            <a:r>
              <a:rPr lang="tr-TR" sz="2800">
                <a:solidFill>
                  <a:srgbClr val="FFFFFF"/>
                </a:solidFill>
              </a:rPr>
              <a:t>Diğer santral nedenler</a:t>
            </a:r>
          </a:p>
        </p:txBody>
      </p:sp>
      <p:sp>
        <p:nvSpPr>
          <p:cNvPr id="73742" name="Rectangle 13"/>
          <p:cNvSpPr>
            <a:spLocks noChangeArrowheads="1"/>
          </p:cNvSpPr>
          <p:nvPr/>
        </p:nvSpPr>
        <p:spPr bwMode="auto">
          <a:xfrm>
            <a:off x="1042988" y="5016500"/>
            <a:ext cx="7345362"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Baziller migren</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Baziller malformasyonlar (Arnold-Chiari)</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Dejeneratif SSS hastalıkları (Friedrich ataksi, serebellar dejenerasyon, Parkinson</a:t>
            </a:r>
            <a:r>
              <a:rPr lang="tr-TR" sz="1400">
                <a:solidFill>
                  <a:srgbClr val="000000"/>
                </a:solidFill>
              </a:rPr>
              <a:t> </a:t>
            </a:r>
            <a:r>
              <a:rPr lang="tr-TR" sz="1400">
                <a:solidFill>
                  <a:srgbClr val="FFFFFF"/>
                </a:solidFill>
              </a:rPr>
              <a:t>hastalılğı, Alzheimer hastalılğı</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İntoksikasyonlar (alkol, barbiturat, antiepileptikler)</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Sistemik hastalıklar (DM, Renal yetmezlik, AIDS)</a:t>
            </a:r>
          </a:p>
          <a:p>
            <a:pPr marL="176213" indent="-176213">
              <a:buClr>
                <a:srgbClr val="FFFFFF"/>
              </a:buClr>
              <a:buFont typeface="Arial"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tr-TR" sz="1400">
                <a:solidFill>
                  <a:srgbClr val="FFFFFF"/>
                </a:solidFill>
              </a:rPr>
              <a:t>Vestibüler epilepsi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 y="-17780"/>
            <a:ext cx="9137249" cy="6875780"/>
          </a:xfrm>
          <a:prstGeom prst="rect">
            <a:avLst/>
          </a:prstGeom>
        </p:spPr>
      </p:pic>
    </p:spTree>
    <p:extLst>
      <p:ext uri="{BB962C8B-B14F-4D97-AF65-F5344CB8AC3E}">
        <p14:creationId xmlns:p14="http://schemas.microsoft.com/office/powerpoint/2010/main" val="39682252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4813"/>
            <a:ext cx="9144000"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ctangle 2"/>
          <p:cNvSpPr>
            <a:spLocks noChangeArrowheads="1"/>
          </p:cNvSpPr>
          <p:nvPr/>
        </p:nvSpPr>
        <p:spPr bwMode="auto">
          <a:xfrm>
            <a:off x="4860032" y="3717032"/>
            <a:ext cx="2160239" cy="1152129"/>
          </a:xfrm>
          <a:prstGeom prst="rect">
            <a:avLst/>
          </a:prstGeom>
          <a:solidFill>
            <a:srgbClr val="BBE0E3">
              <a:alpha val="43921"/>
            </a:srgbClr>
          </a:solidFill>
          <a:ln w="19080" cap="sq">
            <a:solidFill>
              <a:srgbClr val="CC0000"/>
            </a:solidFill>
            <a:miter lim="800000"/>
            <a:headEnd/>
            <a:tailEnd/>
          </a:ln>
        </p:spPr>
        <p:txBody>
          <a:bodyPr wrap="none" anchor="ctr"/>
          <a:lstStyle/>
          <a:p>
            <a:endParaRPr lang="tr-T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597158" y="116632"/>
            <a:ext cx="7327642" cy="6106368"/>
          </a:xfrm>
          <a:prstGeom prst="rect">
            <a:avLst/>
          </a:prstGeom>
        </p:spPr>
      </p:pic>
      <p:sp>
        <p:nvSpPr>
          <p:cNvPr id="3" name="Rectangle 2"/>
          <p:cNvSpPr>
            <a:spLocks noChangeArrowheads="1"/>
          </p:cNvSpPr>
          <p:nvPr/>
        </p:nvSpPr>
        <p:spPr bwMode="auto">
          <a:xfrm>
            <a:off x="2843808" y="2924944"/>
            <a:ext cx="2160239" cy="1152129"/>
          </a:xfrm>
          <a:prstGeom prst="rect">
            <a:avLst/>
          </a:prstGeom>
          <a:solidFill>
            <a:srgbClr val="BBE0E3">
              <a:alpha val="43921"/>
            </a:srgbClr>
          </a:solidFill>
          <a:ln w="19080" cap="sq">
            <a:solidFill>
              <a:srgbClr val="CC0000"/>
            </a:solidFill>
            <a:miter lim="800000"/>
            <a:headEnd/>
            <a:tailEnd/>
          </a:ln>
        </p:spPr>
        <p:txBody>
          <a:bodyPr wrap="none" anchor="ctr"/>
          <a:lstStyle/>
          <a:p>
            <a:endParaRPr lang="tr-TR"/>
          </a:p>
        </p:txBody>
      </p:sp>
    </p:spTree>
    <p:extLst>
      <p:ext uri="{BB962C8B-B14F-4D97-AF65-F5344CB8AC3E}">
        <p14:creationId xmlns:p14="http://schemas.microsoft.com/office/powerpoint/2010/main" val="260123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grpId="0" nodeType="clickEffect">
                                  <p:stCondLst>
                                    <p:cond delay="0"/>
                                  </p:stCondLst>
                                  <p:childTnLst>
                                    <p:set>
                                      <p:cBhvr additive="repl">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is Teması">
  <a:themeElements>
    <a:clrScheme name="Ofis Teması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Teması">
      <a:majorFont>
        <a:latin typeface="Arial"/>
        <a:ea typeface="Microsoft YaHei"/>
        <a:cs typeface=""/>
      </a:majorFont>
      <a:minorFont>
        <a:latin typeface="Arial"/>
        <a:ea typeface="Microsoft YaHei"/>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is Teması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is Teması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is Teması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is Teması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is Teması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is Teması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is Teması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3120</TotalTime>
  <Words>8408</Words>
  <Application>Microsoft Office PowerPoint</Application>
  <PresentationFormat>Ekran Gösterisi (4:3)</PresentationFormat>
  <Paragraphs>1136</Paragraphs>
  <Slides>72</Slides>
  <Notes>65</Notes>
  <HiddenSlides>0</HiddenSlides>
  <MMClips>3</MMClips>
  <ScaleCrop>false</ScaleCrop>
  <HeadingPairs>
    <vt:vector size="4" baseType="variant">
      <vt:variant>
        <vt:lpstr>Tema</vt:lpstr>
      </vt:variant>
      <vt:variant>
        <vt:i4>1</vt:i4>
      </vt:variant>
      <vt:variant>
        <vt:lpstr>Slayt Başlıkları</vt:lpstr>
      </vt:variant>
      <vt:variant>
        <vt:i4>72</vt:i4>
      </vt:variant>
    </vt:vector>
  </HeadingPairs>
  <TitlesOfParts>
    <vt:vector size="73" baseType="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Kutay</dc:creator>
  <cp:lastModifiedBy>user</cp:lastModifiedBy>
  <cp:revision>295</cp:revision>
  <cp:lastPrinted>1601-01-01T00:00:00Z</cp:lastPrinted>
  <dcterms:created xsi:type="dcterms:W3CDTF">2008-07-29T04:21:27Z</dcterms:created>
  <dcterms:modified xsi:type="dcterms:W3CDTF">2016-01-06T10:23:15Z</dcterms:modified>
</cp:coreProperties>
</file>