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7" r:id="rId20"/>
    <p:sldId id="278" r:id="rId21"/>
    <p:sldId id="279" r:id="rId22"/>
    <p:sldId id="280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9DB5B-F920-42F3-B4A8-FC99B607EDDF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F205D-8BA0-4BEE-9E9C-E00D3D2C3E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1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4DFFA-034D-B446-8412-8EDAC2226E1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53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736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3374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48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991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094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08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56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11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26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942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93A7C-4BC0-449D-9F0D-2C97C4DB4460}" type="datetimeFigureOut">
              <a:rPr lang="tr-TR" smtClean="0"/>
              <a:t>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EB09A-7DDF-4616-B995-20FF042304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108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TEMEL </a:t>
            </a:r>
            <a:br>
              <a:rPr lang="en-US" dirty="0" smtClean="0"/>
            </a:br>
            <a:r>
              <a:rPr lang="en-US" dirty="0" smtClean="0"/>
              <a:t>GENETİK KAVRAMLAR-V</a:t>
            </a:r>
            <a:r>
              <a:rPr lang="tr-TR" dirty="0" smtClean="0"/>
              <a:t>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Nüket</a:t>
            </a:r>
            <a:r>
              <a:rPr lang="en-US" dirty="0" smtClean="0"/>
              <a:t> BİLGEN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Ü</a:t>
            </a:r>
            <a:r>
              <a:rPr lang="en-US" dirty="0" smtClean="0"/>
              <a:t>. </a:t>
            </a:r>
            <a:r>
              <a:rPr lang="en-US" dirty="0" err="1" smtClean="0"/>
              <a:t>Veteriner</a:t>
            </a:r>
            <a:r>
              <a:rPr lang="en-US" dirty="0" smtClean="0"/>
              <a:t> </a:t>
            </a:r>
            <a:r>
              <a:rPr lang="en-US" dirty="0" err="1" smtClean="0"/>
              <a:t>Fakültesi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Genetik</a:t>
            </a:r>
            <a:r>
              <a:rPr lang="en-US" dirty="0" smtClean="0"/>
              <a:t> </a:t>
            </a:r>
            <a:r>
              <a:rPr lang="en-US" dirty="0" err="1" smtClean="0"/>
              <a:t>Anabilim</a:t>
            </a:r>
            <a:r>
              <a:rPr lang="en-US" dirty="0" smtClean="0"/>
              <a:t> Dalı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08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DNA’nın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DNA’nın yapısal özellikleri kalıtım materyali olmasının keşfinden önce biliniyordu…</a:t>
            </a:r>
          </a:p>
          <a:p>
            <a:endParaRPr lang="tr-TR" dirty="0"/>
          </a:p>
          <a:p>
            <a:r>
              <a:rPr lang="tr-TR" dirty="0" smtClean="0"/>
              <a:t>DNA birbirine yapısal olarak benzeyen nükleotid denen dört bazdan oluşmuştur.</a:t>
            </a:r>
            <a:endParaRPr lang="tr-TR" dirty="0"/>
          </a:p>
          <a:p>
            <a:r>
              <a:rPr lang="tr-TR" b="1" dirty="0" smtClean="0"/>
              <a:t>Baz ve şeker: </a:t>
            </a:r>
            <a:r>
              <a:rPr lang="tr-TR" b="1" dirty="0" err="1" smtClean="0"/>
              <a:t>Nükleosit</a:t>
            </a:r>
            <a:endParaRPr lang="tr-TR" b="1" dirty="0" smtClean="0"/>
          </a:p>
          <a:p>
            <a:r>
              <a:rPr lang="tr-TR" b="1" dirty="0" smtClean="0"/>
              <a:t>Pürin bazlar</a:t>
            </a:r>
            <a:r>
              <a:rPr lang="tr-TR" b="1" dirty="0" smtClean="0">
                <a:sym typeface="Wingdings" panose="05000000000000000000" pitchFamily="2" charset="2"/>
              </a:rPr>
              <a:t> </a:t>
            </a:r>
            <a:r>
              <a:rPr lang="tr-TR" b="1" dirty="0" err="1" smtClean="0">
                <a:sym typeface="Wingdings" panose="05000000000000000000" pitchFamily="2" charset="2"/>
              </a:rPr>
              <a:t>Adenin</a:t>
            </a:r>
            <a:r>
              <a:rPr lang="tr-TR" b="1" dirty="0" smtClean="0">
                <a:sym typeface="Wingdings" panose="05000000000000000000" pitchFamily="2" charset="2"/>
              </a:rPr>
              <a:t>, </a:t>
            </a:r>
            <a:r>
              <a:rPr lang="tr-TR" b="1" dirty="0" err="1" smtClean="0">
                <a:sym typeface="Wingdings" panose="05000000000000000000" pitchFamily="2" charset="2"/>
              </a:rPr>
              <a:t>Guanin</a:t>
            </a:r>
            <a:endParaRPr lang="tr-TR" b="1" dirty="0" smtClean="0">
              <a:sym typeface="Wingdings" panose="05000000000000000000" pitchFamily="2" charset="2"/>
            </a:endParaRPr>
          </a:p>
          <a:p>
            <a:r>
              <a:rPr lang="tr-TR" b="1" dirty="0" err="1" smtClean="0">
                <a:sym typeface="Wingdings" panose="05000000000000000000" pitchFamily="2" charset="2"/>
              </a:rPr>
              <a:t>Primidin</a:t>
            </a:r>
            <a:r>
              <a:rPr lang="tr-TR" b="1" dirty="0" smtClean="0">
                <a:sym typeface="Wingdings" panose="05000000000000000000" pitchFamily="2" charset="2"/>
              </a:rPr>
              <a:t> bazlar  Timin, </a:t>
            </a:r>
            <a:r>
              <a:rPr lang="tr-TR" b="1" dirty="0" err="1" smtClean="0">
                <a:sym typeface="Wingdings" panose="05000000000000000000" pitchFamily="2" charset="2"/>
              </a:rPr>
              <a:t>Sitozin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84299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DNA’nın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72966" y="1596541"/>
            <a:ext cx="5059139" cy="391880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lphaLcParenR"/>
            </a:pPr>
            <a:r>
              <a:rPr lang="tr-TR" dirty="0" smtClean="0"/>
              <a:t>X-ray çalışmaları</a:t>
            </a:r>
            <a:r>
              <a:rPr lang="tr-TR" dirty="0" smtClean="0">
                <a:sym typeface="Wingdings" panose="05000000000000000000" pitchFamily="2" charset="2"/>
              </a:rPr>
              <a:t> DNA molekülünün ince uzun yapısını göstermekteydi.</a:t>
            </a:r>
          </a:p>
          <a:p>
            <a:pPr marL="514350" indent="-514350">
              <a:buAutoNum type="alphaLcParenR"/>
            </a:pPr>
            <a:r>
              <a:rPr lang="tr-TR" dirty="0" err="1" smtClean="0">
                <a:sym typeface="Wingdings" panose="05000000000000000000" pitchFamily="2" charset="2"/>
              </a:rPr>
              <a:t>Chargaff</a:t>
            </a:r>
            <a:r>
              <a:rPr lang="tr-TR" dirty="0" smtClean="0">
                <a:sym typeface="Wingdings" panose="05000000000000000000" pitchFamily="2" charset="2"/>
              </a:rPr>
              <a:t> kuralı DNA’ların bazı ortak özelliklerini ortaya koydu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1- Pürinlerin toplam oranı </a:t>
            </a:r>
            <a:r>
              <a:rPr lang="tr-TR" dirty="0" err="1" smtClean="0">
                <a:sym typeface="Wingdings" panose="05000000000000000000" pitchFamily="2" charset="2"/>
              </a:rPr>
              <a:t>Pirimidinlerin</a:t>
            </a:r>
            <a:r>
              <a:rPr lang="tr-TR" dirty="0" smtClean="0">
                <a:sym typeface="Wingdings" panose="05000000000000000000" pitchFamily="2" charset="2"/>
              </a:rPr>
              <a:t> toplam oranına eşit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2- </a:t>
            </a:r>
            <a:r>
              <a:rPr lang="tr-TR" dirty="0" err="1" smtClean="0">
                <a:sym typeface="Wingdings" panose="05000000000000000000" pitchFamily="2" charset="2"/>
              </a:rPr>
              <a:t>Adenin</a:t>
            </a:r>
            <a:r>
              <a:rPr lang="tr-TR" dirty="0" smtClean="0">
                <a:sym typeface="Wingdings" panose="05000000000000000000" pitchFamily="2" charset="2"/>
              </a:rPr>
              <a:t> kadar Timin, </a:t>
            </a:r>
            <a:r>
              <a:rPr lang="tr-TR" dirty="0" err="1" smtClean="0">
                <a:sym typeface="Wingdings" panose="05000000000000000000" pitchFamily="2" charset="2"/>
              </a:rPr>
              <a:t>Guanin</a:t>
            </a:r>
            <a:r>
              <a:rPr lang="tr-TR" dirty="0" smtClean="0">
                <a:sym typeface="Wingdings" panose="05000000000000000000" pitchFamily="2" charset="2"/>
              </a:rPr>
              <a:t> kadar </a:t>
            </a:r>
            <a:r>
              <a:rPr lang="tr-TR" dirty="0" err="1" smtClean="0">
                <a:sym typeface="Wingdings" panose="05000000000000000000" pitchFamily="2" charset="2"/>
              </a:rPr>
              <a:t>Sitozin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0169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Meselson</a:t>
            </a:r>
            <a:r>
              <a:rPr lang="tr-TR" b="1" dirty="0"/>
              <a:t> ve </a:t>
            </a:r>
            <a:r>
              <a:rPr lang="tr-TR" b="1" dirty="0" err="1"/>
              <a:t>Stahl</a:t>
            </a:r>
            <a:r>
              <a:rPr lang="tr-TR" b="1" dirty="0"/>
              <a:t> deneyi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72965" y="1412777"/>
            <a:ext cx="8229600" cy="3918803"/>
          </a:xfrm>
        </p:spPr>
        <p:txBody>
          <a:bodyPr/>
          <a:lstStyle/>
          <a:p>
            <a:r>
              <a:rPr lang="tr-TR" dirty="0" smtClean="0"/>
              <a:t>DNA </a:t>
            </a:r>
            <a:r>
              <a:rPr lang="tr-TR" b="1" dirty="0"/>
              <a:t>her hücre bölünmesi sırasında kopyalanır ve bu yarı </a:t>
            </a:r>
            <a:r>
              <a:rPr lang="tr-TR" b="1" dirty="0" err="1"/>
              <a:t>korunumludur</a:t>
            </a:r>
            <a:r>
              <a:rPr lang="tr-TR" b="1" dirty="0"/>
              <a:t> </a:t>
            </a:r>
            <a:r>
              <a:rPr lang="tr-TR" dirty="0"/>
              <a:t>(yarı </a:t>
            </a:r>
            <a:r>
              <a:rPr lang="tr-TR" dirty="0" err="1"/>
              <a:t>korunumlu</a:t>
            </a:r>
            <a:r>
              <a:rPr lang="tr-TR" dirty="0"/>
              <a:t>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2998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67856" y="455258"/>
            <a:ext cx="4267051" cy="804474"/>
          </a:xfrm>
        </p:spPr>
        <p:txBody>
          <a:bodyPr>
            <a:normAutofit fontScale="90000"/>
          </a:bodyPr>
          <a:lstStyle/>
          <a:p>
            <a:r>
              <a:rPr lang="da-DK" b="1" dirty="0"/>
              <a:t>Genetik materyal her zaman DNA’mı? </a:t>
            </a:r>
            <a:r>
              <a:rPr lang="da-DK" dirty="0"/>
              <a:t/>
            </a:r>
            <a:br>
              <a:rPr lang="da-DK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smtClean="0"/>
              <a:t>RNA </a:t>
            </a:r>
            <a:r>
              <a:rPr lang="tr-TR" dirty="0"/>
              <a:t>içeren </a:t>
            </a:r>
            <a:r>
              <a:rPr lang="tr-TR" dirty="0" err="1"/>
              <a:t>viruslar</a:t>
            </a:r>
            <a:r>
              <a:rPr lang="tr-TR" dirty="0"/>
              <a:t> </a:t>
            </a:r>
          </a:p>
          <a:p>
            <a:r>
              <a:rPr lang="tr-TR" dirty="0" err="1" smtClean="0"/>
              <a:t>Retroviruslar</a:t>
            </a:r>
            <a:r>
              <a:rPr lang="tr-TR" dirty="0"/>
              <a:t>… 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5382" y="1"/>
            <a:ext cx="3662618" cy="665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51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Genetik materyalin özellikleri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•</a:t>
            </a:r>
            <a:r>
              <a:rPr lang="tr-TR" b="1" dirty="0" err="1">
                <a:solidFill>
                  <a:srgbClr val="FF0000"/>
                </a:solidFill>
              </a:rPr>
              <a:t>Replikasyon</a:t>
            </a:r>
            <a:r>
              <a:rPr lang="tr-TR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•Bilgi depolama 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•Depolanmış bilgiyi ifade etme 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•Mutasyonlar ile varyasyon sağlama </a:t>
            </a:r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140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DNA’nın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589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b="1" dirty="0" err="1"/>
              <a:t>Nükleotit</a:t>
            </a:r>
            <a:r>
              <a:rPr lang="tr-TR" dirty="0"/>
              <a:t>, bir fosfat grubu, beş karbonlu bir şeker (</a:t>
            </a:r>
            <a:r>
              <a:rPr lang="tr-TR" dirty="0" err="1"/>
              <a:t>deoksiriboz</a:t>
            </a:r>
            <a:r>
              <a:rPr lang="tr-TR" dirty="0"/>
              <a:t>) ve bir azotlu organik bazdan oluşur. </a:t>
            </a:r>
            <a:r>
              <a:rPr lang="tr-TR" dirty="0" err="1"/>
              <a:t>Nukleotitler</a:t>
            </a:r>
            <a:r>
              <a:rPr lang="tr-TR" dirty="0"/>
              <a:t>, </a:t>
            </a:r>
            <a:r>
              <a:rPr lang="tr-TR" dirty="0" err="1"/>
              <a:t>nukleozitlerin</a:t>
            </a:r>
            <a:r>
              <a:rPr lang="tr-TR" dirty="0"/>
              <a:t> fosfat esterleridir (</a:t>
            </a:r>
            <a:r>
              <a:rPr lang="tr-TR" i="1" dirty="0" err="1"/>
              <a:t>nükleozit</a:t>
            </a:r>
            <a:r>
              <a:rPr lang="tr-TR" i="1" dirty="0"/>
              <a:t> </a:t>
            </a:r>
            <a:r>
              <a:rPr lang="tr-TR" i="1" dirty="0" err="1"/>
              <a:t>monofosfat</a:t>
            </a:r>
            <a:r>
              <a:rPr lang="tr-TR" dirty="0"/>
              <a:t>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4339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3"/>
          <a:srcRect l="9046" t="29328" r="36718" b="10625"/>
          <a:stretch/>
        </p:blipFill>
        <p:spPr>
          <a:xfrm>
            <a:off x="1775520" y="1561664"/>
            <a:ext cx="705678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238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DNA’nın farklı formları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2495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RNA’nın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27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</a:t>
            </a:r>
            <a:r>
              <a:rPr lang="tr-TR" dirty="0" smtClean="0"/>
              <a:t>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Mendel’in</a:t>
            </a:r>
            <a:r>
              <a:rPr lang="tr-TR" dirty="0" smtClean="0"/>
              <a:t> genlerin birbirlerinden bağımsız ayrıldığını öneren ikinci kuralından sapmalar görseniz ne düşünürsünüz?</a:t>
            </a:r>
          </a:p>
          <a:p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İp ucu: Bağımsız ayrılma kuralı </a:t>
            </a:r>
            <a:r>
              <a:rPr lang="tr-TR" i="1" dirty="0" err="1" smtClean="0"/>
              <a:t>dihibrit</a:t>
            </a:r>
            <a:r>
              <a:rPr lang="tr-TR" dirty="0" smtClean="0"/>
              <a:t> çaprazlamalarda ortaya çıkmıştır. </a:t>
            </a:r>
          </a:p>
        </p:txBody>
      </p:sp>
    </p:spTree>
    <p:extLst>
      <p:ext uri="{BB962C8B-B14F-4D97-AF65-F5344CB8AC3E}">
        <p14:creationId xmlns:p14="http://schemas.microsoft.com/office/powerpoint/2010/main" val="25084124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46995" y="332656"/>
            <a:ext cx="5300942" cy="9361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İki şekil arasındaki farkları bulunuz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4934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farklar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30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RNA tipleri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Hücrelerimizdeki 3 ana RNA molekülü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862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72965" y="476673"/>
            <a:ext cx="8229600" cy="458115"/>
          </a:xfrm>
        </p:spPr>
        <p:txBody>
          <a:bodyPr>
            <a:noAutofit/>
          </a:bodyPr>
          <a:lstStyle/>
          <a:p>
            <a:r>
              <a:rPr lang="tr-TR" dirty="0" smtClean="0"/>
              <a:t>Genetik Materyalin Yapısı ve </a:t>
            </a:r>
            <a:br>
              <a:rPr lang="tr-TR" dirty="0" smtClean="0"/>
            </a:br>
            <a:r>
              <a:rPr lang="tr-TR" dirty="0" smtClean="0"/>
              <a:t>Organizasyonu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72965" y="2030478"/>
            <a:ext cx="8229600" cy="391880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Genetik </a:t>
            </a:r>
            <a:r>
              <a:rPr lang="tr-TR" dirty="0" err="1" smtClean="0"/>
              <a:t>Materyal’in</a:t>
            </a:r>
            <a:r>
              <a:rPr lang="tr-TR" dirty="0" smtClean="0"/>
              <a:t> keşfi….</a:t>
            </a:r>
          </a:p>
          <a:p>
            <a:r>
              <a:rPr lang="tr-TR" dirty="0" smtClean="0"/>
              <a:t>Mendel birim faktörleri tanımlayarak genetiğin temellerini attı, gen kavramı kabul edildi ama bu kalıtsal mekanizmanın nasıl bir materyal ile sağlandığı bilinmiyor…   </a:t>
            </a:r>
            <a:r>
              <a:rPr lang="tr-TR" i="1" dirty="0" smtClean="0"/>
              <a:t>19.yy başı!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dirty="0" smtClean="0"/>
              <a:t>Yaklaşık 50 yıl sürecek bir seri deney ile genlerin yapısının DNA olduğu anlaşılacak…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8485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Genetik Transformasyon </a:t>
            </a:r>
            <a:br>
              <a:rPr lang="tr-TR" dirty="0" smtClean="0"/>
            </a:br>
            <a:r>
              <a:rPr lang="tr-TR" dirty="0" smtClean="0"/>
              <a:t>Griffith’in deneyi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876" y="0"/>
            <a:ext cx="1762125" cy="2590800"/>
          </a:xfrm>
        </p:spPr>
      </p:pic>
    </p:spTree>
    <p:extLst>
      <p:ext uri="{BB962C8B-B14F-4D97-AF65-F5344CB8AC3E}">
        <p14:creationId xmlns:p14="http://schemas.microsoft.com/office/powerpoint/2010/main" val="361458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Avery</a:t>
            </a:r>
            <a:r>
              <a:rPr lang="tr-TR" dirty="0" smtClean="0"/>
              <a:t>, </a:t>
            </a:r>
            <a:r>
              <a:rPr lang="tr-TR" dirty="0" err="1" smtClean="0"/>
              <a:t>McLeod</a:t>
            </a:r>
            <a:r>
              <a:rPr lang="tr-TR" dirty="0" smtClean="0"/>
              <a:t> ve </a:t>
            </a:r>
            <a:r>
              <a:rPr lang="tr-TR" dirty="0" err="1" smtClean="0"/>
              <a:t>McCarty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deneyi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0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23" y="909368"/>
            <a:ext cx="3438525" cy="1333500"/>
          </a:xfrm>
        </p:spPr>
      </p:pic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972965" y="680311"/>
            <a:ext cx="8229600" cy="458115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Avery</a:t>
            </a:r>
            <a:r>
              <a:rPr lang="tr-TR" dirty="0" smtClean="0"/>
              <a:t>, </a:t>
            </a:r>
            <a:r>
              <a:rPr lang="tr-TR" dirty="0" err="1" smtClean="0"/>
              <a:t>McLeod</a:t>
            </a:r>
            <a:r>
              <a:rPr lang="tr-TR" dirty="0" smtClean="0"/>
              <a:t> ve </a:t>
            </a:r>
            <a:r>
              <a:rPr lang="tr-TR" dirty="0" err="1" smtClean="0"/>
              <a:t>McCarty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deneyi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333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İkna olmadılar…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1940’lara kadar kalıtım materyalinin protein veya amino asitler düşünülüyor: </a:t>
            </a:r>
            <a:endParaRPr lang="tr-TR" dirty="0"/>
          </a:p>
          <a:p>
            <a:r>
              <a:rPr lang="tr-TR" i="1" dirty="0"/>
              <a:t>“DNA’da sadece 4 nükleotid var ama amino asitler 20 çeşit ve çok sayıda protein var!!!”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3191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Hershey</a:t>
            </a:r>
            <a:r>
              <a:rPr lang="tr-TR" dirty="0" smtClean="0"/>
              <a:t> ve Chase deneyi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DNA </a:t>
            </a:r>
            <a:r>
              <a:rPr lang="tr-TR" sz="2000" dirty="0"/>
              <a:t>32</a:t>
            </a:r>
            <a:r>
              <a:rPr lang="tr-TR" dirty="0" smtClean="0"/>
              <a:t>P, Protein </a:t>
            </a:r>
            <a:r>
              <a:rPr lang="tr-TR" sz="2000" dirty="0"/>
              <a:t>35</a:t>
            </a:r>
            <a:r>
              <a:rPr lang="tr-TR" dirty="0" smtClean="0"/>
              <a:t>S</a:t>
            </a:r>
            <a:endParaRPr lang="tr-TR" dirty="0"/>
          </a:p>
        </p:txBody>
      </p:sp>
      <p:pic>
        <p:nvPicPr>
          <p:cNvPr id="4100" name="Picture 4" descr="hershey and chase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089" y="150166"/>
            <a:ext cx="2616225" cy="2071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724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Ne öğrendik?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Kalıtım materyali DNA’dır!</a:t>
            </a:r>
          </a:p>
          <a:p>
            <a:pPr lvl="1"/>
            <a:r>
              <a:rPr lang="tr-TR" i="1" dirty="0" smtClean="0"/>
              <a:t>Her zaman DNA mıdır?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Cevaplanması gereken diğer sorular…</a:t>
            </a:r>
            <a:endParaRPr lang="tr-TR" b="1" dirty="0"/>
          </a:p>
          <a:p>
            <a:r>
              <a:rPr lang="tr-TR" dirty="0" smtClean="0"/>
              <a:t>Ancak dört bazdan oluşan bu basit molekül canlının oluşmasını sağlayan farklı genleri nasıl kodlayabilir?</a:t>
            </a:r>
          </a:p>
          <a:p>
            <a:r>
              <a:rPr lang="tr-TR" dirty="0" smtClean="0"/>
              <a:t>Nasıl aktarılmasını sağlayabilir?</a:t>
            </a:r>
            <a:endParaRPr lang="tr-TR" dirty="0"/>
          </a:p>
        </p:txBody>
      </p:sp>
      <p:pic>
        <p:nvPicPr>
          <p:cNvPr id="5124" name="Picture 4" descr="korkmuş yüz ifadesi boyama ile ilgili g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265" y="2305035"/>
            <a:ext cx="1176065" cy="1250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korkmuş yüz ifadesi boyama ile ilgili g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3115" y="4797153"/>
            <a:ext cx="1248073" cy="188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759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345</Words>
  <Application>Microsoft Office PowerPoint</Application>
  <PresentationFormat>Geniş ekran</PresentationFormat>
  <Paragraphs>61</Paragraphs>
  <Slides>22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Office Teması</vt:lpstr>
      <vt:lpstr>TEMEL  GENETİK KAVRAMLAR-VI</vt:lpstr>
      <vt:lpstr>Soru</vt:lpstr>
      <vt:lpstr>Genetik Materyalin Yapısı ve  Organizasyonu</vt:lpstr>
      <vt:lpstr>Genetik Transformasyon  Griffith’in deneyi</vt:lpstr>
      <vt:lpstr>Avery, McLeod ve McCarty  deneyi</vt:lpstr>
      <vt:lpstr>Avery, McLeod ve McCarty  deneyi</vt:lpstr>
      <vt:lpstr>İkna olmadılar…</vt:lpstr>
      <vt:lpstr>Hershey ve Chase deneyi</vt:lpstr>
      <vt:lpstr>Ne öğrendik?</vt:lpstr>
      <vt:lpstr>DNA’nın yapısı</vt:lpstr>
      <vt:lpstr>DNA’nın yapısı</vt:lpstr>
      <vt:lpstr>Meselson ve Stahl deneyi </vt:lpstr>
      <vt:lpstr>Genetik materyal her zaman DNA’mı?  </vt:lpstr>
      <vt:lpstr>Genetik materyalin özellikleri  </vt:lpstr>
      <vt:lpstr>DNA’nın yapısı</vt:lpstr>
      <vt:lpstr>PowerPoint Sunusu</vt:lpstr>
      <vt:lpstr>PowerPoint Sunusu</vt:lpstr>
      <vt:lpstr>DNA’nın farklı formları</vt:lpstr>
      <vt:lpstr>RNA’nın yapısı</vt:lpstr>
      <vt:lpstr>İki şekil arasındaki farkları bulunuz</vt:lpstr>
      <vt:lpstr>farklar</vt:lpstr>
      <vt:lpstr>RNA tipleri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 GENETİK KAVRAMLAR-VI</dc:title>
  <dc:creator>Nuket Bilgen</dc:creator>
  <cp:lastModifiedBy>Nuket Bilgen</cp:lastModifiedBy>
  <cp:revision>1</cp:revision>
  <dcterms:created xsi:type="dcterms:W3CDTF">2018-02-09T07:45:22Z</dcterms:created>
  <dcterms:modified xsi:type="dcterms:W3CDTF">2018-02-09T07:45:31Z</dcterms:modified>
</cp:coreProperties>
</file>