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62" r:id="rId2"/>
    <p:sldId id="265" r:id="rId3"/>
    <p:sldId id="266" r:id="rId4"/>
    <p:sldId id="267" r:id="rId5"/>
    <p:sldId id="268" r:id="rId6"/>
    <p:sldId id="270" r:id="rId7"/>
    <p:sldId id="269" r:id="rId8"/>
    <p:sldId id="271" r:id="rId9"/>
    <p:sldId id="272" r:id="rId10"/>
    <p:sldId id="261"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4" name="Group 13"/>
          <p:cNvGrpSpPr/>
          <p:nvPr/>
        </p:nvGrpSpPr>
        <p:grpSpPr>
          <a:xfrm>
            <a:off x="-1588" y="0"/>
            <a:ext cx="12193588" cy="6861555"/>
            <a:chOff x="-1588" y="0"/>
            <a:chExt cx="12193588" cy="6861555"/>
          </a:xfrm>
        </p:grpSpPr>
        <p:sp>
          <p:nvSpPr>
            <p:cNvPr id="9" name="Rectangle 8"/>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a:prstGeom prst="rect">
            <a:avLst/>
          </a:prstGeom>
        </p:spPr>
        <p:txBody>
          <a:bodyPr anchor="b"/>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tx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a:xfrm rot="5400000">
            <a:off x="10158984" y="1792224"/>
            <a:ext cx="990599" cy="304799"/>
          </a:xfrm>
        </p:spPr>
        <p:txBody>
          <a:bodyPr/>
          <a:lstStyle>
            <a:lvl1pPr algn="l">
              <a:defRPr b="0">
                <a:solidFill>
                  <a:schemeClr val="bg1"/>
                </a:solidFill>
              </a:defRPr>
            </a:lvl1pPr>
          </a:lstStyle>
          <a:p>
            <a:fld id="{E9462EF3-3C4F-43EE-ACEE-D4B806740EA3}" type="datetimeFigureOut">
              <a:rPr lang="en-US" dirty="0"/>
              <a:pPr/>
              <a:t>16-Sep-20</a:t>
            </a:fld>
            <a:endParaRPr lang="en-US" dirty="0"/>
          </a:p>
        </p:txBody>
      </p:sp>
      <p:sp>
        <p:nvSpPr>
          <p:cNvPr id="5" name="Footer Placeholder 4"/>
          <p:cNvSpPr>
            <a:spLocks noGrp="1"/>
          </p:cNvSpPr>
          <p:nvPr>
            <p:ph type="ftr" sz="quarter" idx="11"/>
          </p:nvPr>
        </p:nvSpPr>
        <p:spPr>
          <a:xfrm rot="5400000">
            <a:off x="8951976" y="3227832"/>
            <a:ext cx="3867912" cy="310896"/>
          </a:xfrm>
        </p:spPr>
        <p:txBody>
          <a:bodyPr/>
          <a:lstStyle>
            <a:lvl1pPr>
              <a:defRPr sz="1000" b="0">
                <a:solidFill>
                  <a:schemeClr val="bg1"/>
                </a:solidFill>
              </a:defRPr>
            </a:lvl1pPr>
          </a:lstStyle>
          <a:p>
            <a:r>
              <a:rPr lang="en-US" dirty="0"/>
              <a:t>
              </a:t>
            </a:r>
          </a:p>
        </p:txBody>
      </p:sp>
      <p:sp>
        <p:nvSpPr>
          <p:cNvPr id="8" name="Rectangle 7"/>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atin typeface="+mj-lt"/>
              </a:defRPr>
            </a:lvl1p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Yazılı Panoramik Resim">
    <p:spTree>
      <p:nvGrpSpPr>
        <p:cNvPr id="1" name=""/>
        <p:cNvGrpSpPr/>
        <p:nvPr/>
      </p:nvGrpSpPr>
      <p:grpSpPr>
        <a:xfrm>
          <a:off x="0" y="0"/>
          <a:ext cx="0" cy="0"/>
          <a:chOff x="0" y="0"/>
          <a:chExt cx="0" cy="0"/>
        </a:xfrm>
      </p:grpSpPr>
      <p:grpSp>
        <p:nvGrpSpPr>
          <p:cNvPr id="17" name="Group 16"/>
          <p:cNvGrpSpPr/>
          <p:nvPr/>
        </p:nvGrpSpPr>
        <p:grpSpPr>
          <a:xfrm>
            <a:off x="-1588" y="0"/>
            <a:ext cx="12193588" cy="6861555"/>
            <a:chOff x="-1588" y="0"/>
            <a:chExt cx="12193588" cy="6861555"/>
          </a:xfrm>
        </p:grpSpPr>
        <p:sp>
          <p:nvSpPr>
            <p:cNvPr id="11" name="Rectangle 10"/>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7" y="4969927"/>
            <a:ext cx="8825657" cy="566738"/>
          </a:xfrm>
          <a:prstGeom prst="rect">
            <a:avLst/>
          </a:prstGeo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bwMode="gray">
          <a:xfrm>
            <a:off x="1154957" y="5536665"/>
            <a:ext cx="8825656" cy="493712"/>
          </a:xfrm>
        </p:spPr>
        <p:txBody>
          <a:bodyPr>
            <a:normAutofit/>
          </a:bodyPr>
          <a:lstStyle>
            <a:lvl1pPr marL="0" indent="0">
              <a:buNone/>
              <a:defRPr sz="1200">
                <a:solidFill>
                  <a:schemeClr val="tx2">
                    <a:lumMod val="40000"/>
                    <a:lumOff val="6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36343B39-165A-4B68-AA5C-581F5336313C}" type="datetimeFigureOut">
              <a:rPr lang="en-US" dirty="0"/>
              <a:t>16-Sep-20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2" name="Rectangle 1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grpSp>
        <p:nvGrpSpPr>
          <p:cNvPr id="16" name="Group 15"/>
          <p:cNvGrpSpPr/>
          <p:nvPr/>
        </p:nvGrpSpPr>
        <p:grpSpPr>
          <a:xfrm>
            <a:off x="-1588" y="0"/>
            <a:ext cx="12193588" cy="6861555"/>
            <a:chOff x="-1588" y="0"/>
            <a:chExt cx="12193588" cy="6861555"/>
          </a:xfrm>
        </p:grpSpPr>
        <p:sp>
          <p:nvSpPr>
            <p:cNvPr id="10" name="Rectangle 9"/>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0704"/>
            <a:ext cx="8833104" cy="1371600"/>
          </a:xfrm>
          <a:prstGeom prst="rect">
            <a:avLst/>
          </a:prstGeom>
        </p:spPr>
        <p:txBody>
          <a:bodyPr anchor="ctr" anchorCtr="0"/>
          <a:lstStyle>
            <a:lvl1pPr>
              <a:defRPr sz="4000"/>
            </a:lvl1pPr>
          </a:lstStyle>
          <a:p>
            <a:r>
              <a:rPr lang="tr-TR" smtClean="0"/>
              <a:t>Asıl başlık stili için tıklatın</a:t>
            </a:r>
            <a:endParaRPr lang="en-US" dirty="0"/>
          </a:p>
        </p:txBody>
      </p:sp>
      <p:sp>
        <p:nvSpPr>
          <p:cNvPr id="8" name="Text Placeholder 3"/>
          <p:cNvSpPr>
            <a:spLocks noGrp="1"/>
          </p:cNvSpPr>
          <p:nvPr>
            <p:ph type="body" sz="half" idx="2"/>
          </p:nvPr>
        </p:nvSpPr>
        <p:spPr>
          <a:xfrm>
            <a:off x="1152144" y="3547872"/>
            <a:ext cx="8825659" cy="2478024"/>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942C8C57-33F9-4259-AC4F-0E3F5BEC9B94}" type="datetimeFigureOut">
              <a:rPr lang="en-US" dirty="0"/>
              <a:t>16-Sep-20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grpSp>
        <p:nvGrpSpPr>
          <p:cNvPr id="7" name="Group 6"/>
          <p:cNvGrpSpPr/>
          <p:nvPr/>
        </p:nvGrpSpPr>
        <p:grpSpPr>
          <a:xfrm>
            <a:off x="-1588" y="0"/>
            <a:ext cx="12193588" cy="6861555"/>
            <a:chOff x="-1588" y="0"/>
            <a:chExt cx="12193588" cy="6861555"/>
          </a:xfrm>
        </p:grpSpPr>
        <p:sp>
          <p:nvSpPr>
            <p:cNvPr id="16" name="Rectangle 15"/>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Oval 17"/>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4"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7"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2" name="TextBox 11"/>
          <p:cNvSpPr txBox="1"/>
          <p:nvPr/>
        </p:nvSpPr>
        <p:spPr bwMode="gray">
          <a:xfrm>
            <a:off x="898295" y="596767"/>
            <a:ext cx="801912" cy="156966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cs typeface="Arial"/>
              </a:defRPr>
            </a:lvl1pPr>
          </a:lstStyle>
          <a:p>
            <a:pPr lvl="0"/>
            <a:r>
              <a:rPr lang="en-US" sz="9600" dirty="0">
                <a:solidFill>
                  <a:schemeClr val="tx2">
                    <a:lumMod val="40000"/>
                    <a:lumOff val="60000"/>
                  </a:schemeClr>
                </a:solidFill>
              </a:rPr>
              <a:t>“</a:t>
            </a:r>
          </a:p>
        </p:txBody>
      </p:sp>
      <p:sp>
        <p:nvSpPr>
          <p:cNvPr id="15" name="TextBox 14"/>
          <p:cNvSpPr txBox="1"/>
          <p:nvPr/>
        </p:nvSpPr>
        <p:spPr bwMode="gray">
          <a:xfrm>
            <a:off x="9715063" y="2629300"/>
            <a:ext cx="801912" cy="156966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cs typeface="Arial"/>
              </a:defRPr>
            </a:lvl1pPr>
          </a:lstStyle>
          <a:p>
            <a:pPr lvl="0"/>
            <a:r>
              <a:rPr lang="en-US" sz="9600" dirty="0">
                <a:solidFill>
                  <a:schemeClr val="tx2">
                    <a:lumMod val="40000"/>
                    <a:lumOff val="60000"/>
                  </a:schemeClr>
                </a:solidFill>
              </a:rPr>
              <a:t>”</a:t>
            </a:r>
          </a:p>
        </p:txBody>
      </p:sp>
      <p:sp>
        <p:nvSpPr>
          <p:cNvPr id="2" name="Title 1"/>
          <p:cNvSpPr>
            <a:spLocks noGrp="1"/>
          </p:cNvSpPr>
          <p:nvPr>
            <p:ph type="title"/>
          </p:nvPr>
        </p:nvSpPr>
        <p:spPr>
          <a:xfrm>
            <a:off x="1574801" y="980517"/>
            <a:ext cx="8460983" cy="2698249"/>
          </a:xfrm>
          <a:prstGeom prst="rect">
            <a:avLst/>
          </a:prstGeom>
        </p:spPr>
        <p:txBody>
          <a:bodyPr anchor="ctr" anchorCtr="0"/>
          <a:lstStyle>
            <a:lvl1pPr>
              <a:defRPr sz="4000"/>
            </a:lvl1pPr>
          </a:lstStyle>
          <a:p>
            <a:r>
              <a:rPr lang="tr-TR" smtClean="0"/>
              <a:t>Asıl başlık stili için tıklatın</a:t>
            </a:r>
            <a:endParaRPr lang="en-US" dirty="0"/>
          </a:p>
        </p:txBody>
      </p:sp>
      <p:sp>
        <p:nvSpPr>
          <p:cNvPr id="11" name="Text Placeholder 3"/>
          <p:cNvSpPr>
            <a:spLocks noGrp="1"/>
          </p:cNvSpPr>
          <p:nvPr>
            <p:ph type="body" sz="half" idx="14"/>
          </p:nvPr>
        </p:nvSpPr>
        <p:spPr bwMode="gray">
          <a:xfrm>
            <a:off x="1945945" y="3679987"/>
            <a:ext cx="7725772" cy="342174"/>
          </a:xfrm>
        </p:spPr>
        <p:txBody>
          <a:bodyPr vert="horz" lIns="91440" tIns="45720" rIns="91440" bIns="45720" rtlCol="0" anchor="t">
            <a:normAutofit/>
          </a:bodyPr>
          <a:lstStyle>
            <a:lvl1pPr>
              <a:buNone/>
              <a:defRPr lang="en-US" sz="1400" cap="small" dirty="0">
                <a:solidFill>
                  <a:schemeClr val="tx2">
                    <a:lumMod val="40000"/>
                    <a:lumOff val="60000"/>
                  </a:schemeClr>
                </a:solidFill>
                <a:latin typeface="+mn-lt"/>
              </a:defRPr>
            </a:lvl1pPr>
          </a:lstStyle>
          <a:p>
            <a:pPr marL="0" lvl="0" indent="0">
              <a:buNone/>
            </a:pPr>
            <a:r>
              <a:rPr lang="tr-TR" smtClean="0"/>
              <a:t>Asıl metin stillerini düzenlemek için tıklatın</a:t>
            </a:r>
          </a:p>
        </p:txBody>
      </p:sp>
      <p:sp>
        <p:nvSpPr>
          <p:cNvPr id="10" name="Text Placeholder 3"/>
          <p:cNvSpPr>
            <a:spLocks noGrp="1"/>
          </p:cNvSpPr>
          <p:nvPr>
            <p:ph type="body" sz="half" idx="2"/>
          </p:nvPr>
        </p:nvSpPr>
        <p:spPr>
          <a:xfrm>
            <a:off x="1154954" y="5029198"/>
            <a:ext cx="8825659" cy="997858"/>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748772B-8FA2-401F-A0A1-A59855EDBC3E}" type="datetimeFigureOut">
              <a:rPr lang="en-US" dirty="0"/>
              <a:t>16-Sep-20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23" name="Rectangle 2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grpSp>
        <p:nvGrpSpPr>
          <p:cNvPr id="16" name="Group 15"/>
          <p:cNvGrpSpPr/>
          <p:nvPr/>
        </p:nvGrpSpPr>
        <p:grpSpPr>
          <a:xfrm>
            <a:off x="-1588" y="0"/>
            <a:ext cx="12193588" cy="6861555"/>
            <a:chOff x="-1588" y="0"/>
            <a:chExt cx="12193588" cy="6861555"/>
          </a:xfrm>
        </p:grpSpPr>
        <p:sp>
          <p:nvSpPr>
            <p:cNvPr id="11" name="Rectangle 10"/>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3525"/>
            <a:ext cx="8865623" cy="1819656"/>
          </a:xfrm>
          <a:prstGeom prst="rect">
            <a:avLst/>
          </a:prstGeo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5029200"/>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3DD5BDE-5A90-4611-82E9-0FC5746D30C5}" type="datetimeFigureOut">
              <a:rPr lang="en-US" dirty="0"/>
              <a:t>16-Sep-20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a:prstGeom prst="rect">
            <a:avLst/>
          </a:prstGeom>
        </p:spPr>
        <p:txBody>
          <a:bodyPr/>
          <a:lstStyle>
            <a:lvl1pPr>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2603500"/>
            <a:ext cx="3129168"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6" name="Text Placeholder 3"/>
          <p:cNvSpPr>
            <a:spLocks noGrp="1"/>
          </p:cNvSpPr>
          <p:nvPr>
            <p:ph type="body" sz="half" idx="15"/>
          </p:nvPr>
        </p:nvSpPr>
        <p:spPr>
          <a:xfrm>
            <a:off x="1154954" y="3179764"/>
            <a:ext cx="3129168" cy="2847290"/>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512721" y="2603500"/>
            <a:ext cx="3145380"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9" name="Text Placeholder 3"/>
          <p:cNvSpPr>
            <a:spLocks noGrp="1"/>
          </p:cNvSpPr>
          <p:nvPr>
            <p:ph type="body" sz="half" idx="16"/>
          </p:nvPr>
        </p:nvSpPr>
        <p:spPr>
          <a:xfrm>
            <a:off x="4512721" y="3179764"/>
            <a:ext cx="3145380" cy="2847290"/>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886700" y="2595032"/>
            <a:ext cx="3161029" cy="58473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Text Placeholder 3"/>
          <p:cNvSpPr>
            <a:spLocks noGrp="1"/>
          </p:cNvSpPr>
          <p:nvPr>
            <p:ph type="body" sz="half" idx="17"/>
          </p:nvPr>
        </p:nvSpPr>
        <p:spPr>
          <a:xfrm>
            <a:off x="7886700" y="3179764"/>
            <a:ext cx="3161029" cy="2847290"/>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7" name="Straight Connector 16"/>
          <p:cNvCxnSpPr/>
          <p:nvPr/>
        </p:nvCxnSpPr>
        <p:spPr>
          <a:xfrm>
            <a:off x="4384991" y="2603500"/>
            <a:ext cx="32564" cy="3423554"/>
          </a:xfrm>
          <a:prstGeom prst="line">
            <a:avLst/>
          </a:prstGeom>
          <a:ln w="12700" cmpd="sng">
            <a:solidFill>
              <a:schemeClr val="tx1">
                <a:lumMod val="75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5824" y="2603500"/>
            <a:ext cx="0" cy="3423554"/>
          </a:xfrm>
          <a:prstGeom prst="line">
            <a:avLst/>
          </a:prstGeom>
          <a:ln w="12700" cmpd="sng">
            <a:solidFill>
              <a:schemeClr val="tx1">
                <a:lumMod val="75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1ADDA17D-0BEA-4E76-A7FC-F7C188BC48D1}" type="datetimeFigureOut">
              <a:rPr lang="en-US" dirty="0"/>
              <a:t>16-Sep-20</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a:prstGeom prst="rect">
            <a:avLst/>
          </a:prstGeom>
        </p:spPr>
        <p:txBody>
          <a:bodyPr anchor="ctr" anchorCtr="0"/>
          <a:lstStyle>
            <a:lvl1pPr>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4532845"/>
            <a:ext cx="3050438" cy="576260"/>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9" name="Picture Placeholder 2"/>
          <p:cNvSpPr>
            <a:spLocks noGrp="1" noChangeAspect="1"/>
          </p:cNvSpPr>
          <p:nvPr>
            <p:ph type="pic" idx="15"/>
          </p:nvPr>
        </p:nvSpPr>
        <p:spPr>
          <a:xfrm>
            <a:off x="1334552" y="2610916"/>
            <a:ext cx="2691242" cy="1584094"/>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2" name="Text Placeholder 3"/>
          <p:cNvSpPr>
            <a:spLocks noGrp="1"/>
          </p:cNvSpPr>
          <p:nvPr>
            <p:ph type="body" sz="half" idx="18"/>
          </p:nvPr>
        </p:nvSpPr>
        <p:spPr>
          <a:xfrm>
            <a:off x="1154954" y="5109107"/>
            <a:ext cx="3050438"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568865" y="4532842"/>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0" name="Picture Placeholder 2"/>
          <p:cNvSpPr>
            <a:spLocks noGrp="1" noChangeAspect="1"/>
          </p:cNvSpPr>
          <p:nvPr>
            <p:ph type="pic" idx="21"/>
          </p:nvPr>
        </p:nvSpPr>
        <p:spPr>
          <a:xfrm>
            <a:off x="474846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3" name="Text Placeholder 3"/>
          <p:cNvSpPr>
            <a:spLocks noGrp="1"/>
          </p:cNvSpPr>
          <p:nvPr>
            <p:ph type="body" sz="half" idx="19"/>
          </p:nvPr>
        </p:nvSpPr>
        <p:spPr>
          <a:xfrm>
            <a:off x="4568865" y="5109108"/>
            <a:ext cx="3050438" cy="91257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983433" y="4532842"/>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1"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20"/>
          </p:nvPr>
        </p:nvSpPr>
        <p:spPr>
          <a:xfrm>
            <a:off x="7983433" y="5109107"/>
            <a:ext cx="3050438" cy="917947"/>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7" name="Straight Connector 16"/>
          <p:cNvCxnSpPr/>
          <p:nvPr/>
        </p:nvCxnSpPr>
        <p:spPr>
          <a:xfrm>
            <a:off x="4384245" y="2603500"/>
            <a:ext cx="1" cy="3461811"/>
          </a:xfrm>
          <a:prstGeom prst="line">
            <a:avLst/>
          </a:prstGeom>
          <a:ln w="12700" cmpd="sng">
            <a:solidFill>
              <a:schemeClr val="tx1">
                <a:lumMod val="75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807352" y="2603500"/>
            <a:ext cx="0" cy="3461811"/>
          </a:xfrm>
          <a:prstGeom prst="line">
            <a:avLst/>
          </a:prstGeom>
          <a:ln w="12700" cmpd="sng">
            <a:solidFill>
              <a:schemeClr val="tx1">
                <a:lumMod val="75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6909AC7D-18CA-4236-82B9-D75EB1D66EAE}" type="datetimeFigureOut">
              <a:rPr lang="en-US" dirty="0"/>
              <a:t>16-Sep-20</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a:prstGeom prst="rect">
            <a:avLst/>
          </a:prstGeom>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154954" y="2595033"/>
            <a:ext cx="8825659" cy="3424768"/>
          </a:xfrm>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568300E-C023-45CD-A0BE-EDB7A8C6EA8B}" type="datetimeFigureOut">
              <a:rPr lang="en-US" dirty="0"/>
              <a:t>16-Sep-20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grpSp>
        <p:nvGrpSpPr>
          <p:cNvPr id="8" name="Group 7"/>
          <p:cNvGrpSpPr/>
          <p:nvPr/>
        </p:nvGrpSpPr>
        <p:grpSpPr>
          <a:xfrm>
            <a:off x="-1588" y="0"/>
            <a:ext cx="12193588" cy="6861555"/>
            <a:chOff x="-1588" y="0"/>
            <a:chExt cx="12193588" cy="6861555"/>
          </a:xfrm>
        </p:grpSpPr>
        <p:sp>
          <p:nvSpPr>
            <p:cNvPr id="15" name="Rectangle 14"/>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Rectangle 12"/>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76756" y="1278466"/>
            <a:ext cx="1441567" cy="4748591"/>
          </a:xfrm>
          <a:prstGeom prst="rect">
            <a:avLst/>
          </a:prstGeo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154954" y="1278465"/>
            <a:ext cx="6256025" cy="4748591"/>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B620EAD-E369-4933-8469-ED7764B56A1B}" type="datetimeFigureOut">
              <a:rPr lang="en-US" dirty="0"/>
              <a:t>16-Sep-20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20" name="Rectangle 1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9"/>
            <a:ext cx="8825659" cy="706964"/>
          </a:xfrm>
          <a:prstGeom prst="rect">
            <a:avLst/>
          </a:prstGeom>
        </p:spPr>
        <p:txBody>
          <a:bodyPr anchor="ctr"/>
          <a:lstStyle/>
          <a:p>
            <a:r>
              <a:rPr lang="tr-TR" smtClean="0"/>
              <a:t>Asıl başlık stili için tıklatın</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076C0EF2-9919-473B-8215-8616BAF10692}" type="datetimeFigureOut">
              <a:rPr lang="en-US" dirty="0"/>
              <a:t>16-Sep-20</a:t>
            </a:fld>
            <a:endParaRPr lang="en-US" dirty="0"/>
          </a:p>
        </p:txBody>
      </p:sp>
      <p:sp>
        <p:nvSpPr>
          <p:cNvPr id="5" name="Footer Placeholder 4"/>
          <p:cNvSpPr>
            <a:spLocks noGrp="1"/>
          </p:cNvSpPr>
          <p:nvPr>
            <p:ph type="ftr" sz="quarter" idx="11"/>
          </p:nvPr>
        </p:nvSpPr>
        <p:spPr/>
        <p:txBody>
          <a:bodyPr/>
          <a:lstStyle>
            <a:lvl1pPr>
              <a:defRPr sz="1000" b="1"/>
            </a:lvl1pPr>
          </a:lstStyle>
          <a:p>
            <a:r>
              <a:rPr lang="en-US" dirty="0"/>
              <a:t>
              </a:t>
            </a:r>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grpSp>
        <p:nvGrpSpPr>
          <p:cNvPr id="17" name="Group 16"/>
          <p:cNvGrpSpPr/>
          <p:nvPr/>
        </p:nvGrpSpPr>
        <p:grpSpPr>
          <a:xfrm>
            <a:off x="-1588" y="0"/>
            <a:ext cx="12193588" cy="6861555"/>
            <a:chOff x="-1588" y="0"/>
            <a:chExt cx="12193588" cy="6861555"/>
          </a:xfrm>
        </p:grpSpPr>
        <p:sp>
          <p:nvSpPr>
            <p:cNvPr id="12" name="Rectangle 11"/>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Rectangle 8"/>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7"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9192"/>
            <a:ext cx="4343400" cy="2286000"/>
          </a:xfrm>
          <a:prstGeom prst="rect">
            <a:avLst/>
          </a:prstGeom>
        </p:spPr>
        <p:txBody>
          <a:bodyPr anchor="ctr" anchorCtr="0"/>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894576" y="2679192"/>
            <a:ext cx="3758184" cy="2286000"/>
          </a:xfrm>
        </p:spPr>
        <p:txBody>
          <a:bodyPr anchor="ctr" anchorCtr="0"/>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A09472EB-AC54-4713-BFC2-BEB621108C63}" type="datetimeFigureOut">
              <a:rPr lang="en-US" dirty="0"/>
              <a:t>16-Sep-20</a:t>
            </a:fld>
            <a:endParaRPr lang="en-US" dirty="0"/>
          </a:p>
        </p:txBody>
      </p:sp>
      <p:sp>
        <p:nvSpPr>
          <p:cNvPr id="5" name="Footer Placeholder 4"/>
          <p:cNvSpPr>
            <a:spLocks noGrp="1"/>
          </p:cNvSpPr>
          <p:nvPr>
            <p:ph type="ftr" sz="quarter" idx="11"/>
          </p:nvPr>
        </p:nvSpPr>
        <p:spPr/>
        <p:txBody>
          <a:bodyPr/>
          <a:lstStyle>
            <a:lvl1pPr>
              <a:defRPr sz="1000" b="1"/>
            </a:lvl1pPr>
          </a:lstStyle>
          <a:p>
            <a:r>
              <a:rPr lang="en-US" dirty="0"/>
              <a:t>
              </a:t>
            </a:r>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154953" y="969264"/>
            <a:ext cx="8825659" cy="704088"/>
          </a:xfrm>
          <a:prstGeom prst="rect">
            <a:avLst/>
          </a:prstGeo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154954" y="2603500"/>
            <a:ext cx="4828032" cy="3416301"/>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08776" y="2603500"/>
            <a:ext cx="4828032" cy="341630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99455A0C-791E-4545-B787-F98AD45CD761}" type="datetimeFigureOut">
              <a:rPr lang="en-US" dirty="0"/>
              <a:t>16-Sep-20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154954" y="969264"/>
            <a:ext cx="8825659" cy="704088"/>
          </a:xfrm>
          <a:prstGeom prst="rect">
            <a:avLst/>
          </a:prstGeom>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2606040"/>
            <a:ext cx="4828032"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154954" y="3198448"/>
            <a:ext cx="4828032" cy="2843784"/>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08776" y="2606040"/>
            <a:ext cx="4828032"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08711" y="3187921"/>
            <a:ext cx="4825160" cy="2854311"/>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2536B77-F4F4-4427-AC4F-9A623798AD82}" type="datetimeFigureOut">
              <a:rPr lang="en-US" dirty="0"/>
              <a:t>16-Sep-20</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1152144" y="969264"/>
            <a:ext cx="8825659" cy="704088"/>
          </a:xfrm>
          <a:prstGeom prst="rect">
            <a:avLst/>
          </a:prstGeo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D8BE790C-34EB-4565-8437-CACF4CDB7822}" type="datetimeFigureOut">
              <a:rPr lang="en-US" dirty="0"/>
              <a:t>16-Sep-20</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4A4C11-22B8-4A4E-8126-B3AF6B948A8E}" type="datetimeFigureOut">
              <a:rPr lang="en-US" dirty="0"/>
              <a:t>16-Sep-20</a:t>
            </a:fld>
            <a:endParaRPr lang="en-US" dirty="0"/>
          </a:p>
        </p:txBody>
      </p:sp>
      <p:sp>
        <p:nvSpPr>
          <p:cNvPr id="3" name="Footer Placeholder 2"/>
          <p:cNvSpPr>
            <a:spLocks noGrp="1"/>
          </p:cNvSpPr>
          <p:nvPr>
            <p:ph type="ftr" sz="quarter" idx="11"/>
          </p:nvPr>
        </p:nvSpPr>
        <p:spPr/>
        <p:txBody>
          <a:bodyPr/>
          <a:lstStyle/>
          <a:p>
            <a:r>
              <a:rPr lang="en-US" dirty="0"/>
              <a:t>
              </a:t>
            </a:r>
          </a:p>
        </p:txBody>
      </p:sp>
      <p:sp>
        <p:nvSpPr>
          <p:cNvPr id="6" name="Rectangle 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grpSp>
        <p:nvGrpSpPr>
          <p:cNvPr id="18" name="Group 17"/>
          <p:cNvGrpSpPr/>
          <p:nvPr/>
        </p:nvGrpSpPr>
        <p:grpSpPr>
          <a:xfrm>
            <a:off x="-1588" y="0"/>
            <a:ext cx="12193588" cy="6861555"/>
            <a:chOff x="-1588" y="0"/>
            <a:chExt cx="12193588" cy="6861555"/>
          </a:xfrm>
        </p:grpSpPr>
        <p:sp>
          <p:nvSpPr>
            <p:cNvPr id="12" name="Rectangle 11"/>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3" y="1298448"/>
            <a:ext cx="2793159" cy="1597152"/>
          </a:xfrm>
          <a:prstGeom prst="rect">
            <a:avLst/>
          </a:prstGeom>
        </p:spPr>
        <p:txBody>
          <a:bodyPr anchor="b"/>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779008" y="1447800"/>
            <a:ext cx="5195997" cy="4572000"/>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bwMode="gray">
          <a:xfrm>
            <a:off x="1154953" y="3129280"/>
            <a:ext cx="2793159" cy="2895599"/>
          </a:xfrm>
        </p:spPr>
        <p:txBody>
          <a:bodyPr/>
          <a:lstStyle>
            <a:lvl1pPr marL="0" indent="0">
              <a:buNone/>
              <a:defRPr sz="1400">
                <a:solidFill>
                  <a:schemeClr val="tx2">
                    <a:lumMod val="40000"/>
                    <a:lumOff val="6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16ED06B6-C816-4861-964D-15A98395707D}" type="datetimeFigureOut">
              <a:rPr lang="en-US" dirty="0"/>
              <a:t>16-Sep-20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grpSp>
        <p:nvGrpSpPr>
          <p:cNvPr id="18" name="Group 17"/>
          <p:cNvGrpSpPr/>
          <p:nvPr/>
        </p:nvGrpSpPr>
        <p:grpSpPr>
          <a:xfrm>
            <a:off x="-1588" y="0"/>
            <a:ext cx="12193588" cy="6861555"/>
            <a:chOff x="-1588" y="0"/>
            <a:chExt cx="12193588" cy="6861555"/>
          </a:xfrm>
        </p:grpSpPr>
        <p:sp>
          <p:nvSpPr>
            <p:cNvPr id="12" name="Rectangle 11"/>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59" cy="1735668"/>
          </a:xfrm>
          <a:prstGeom prst="rect">
            <a:avLst/>
          </a:prstGeom>
        </p:spPr>
        <p:txBody>
          <a:bodyPr anchor="b">
            <a:normAutofit/>
          </a:bodyPr>
          <a:lstStyle>
            <a:lvl1pPr algn="l">
              <a:defRPr sz="36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tx2">
                    <a:lumMod val="40000"/>
                    <a:lumOff val="6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00B1A8AB-EA7C-4B1B-9D73-E2551851FABE}" type="datetimeFigureOut">
              <a:rPr lang="en-US" dirty="0"/>
              <a:t>16-Sep-20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 name="Group 1"/>
          <p:cNvGrpSpPr/>
          <p:nvPr/>
        </p:nvGrpSpPr>
        <p:grpSpPr>
          <a:xfrm>
            <a:off x="-1588" y="0"/>
            <a:ext cx="12193588" cy="6861555"/>
            <a:chOff x="-1588" y="0"/>
            <a:chExt cx="12193588" cy="6861555"/>
          </a:xfrm>
        </p:grpSpPr>
        <p:sp>
          <p:nvSpPr>
            <p:cNvPr id="12" name="Rectangle 11"/>
            <p:cNvSpPr/>
            <p:nvPr/>
          </p:nvSpPr>
          <p:spPr>
            <a:xfrm>
              <a:off x="0" y="0"/>
              <a:ext cx="12192000" cy="6858000"/>
            </a:xfrm>
            <a:prstGeom prst="rect">
              <a:avLst/>
            </a:prstGeom>
            <a:blipFill>
              <a:blip r:embed="rId19">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Oval 20"/>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34"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7"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2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30"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652760" y="6391656"/>
            <a:ext cx="990599" cy="304799"/>
          </a:xfrm>
          <a:prstGeom prst="rect">
            <a:avLst/>
          </a:prstGeom>
        </p:spPr>
        <p:txBody>
          <a:bodyPr vert="horz" lIns="91440" tIns="45720" rIns="91440" bIns="45720" rtlCol="0" anchor="ctr" anchorCtr="0"/>
          <a:lstStyle>
            <a:lvl1pPr algn="r">
              <a:defRPr sz="1000" b="1" i="0">
                <a:solidFill>
                  <a:schemeClr val="accent1"/>
                </a:solidFill>
              </a:defRPr>
            </a:lvl1pPr>
          </a:lstStyle>
          <a:p>
            <a:fld id="{90786BE5-D2A3-4BF0-8B30-D7403E61B3DC}" type="datetimeFigureOut">
              <a:rPr lang="en-US" dirty="0"/>
              <a:t>16-Sep-20</a:t>
            </a:fld>
            <a:endParaRPr lang="en-US" dirty="0"/>
          </a:p>
        </p:txBody>
      </p:sp>
      <p:sp>
        <p:nvSpPr>
          <p:cNvPr id="5" name="Footer Placeholder 4"/>
          <p:cNvSpPr>
            <a:spLocks noGrp="1"/>
          </p:cNvSpPr>
          <p:nvPr>
            <p:ph type="ftr" sz="quarter" idx="3"/>
          </p:nvPr>
        </p:nvSpPr>
        <p:spPr>
          <a:xfrm>
            <a:off x="557784" y="6391656"/>
            <a:ext cx="3867912" cy="310896"/>
          </a:xfrm>
          <a:prstGeom prst="rect">
            <a:avLst/>
          </a:prstGeom>
        </p:spPr>
        <p:txBody>
          <a:bodyPr vert="horz" lIns="91440" tIns="45720" rIns="91440" bIns="45720" rtlCol="0" anchor="ctr" anchorCtr="0"/>
          <a:lstStyle>
            <a:lvl1pPr algn="l">
              <a:defRPr sz="1000" b="1" i="0">
                <a:solidFill>
                  <a:schemeClr val="accent1"/>
                </a:solidFill>
              </a:defRPr>
            </a:lvl1pPr>
          </a:lstStyle>
          <a:p>
            <a:r>
              <a:rPr lang="en-US" dirty="0"/>
              <a:t>
              </a:t>
            </a:r>
          </a:p>
        </p:txBody>
      </p:sp>
      <p:sp>
        <p:nvSpPr>
          <p:cNvPr id="29" name="Rectangle 2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normAutofit/>
          </a:bodyPr>
          <a:lstStyle/>
          <a:p>
            <a:r>
              <a:rPr lang="tr-TR" sz="4800" b="1" dirty="0"/>
              <a:t>TOPLANTI ÇEŞİTLERİ</a:t>
            </a:r>
          </a:p>
        </p:txBody>
      </p:sp>
      <p:sp>
        <p:nvSpPr>
          <p:cNvPr id="3" name="Alt Başlık 2"/>
          <p:cNvSpPr>
            <a:spLocks noGrp="1"/>
          </p:cNvSpPr>
          <p:nvPr>
            <p:ph type="subTitle" idx="1"/>
          </p:nvPr>
        </p:nvSpPr>
        <p:spPr/>
        <p:txBody>
          <a:bodyPr/>
          <a:lstStyle/>
          <a:p>
            <a:endParaRPr lang="en-US" dirty="0" smtClean="0"/>
          </a:p>
          <a:p>
            <a:r>
              <a:rPr lang="en-US" dirty="0" smtClean="0"/>
              <a:t>SEMİNER</a:t>
            </a:r>
            <a:endParaRPr lang="tr-TR" dirty="0"/>
          </a:p>
        </p:txBody>
      </p:sp>
    </p:spTree>
    <p:extLst>
      <p:ext uri="{BB962C8B-B14F-4D97-AF65-F5344CB8AC3E}">
        <p14:creationId xmlns:p14="http://schemas.microsoft.com/office/powerpoint/2010/main" val="7486229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KAYNAKÇA</a:t>
            </a:r>
            <a:endParaRPr lang="tr-TR" dirty="0"/>
          </a:p>
        </p:txBody>
      </p:sp>
      <p:sp>
        <p:nvSpPr>
          <p:cNvPr id="3" name="İçerik Yer Tutucusu 2"/>
          <p:cNvSpPr>
            <a:spLocks noGrp="1"/>
          </p:cNvSpPr>
          <p:nvPr>
            <p:ph idx="1"/>
          </p:nvPr>
        </p:nvSpPr>
        <p:spPr/>
        <p:txBody>
          <a:bodyPr>
            <a:normAutofit fontScale="77500" lnSpcReduction="20000"/>
          </a:bodyPr>
          <a:lstStyle/>
          <a:p>
            <a:r>
              <a:rPr lang="tr-TR" dirty="0"/>
              <a:t>Yusuf </a:t>
            </a:r>
            <a:r>
              <a:rPr lang="tr-TR" dirty="0" err="1"/>
              <a:t>Aymankuy</a:t>
            </a:r>
            <a:r>
              <a:rPr lang="tr-TR" dirty="0"/>
              <a:t>, 1996,‘Kongre Turizminin Gelişimi ve Türkiye’de Kongre Turizmi’, Turizmde Seçme Makaleler: 24  Turizm Geliştir ve Eğitim Vakfı, 37, İSTANBUL,S.17-32</a:t>
            </a:r>
          </a:p>
          <a:p>
            <a:r>
              <a:rPr lang="tr-TR" dirty="0"/>
              <a:t>Yusuf Aymankuy,1997, ‘Türkiye’de Geliştirilebilir Turizm Şekli Olarak Kongre Turizmi ve İzmir İl Merkezi Örnek Uygulaması’, Balıkesir </a:t>
            </a:r>
            <a:r>
              <a:rPr lang="tr-TR" dirty="0" err="1"/>
              <a:t>Üniversitesi,Sosyal</a:t>
            </a:r>
            <a:r>
              <a:rPr lang="tr-TR" dirty="0"/>
              <a:t> Bilimler Enstitüsü Doktora Tezi, BALIKESİR (Yayınlanmış)</a:t>
            </a:r>
          </a:p>
          <a:p>
            <a:r>
              <a:rPr lang="tr-TR" dirty="0" err="1"/>
              <a:t>Beykan</a:t>
            </a:r>
            <a:r>
              <a:rPr lang="tr-TR" dirty="0"/>
              <a:t> Çizel,1999, ‘Kongre Turizmi, Kongre Organizasyonu ve Antalya Bölgesinin Kongre Turizmi </a:t>
            </a:r>
            <a:r>
              <a:rPr lang="tr-TR" dirty="0" err="1"/>
              <a:t>Potansiyeli,Sorunları</a:t>
            </a:r>
            <a:r>
              <a:rPr lang="tr-TR" dirty="0"/>
              <a:t> ve Gelecekteki Beklentilerine Yönelik Araştırma’ , Akdeniz Üniversitesi, Sosyal Bilimler Enstitüsü Yüksek Lisans Tezi, ANTALYA (Yayınlanmamış)</a:t>
            </a:r>
          </a:p>
          <a:p>
            <a:r>
              <a:rPr lang="tr-TR" dirty="0"/>
              <a:t>Özen Dallı, 1996, 1996 ‘Kongre Turizmi İle İlgili İstatistikler’, Turizmde Seçme Makaleler:24 </a:t>
            </a:r>
            <a:r>
              <a:rPr lang="tr-TR" dirty="0" err="1"/>
              <a:t>Tugev</a:t>
            </a:r>
            <a:r>
              <a:rPr lang="tr-TR" dirty="0"/>
              <a:t> Yayını,No:37 İSTANBUL,S.60-102</a:t>
            </a:r>
          </a:p>
          <a:p>
            <a:r>
              <a:rPr lang="tr-TR" dirty="0"/>
              <a:t>İrfan Devranoğlu,1991, ‘Kongre Turizmi: İmkanlar ve Sorunları’ , TÜRSAB Dergisi, Haziran, Sayı: 15, İSTANBUL,S.11-13</a:t>
            </a:r>
          </a:p>
          <a:p>
            <a:r>
              <a:rPr lang="tr-TR" dirty="0"/>
              <a:t>Yılmaz Özen,1997, ‘Kongre Turizmi ve Kongre Organizasyonları Tekniği’ , TÜRSAB  Yayınları, </a:t>
            </a:r>
            <a:r>
              <a:rPr lang="tr-TR" dirty="0" smtClean="0"/>
              <a:t>ANKARA</a:t>
            </a:r>
            <a:endParaRPr lang="en-US" dirty="0" smtClean="0"/>
          </a:p>
          <a:p>
            <a:r>
              <a:rPr lang="en-US" dirty="0" err="1" smtClean="0"/>
              <a:t>Megep</a:t>
            </a:r>
            <a:endParaRPr lang="tr-TR" dirty="0"/>
          </a:p>
          <a:p>
            <a:endParaRPr lang="tr-TR" dirty="0"/>
          </a:p>
        </p:txBody>
      </p:sp>
    </p:spTree>
    <p:extLst>
      <p:ext uri="{BB962C8B-B14F-4D97-AF65-F5344CB8AC3E}">
        <p14:creationId xmlns:p14="http://schemas.microsoft.com/office/powerpoint/2010/main" val="36034583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smtClean="0"/>
              <a:t>SEMİNER</a:t>
            </a:r>
            <a:endParaRPr lang="tr-TR" dirty="0"/>
          </a:p>
        </p:txBody>
      </p:sp>
      <p:sp>
        <p:nvSpPr>
          <p:cNvPr id="3" name="İçerik Yer Tutucusu 2"/>
          <p:cNvSpPr>
            <a:spLocks noGrp="1"/>
          </p:cNvSpPr>
          <p:nvPr>
            <p:ph idx="1"/>
          </p:nvPr>
        </p:nvSpPr>
        <p:spPr/>
        <p:txBody>
          <a:bodyPr/>
          <a:lstStyle/>
          <a:p>
            <a:pPr algn="just">
              <a:lnSpc>
                <a:spcPct val="150000"/>
              </a:lnSpc>
            </a:pPr>
            <a:r>
              <a:rPr lang="tr-TR" dirty="0"/>
              <a:t>Çeşitli konuların bilimsel eksen üzerinde tartışıldığı seminerler, önemli bir tanıtım aracıdır. Seminer, herhangi bir konuda problemleri tespit etmek, çözüm yolları arama, plan-program ve proje geliştirme, araştırma ve değerlendirme amacıyla yapılan grup çalışması şeklinde gerçekleştirilen faaliyetlerdir.</a:t>
            </a:r>
          </a:p>
          <a:p>
            <a:pPr algn="just">
              <a:lnSpc>
                <a:spcPct val="150000"/>
              </a:lnSpc>
            </a:pPr>
            <a:r>
              <a:rPr lang="tr-TR" dirty="0"/>
              <a:t>Seminerler genellikle birkaç oturum devam etmektedir ve konuşmacı sayısında </a:t>
            </a:r>
            <a:r>
              <a:rPr lang="tr-TR" dirty="0" smtClean="0"/>
              <a:t>sınırlama </a:t>
            </a:r>
            <a:r>
              <a:rPr lang="tr-TR" dirty="0"/>
              <a:t>bulunmamaktadır.</a:t>
            </a:r>
            <a:endParaRPr lang="tr-TR" dirty="0"/>
          </a:p>
        </p:txBody>
      </p:sp>
    </p:spTree>
    <p:extLst>
      <p:ext uri="{BB962C8B-B14F-4D97-AF65-F5344CB8AC3E}">
        <p14:creationId xmlns:p14="http://schemas.microsoft.com/office/powerpoint/2010/main" val="33638792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smtClean="0"/>
              <a:t>SEMİNER</a:t>
            </a:r>
            <a:endParaRPr lang="tr-TR" dirty="0"/>
          </a:p>
        </p:txBody>
      </p:sp>
      <p:sp>
        <p:nvSpPr>
          <p:cNvPr id="3" name="İçerik Yer Tutucusu 2"/>
          <p:cNvSpPr>
            <a:spLocks noGrp="1"/>
          </p:cNvSpPr>
          <p:nvPr>
            <p:ph idx="1"/>
          </p:nvPr>
        </p:nvSpPr>
        <p:spPr/>
        <p:txBody>
          <a:bodyPr/>
          <a:lstStyle/>
          <a:p>
            <a:pPr algn="just">
              <a:lnSpc>
                <a:spcPct val="150000"/>
              </a:lnSpc>
            </a:pPr>
            <a:r>
              <a:rPr lang="tr-TR" dirty="0"/>
              <a:t>Konuşmacılar, sempozyum ve kongrede olduğu gibi, hazırladıkları bildirileri sunarak konularına ilişkin araştırma, inceleme ve görüşlerini aktarmaktadırlar. Bu tür toplantılar çoğu kez bilimsel bir teknik taşıdığından, dinleyicileri de sınırlı olmaktadır. Buna karşın </a:t>
            </a:r>
            <a:r>
              <a:rPr lang="tr-TR" dirty="0" smtClean="0"/>
              <a:t>seminerlerde </a:t>
            </a:r>
            <a:r>
              <a:rPr lang="tr-TR" dirty="0"/>
              <a:t>sorulara, tartışmalara ve eleştirilere olanak verildiği için dinleyici kitlesinin konular hakkında ayrıntılı bilgilendirilmesi sağlanmaktadır.</a:t>
            </a:r>
            <a:endParaRPr lang="tr-TR" dirty="0"/>
          </a:p>
        </p:txBody>
      </p:sp>
    </p:spTree>
    <p:extLst>
      <p:ext uri="{BB962C8B-B14F-4D97-AF65-F5344CB8AC3E}">
        <p14:creationId xmlns:p14="http://schemas.microsoft.com/office/powerpoint/2010/main" val="21703749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smtClean="0"/>
              <a:t>SEMİNER</a:t>
            </a:r>
            <a:endParaRPr lang="tr-TR" dirty="0"/>
          </a:p>
        </p:txBody>
      </p:sp>
      <p:sp>
        <p:nvSpPr>
          <p:cNvPr id="3" name="İçerik Yer Tutucusu 2"/>
          <p:cNvSpPr>
            <a:spLocks noGrp="1"/>
          </p:cNvSpPr>
          <p:nvPr>
            <p:ph idx="1"/>
          </p:nvPr>
        </p:nvSpPr>
        <p:spPr/>
        <p:txBody>
          <a:bodyPr/>
          <a:lstStyle/>
          <a:p>
            <a:pPr algn="just">
              <a:lnSpc>
                <a:spcPct val="150000"/>
              </a:lnSpc>
            </a:pPr>
            <a:r>
              <a:rPr lang="tr-TR" dirty="0"/>
              <a:t>Bilimsel içerikli toplantılar yalnız medyanın değil, örneğin üniversitelerin de ilgisini çekeceği için, düzenleyen kurum ve kuruluşlar için olumlu bir imaj oluşturmasına da imkân vermektedir.</a:t>
            </a:r>
          </a:p>
          <a:p>
            <a:pPr algn="just">
              <a:lnSpc>
                <a:spcPct val="150000"/>
              </a:lnSpc>
            </a:pPr>
            <a:r>
              <a:rPr lang="tr-TR" dirty="0"/>
              <a:t>Kuruluşlar toplumsal sorumluluk anlayışları doğrultusunda bilginin üretilmesi ve </a:t>
            </a:r>
            <a:r>
              <a:rPr lang="tr-TR" dirty="0" smtClean="0"/>
              <a:t>paylaşımı </a:t>
            </a:r>
            <a:r>
              <a:rPr lang="tr-TR" dirty="0"/>
              <a:t>amacıyla bu toplantıları ya kendisi düzenlemekte ya da sponsorluk görevi üstlenerek desteklemektedir.</a:t>
            </a:r>
            <a:endParaRPr lang="tr-TR" dirty="0"/>
          </a:p>
        </p:txBody>
      </p:sp>
    </p:spTree>
    <p:extLst>
      <p:ext uri="{BB962C8B-B14F-4D97-AF65-F5344CB8AC3E}">
        <p14:creationId xmlns:p14="http://schemas.microsoft.com/office/powerpoint/2010/main" val="31656294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smtClean="0"/>
              <a:t>SEMİNER</a:t>
            </a:r>
            <a:endParaRPr lang="tr-TR" dirty="0"/>
          </a:p>
        </p:txBody>
      </p:sp>
      <p:sp>
        <p:nvSpPr>
          <p:cNvPr id="3" name="İçerik Yer Tutucusu 2"/>
          <p:cNvSpPr>
            <a:spLocks noGrp="1"/>
          </p:cNvSpPr>
          <p:nvPr>
            <p:ph idx="1"/>
          </p:nvPr>
        </p:nvSpPr>
        <p:spPr/>
        <p:txBody>
          <a:bodyPr/>
          <a:lstStyle/>
          <a:p>
            <a:pPr algn="just">
              <a:lnSpc>
                <a:spcPct val="150000"/>
              </a:lnSpc>
            </a:pPr>
            <a:r>
              <a:rPr lang="tr-TR" dirty="0"/>
              <a:t>Bilimsel toplantılar dışında seminer sözcüğü başka anlamlarda da kullanılmaktadır. Örneğin herhangi bir kurum ya da kuruluş personelini çeşitli alanlar ve konularda </a:t>
            </a:r>
            <a:r>
              <a:rPr lang="tr-TR" dirty="0" smtClean="0"/>
              <a:t>yetiştirmek </a:t>
            </a:r>
            <a:r>
              <a:rPr lang="tr-TR" dirty="0"/>
              <a:t>için eğitici ve öğretici seminerler düzenlenmektedir. Daha çok hizmet içi eğitime dönük bu tür seminerler de, halkla ilişkiler ve organizasyon hizmetleri çalışmalarının kurum içi iletişimle ilgili etkinlikleridir.</a:t>
            </a:r>
            <a:endParaRPr lang="tr-TR" dirty="0"/>
          </a:p>
        </p:txBody>
      </p:sp>
    </p:spTree>
    <p:extLst>
      <p:ext uri="{BB962C8B-B14F-4D97-AF65-F5344CB8AC3E}">
        <p14:creationId xmlns:p14="http://schemas.microsoft.com/office/powerpoint/2010/main" val="35793932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smtClean="0"/>
              <a:t>SEMİNER</a:t>
            </a:r>
            <a:endParaRPr lang="tr-TR" dirty="0"/>
          </a:p>
        </p:txBody>
      </p:sp>
      <p:sp>
        <p:nvSpPr>
          <p:cNvPr id="3" name="İçerik Yer Tutucusu 2"/>
          <p:cNvSpPr>
            <a:spLocks noGrp="1"/>
          </p:cNvSpPr>
          <p:nvPr>
            <p:ph idx="1"/>
          </p:nvPr>
        </p:nvSpPr>
        <p:spPr/>
        <p:txBody>
          <a:bodyPr/>
          <a:lstStyle/>
          <a:p>
            <a:pPr algn="just">
              <a:lnSpc>
                <a:spcPct val="150000"/>
              </a:lnSpc>
            </a:pPr>
            <a:r>
              <a:rPr lang="tr-TR" dirty="0"/>
              <a:t>Seminer, ders konusu olarak da gündeme </a:t>
            </a:r>
            <a:r>
              <a:rPr lang="tr-TR" dirty="0" smtClean="0"/>
              <a:t>gelmektedir</a:t>
            </a:r>
            <a:r>
              <a:rPr lang="tr-TR" dirty="0"/>
              <a:t>. Çoğu dersler seminer biçiminde yapılmakta, konular incelenip araştırıldıktan sonra yazılı olarak sorumlu öğretim görevlisine verilmekte ya da sözlü olarak anlatılmaktadır.</a:t>
            </a:r>
            <a:endParaRPr lang="tr-TR" dirty="0"/>
          </a:p>
        </p:txBody>
      </p:sp>
    </p:spTree>
    <p:extLst>
      <p:ext uri="{BB962C8B-B14F-4D97-AF65-F5344CB8AC3E}">
        <p14:creationId xmlns:p14="http://schemas.microsoft.com/office/powerpoint/2010/main" val="6716007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smtClean="0"/>
              <a:t>SEMİNER</a:t>
            </a:r>
            <a:endParaRPr lang="tr-TR" dirty="0"/>
          </a:p>
        </p:txBody>
      </p:sp>
      <p:sp>
        <p:nvSpPr>
          <p:cNvPr id="3" name="İçerik Yer Tutucusu 2"/>
          <p:cNvSpPr>
            <a:spLocks noGrp="1"/>
          </p:cNvSpPr>
          <p:nvPr>
            <p:ph idx="1"/>
          </p:nvPr>
        </p:nvSpPr>
        <p:spPr/>
        <p:txBody>
          <a:bodyPr/>
          <a:lstStyle/>
          <a:p>
            <a:pPr algn="just">
              <a:lnSpc>
                <a:spcPct val="150000"/>
              </a:lnSpc>
            </a:pPr>
            <a:r>
              <a:rPr lang="tr-TR" dirty="0"/>
              <a:t>Genellikle birkaç gün ve birkaç oturum süren seminerler, konferansa nazaran çok daha uzun bir zaman dilimini kapsar. Kurum ya da kuruluş yöneticileri, kişileri isteklendirmek, örgütlerini ve onun amaçlarını toplumdaki gruplara duyurmak düşüncesiyle güncel konuları işlemek, yeni görüş ve gelişmeleri örnekleriyle sunmak ve bilgi alışverişini sağlamak </a:t>
            </a:r>
            <a:r>
              <a:rPr lang="tr-TR" dirty="0" smtClean="0"/>
              <a:t>amacıyla </a:t>
            </a:r>
            <a:r>
              <a:rPr lang="tr-TR" dirty="0"/>
              <a:t>bu tür toplantılara duyarlı olmalıdırlar.</a:t>
            </a:r>
            <a:endParaRPr lang="tr-TR" dirty="0"/>
          </a:p>
        </p:txBody>
      </p:sp>
    </p:spTree>
    <p:extLst>
      <p:ext uri="{BB962C8B-B14F-4D97-AF65-F5344CB8AC3E}">
        <p14:creationId xmlns:p14="http://schemas.microsoft.com/office/powerpoint/2010/main" val="11726446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err="1"/>
              <a:t>Seminer</a:t>
            </a:r>
            <a:r>
              <a:rPr lang="en-US" dirty="0"/>
              <a:t> </a:t>
            </a:r>
            <a:r>
              <a:rPr lang="en-US" dirty="0" err="1"/>
              <a:t>çalışmalarında</a:t>
            </a:r>
            <a:r>
              <a:rPr lang="en-US" dirty="0"/>
              <a:t> </a:t>
            </a:r>
            <a:r>
              <a:rPr lang="en-US" dirty="0" err="1"/>
              <a:t>konuşmacının</a:t>
            </a:r>
            <a:r>
              <a:rPr lang="en-US" dirty="0"/>
              <a:t> </a:t>
            </a:r>
            <a:r>
              <a:rPr lang="en-US" dirty="0" err="1"/>
              <a:t>dikkat</a:t>
            </a:r>
            <a:r>
              <a:rPr lang="en-US" dirty="0"/>
              <a:t> </a:t>
            </a:r>
            <a:r>
              <a:rPr lang="en-US" dirty="0" err="1"/>
              <a:t>etmesi</a:t>
            </a:r>
            <a:r>
              <a:rPr lang="en-US" dirty="0"/>
              <a:t> </a:t>
            </a:r>
            <a:r>
              <a:rPr lang="en-US" dirty="0" err="1"/>
              <a:t>gereken</a:t>
            </a:r>
            <a:r>
              <a:rPr lang="en-US" dirty="0"/>
              <a:t> </a:t>
            </a:r>
            <a:r>
              <a:rPr lang="en-US" dirty="0" err="1"/>
              <a:t>noktalar</a:t>
            </a:r>
            <a:endParaRPr lang="tr-TR" dirty="0"/>
          </a:p>
        </p:txBody>
      </p:sp>
      <p:sp>
        <p:nvSpPr>
          <p:cNvPr id="3" name="İçerik Yer Tutucusu 2"/>
          <p:cNvSpPr>
            <a:spLocks noGrp="1"/>
          </p:cNvSpPr>
          <p:nvPr>
            <p:ph idx="1"/>
          </p:nvPr>
        </p:nvSpPr>
        <p:spPr/>
        <p:txBody>
          <a:bodyPr>
            <a:normAutofit/>
          </a:bodyPr>
          <a:lstStyle/>
          <a:p>
            <a:pPr algn="just">
              <a:lnSpc>
                <a:spcPct val="150000"/>
              </a:lnSpc>
            </a:pPr>
            <a:r>
              <a:rPr lang="tr-TR" dirty="0"/>
              <a:t>Dinleyicileri tanımak, dinleyecek olanların ne duymak istediklerinin bilinmesi, dinleyicilerden söz edilmesi ilgiyi arttıracaktır.</a:t>
            </a:r>
          </a:p>
          <a:p>
            <a:pPr algn="just">
              <a:lnSpc>
                <a:spcPct val="150000"/>
              </a:lnSpc>
            </a:pPr>
            <a:r>
              <a:rPr lang="tr-TR" dirty="0" smtClean="0"/>
              <a:t>Dile </a:t>
            </a:r>
            <a:r>
              <a:rPr lang="tr-TR" dirty="0"/>
              <a:t>hakim olmak, konuşmayı süslemeli ancak abartıdan kaçınarak esprilerden yararlanılmalıdır.</a:t>
            </a:r>
          </a:p>
          <a:p>
            <a:pPr algn="just">
              <a:lnSpc>
                <a:spcPct val="150000"/>
              </a:lnSpc>
            </a:pPr>
            <a:r>
              <a:rPr lang="tr-TR" dirty="0" smtClean="0"/>
              <a:t>Gerçekçi </a:t>
            </a:r>
            <a:r>
              <a:rPr lang="tr-TR" dirty="0"/>
              <a:t>olmalıdır. Söylenenler gerçekçi olmalıdır çünkü insanlar doğru </a:t>
            </a:r>
            <a:r>
              <a:rPr lang="tr-TR" dirty="0" smtClean="0"/>
              <a:t>olmayan </a:t>
            </a:r>
            <a:r>
              <a:rPr lang="tr-TR" dirty="0"/>
              <a:t>şeylere ilgi duymazlar.</a:t>
            </a:r>
          </a:p>
          <a:p>
            <a:pPr algn="just">
              <a:lnSpc>
                <a:spcPct val="150000"/>
              </a:lnSpc>
            </a:pPr>
            <a:r>
              <a:rPr lang="tr-TR" dirty="0" smtClean="0"/>
              <a:t>Kısa </a:t>
            </a:r>
            <a:r>
              <a:rPr lang="tr-TR" dirty="0"/>
              <a:t>ve anlaşılır cümleler kullanılmalıdır</a:t>
            </a:r>
            <a:r>
              <a:rPr lang="tr-TR" dirty="0" smtClean="0"/>
              <a:t>.</a:t>
            </a:r>
            <a:endParaRPr lang="tr-TR" dirty="0"/>
          </a:p>
        </p:txBody>
      </p:sp>
    </p:spTree>
    <p:extLst>
      <p:ext uri="{BB962C8B-B14F-4D97-AF65-F5344CB8AC3E}">
        <p14:creationId xmlns:p14="http://schemas.microsoft.com/office/powerpoint/2010/main" val="40492939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err="1"/>
              <a:t>Seminer</a:t>
            </a:r>
            <a:r>
              <a:rPr lang="en-US" dirty="0"/>
              <a:t> </a:t>
            </a:r>
            <a:r>
              <a:rPr lang="en-US" dirty="0" err="1"/>
              <a:t>çalışmalarında</a:t>
            </a:r>
            <a:r>
              <a:rPr lang="en-US" dirty="0"/>
              <a:t> </a:t>
            </a:r>
            <a:r>
              <a:rPr lang="en-US" dirty="0" err="1"/>
              <a:t>konuşmacının</a:t>
            </a:r>
            <a:r>
              <a:rPr lang="en-US" dirty="0"/>
              <a:t> </a:t>
            </a:r>
            <a:r>
              <a:rPr lang="en-US" dirty="0" err="1"/>
              <a:t>dikkat</a:t>
            </a:r>
            <a:r>
              <a:rPr lang="en-US" dirty="0"/>
              <a:t> </a:t>
            </a:r>
            <a:r>
              <a:rPr lang="en-US" dirty="0" err="1"/>
              <a:t>etmesi</a:t>
            </a:r>
            <a:r>
              <a:rPr lang="en-US" dirty="0"/>
              <a:t> </a:t>
            </a:r>
            <a:r>
              <a:rPr lang="en-US" dirty="0" err="1"/>
              <a:t>gereken</a:t>
            </a:r>
            <a:r>
              <a:rPr lang="en-US" dirty="0"/>
              <a:t> </a:t>
            </a:r>
            <a:r>
              <a:rPr lang="en-US" dirty="0" err="1"/>
              <a:t>noktalar</a:t>
            </a:r>
            <a:endParaRPr lang="tr-TR" dirty="0"/>
          </a:p>
        </p:txBody>
      </p:sp>
      <p:sp>
        <p:nvSpPr>
          <p:cNvPr id="3" name="İçerik Yer Tutucusu 2"/>
          <p:cNvSpPr>
            <a:spLocks noGrp="1"/>
          </p:cNvSpPr>
          <p:nvPr>
            <p:ph idx="1"/>
          </p:nvPr>
        </p:nvSpPr>
        <p:spPr/>
        <p:txBody>
          <a:bodyPr>
            <a:normAutofit/>
          </a:bodyPr>
          <a:lstStyle/>
          <a:p>
            <a:pPr algn="just">
              <a:lnSpc>
                <a:spcPct val="150000"/>
              </a:lnSpc>
            </a:pPr>
            <a:r>
              <a:rPr lang="tr-TR" dirty="0" smtClean="0"/>
              <a:t>Konuşma </a:t>
            </a:r>
            <a:r>
              <a:rPr lang="tr-TR" dirty="0"/>
              <a:t>kısa olmalı, 15 dakikadan fazla olması durumunda görsel araçların desteğinden yararlanılmalıdır.</a:t>
            </a:r>
          </a:p>
          <a:p>
            <a:pPr algn="just">
              <a:lnSpc>
                <a:spcPct val="150000"/>
              </a:lnSpc>
            </a:pPr>
            <a:r>
              <a:rPr lang="tr-TR" dirty="0" smtClean="0"/>
              <a:t>Başlangıç </a:t>
            </a:r>
            <a:r>
              <a:rPr lang="tr-TR" dirty="0"/>
              <a:t>ve bitiş etkileyici olmalıdır.</a:t>
            </a:r>
          </a:p>
          <a:p>
            <a:pPr algn="just">
              <a:lnSpc>
                <a:spcPct val="150000"/>
              </a:lnSpc>
            </a:pPr>
            <a:r>
              <a:rPr lang="tr-TR" dirty="0" smtClean="0"/>
              <a:t>Konuşma </a:t>
            </a:r>
            <a:r>
              <a:rPr lang="tr-TR" dirty="0"/>
              <a:t>akıcı ve geçiş sağlanmalıdır.</a:t>
            </a:r>
          </a:p>
          <a:p>
            <a:pPr algn="just">
              <a:lnSpc>
                <a:spcPct val="150000"/>
              </a:lnSpc>
            </a:pPr>
            <a:r>
              <a:rPr lang="tr-TR" dirty="0" smtClean="0"/>
              <a:t>Olumsuz </a:t>
            </a:r>
            <a:r>
              <a:rPr lang="tr-TR" dirty="0"/>
              <a:t>anlamı olan sözcüklerden mümkün olduğunca kaçınılmalıdır.</a:t>
            </a:r>
          </a:p>
          <a:p>
            <a:pPr algn="just">
              <a:lnSpc>
                <a:spcPct val="150000"/>
              </a:lnSpc>
            </a:pPr>
            <a:r>
              <a:rPr lang="tr-TR" dirty="0" smtClean="0"/>
              <a:t>Soyut </a:t>
            </a:r>
            <a:r>
              <a:rPr lang="tr-TR" dirty="0"/>
              <a:t>kavramlardan kaçınılmalıdır.</a:t>
            </a:r>
            <a:endParaRPr lang="tr-TR" dirty="0"/>
          </a:p>
        </p:txBody>
      </p:sp>
    </p:spTree>
    <p:extLst>
      <p:ext uri="{BB962C8B-B14F-4D97-AF65-F5344CB8AC3E}">
        <p14:creationId xmlns:p14="http://schemas.microsoft.com/office/powerpoint/2010/main" val="354404799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Toplantı Odası">
  <a:themeElements>
    <a:clrScheme name="Ion Boardroom">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FFCB"/>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EC7F02AD-9687-440F-A9DF-FAA6F22270D7}"/>
    </a:ext>
  </a:extLst>
</a:theme>
</file>

<file path=docProps/app.xml><?xml version="1.0" encoding="utf-8"?>
<Properties xmlns="http://schemas.openxmlformats.org/officeDocument/2006/extended-properties" xmlns:vt="http://schemas.openxmlformats.org/officeDocument/2006/docPropsVTypes">
  <Template>Ion Boardroom</Template>
  <TotalTime>78</TotalTime>
  <Words>558</Words>
  <Application>Microsoft Office PowerPoint</Application>
  <PresentationFormat>Geniş ekran</PresentationFormat>
  <Paragraphs>36</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Century Gothic</vt:lpstr>
      <vt:lpstr>Wingdings 3</vt:lpstr>
      <vt:lpstr>İyon Toplantı Odası</vt:lpstr>
      <vt:lpstr>TOPLANTI ÇEŞİTLERİ</vt:lpstr>
      <vt:lpstr>SEMİNER</vt:lpstr>
      <vt:lpstr>SEMİNER</vt:lpstr>
      <vt:lpstr>SEMİNER</vt:lpstr>
      <vt:lpstr>SEMİNER</vt:lpstr>
      <vt:lpstr>SEMİNER</vt:lpstr>
      <vt:lpstr>SEMİNER</vt:lpstr>
      <vt:lpstr>Seminer çalışmalarında konuşmacının dikkat etmesi gereken noktalar</vt:lpstr>
      <vt:lpstr>Seminer çalışmalarında konuşmacının dikkat etmesi gereken noktalar</vt:lpstr>
      <vt:lpstr>KAYNAKÇA</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KONGRE VE FUAR YÖNETİMİ</dc:title>
  <dc:creator>Sinan</dc:creator>
  <cp:lastModifiedBy>Sinan</cp:lastModifiedBy>
  <cp:revision>18</cp:revision>
  <dcterms:created xsi:type="dcterms:W3CDTF">2020-09-16T15:14:07Z</dcterms:created>
  <dcterms:modified xsi:type="dcterms:W3CDTF">2020-09-16T16:51:49Z</dcterms:modified>
</cp:coreProperties>
</file>