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2" r:id="rId2"/>
    <p:sldId id="265" r:id="rId3"/>
    <p:sldId id="266" r:id="rId4"/>
    <p:sldId id="267" r:id="rId5"/>
    <p:sldId id="268" r:id="rId6"/>
    <p:sldId id="270" r:id="rId7"/>
    <p:sldId id="269" r:id="rId8"/>
    <p:sldId id="271" r:id="rId9"/>
    <p:sldId id="272"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a:t>TOPLANTI ÇEŞİTLERİ</a:t>
            </a:r>
          </a:p>
        </p:txBody>
      </p:sp>
      <p:sp>
        <p:nvSpPr>
          <p:cNvPr id="3" name="Alt Başlık 2"/>
          <p:cNvSpPr>
            <a:spLocks noGrp="1"/>
          </p:cNvSpPr>
          <p:nvPr>
            <p:ph type="subTitle" idx="1"/>
          </p:nvPr>
        </p:nvSpPr>
        <p:spPr/>
        <p:txBody>
          <a:bodyPr/>
          <a:lstStyle/>
          <a:p>
            <a:endParaRPr lang="en-US" dirty="0" smtClean="0"/>
          </a:p>
          <a:p>
            <a:r>
              <a:rPr lang="en-US" dirty="0" smtClean="0"/>
              <a:t>SEMİNER</a:t>
            </a:r>
            <a:endParaRPr lang="tr-TR" dirty="0"/>
          </a:p>
        </p:txBody>
      </p:sp>
    </p:spTree>
    <p:extLst>
      <p:ext uri="{BB962C8B-B14F-4D97-AF65-F5344CB8AC3E}">
        <p14:creationId xmlns:p14="http://schemas.microsoft.com/office/powerpoint/2010/main" val="748622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dirty="0"/>
              <a:t>Yılmaz Özen,1997, ‘Kongre Turizmi ve Kongre Organizasyonları Tekniği’ , TÜRSAB  Yayınları, </a:t>
            </a:r>
            <a:r>
              <a:rPr lang="tr-TR" dirty="0" smtClean="0"/>
              <a:t>ANKARA</a:t>
            </a:r>
            <a:endParaRPr lang="en-US" dirty="0" smtClean="0"/>
          </a:p>
          <a:p>
            <a:r>
              <a:rPr lang="en-US" dirty="0" err="1" smtClean="0"/>
              <a:t>Megep</a:t>
            </a:r>
            <a:endParaRPr lang="tr-TR" dirty="0"/>
          </a:p>
          <a:p>
            <a:endParaRPr lang="tr-TR" dirty="0"/>
          </a:p>
        </p:txBody>
      </p:sp>
    </p:spTree>
    <p:extLst>
      <p:ext uri="{BB962C8B-B14F-4D97-AF65-F5344CB8AC3E}">
        <p14:creationId xmlns:p14="http://schemas.microsoft.com/office/powerpoint/2010/main" val="36034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Çeşitli konuların bilimsel eksen üzerinde tartışıldığı seminerler, önemli bir tanıtım aracıdır. Seminer, herhangi bir konuda problemleri tespit etmek, çözüm yolları arama, plan-program ve proje geliştirme, araştırma ve değerlendirme amacıyla yapılan grup çalışması şeklinde gerçekleştirilen faaliyetlerdir.</a:t>
            </a:r>
          </a:p>
          <a:p>
            <a:pPr algn="just">
              <a:lnSpc>
                <a:spcPct val="150000"/>
              </a:lnSpc>
            </a:pPr>
            <a:r>
              <a:rPr lang="tr-TR" dirty="0"/>
              <a:t>Seminerler genellikle birkaç oturum devam etmektedir ve konuşmacı sayısında </a:t>
            </a:r>
            <a:r>
              <a:rPr lang="tr-TR" dirty="0" smtClean="0"/>
              <a:t>sınırlama </a:t>
            </a:r>
            <a:r>
              <a:rPr lang="tr-TR" dirty="0"/>
              <a:t>bulunmamaktadır.</a:t>
            </a:r>
            <a:endParaRPr lang="tr-TR" dirty="0"/>
          </a:p>
        </p:txBody>
      </p:sp>
    </p:spTree>
    <p:extLst>
      <p:ext uri="{BB962C8B-B14F-4D97-AF65-F5344CB8AC3E}">
        <p14:creationId xmlns:p14="http://schemas.microsoft.com/office/powerpoint/2010/main" val="336387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Konuşmacılar, sempozyum ve kongrede olduğu gibi, hazırladıkları bildirileri sunarak konularına ilişkin araştırma, inceleme ve görüşlerini aktarmaktadırlar. Bu tür toplantılar çoğu kez bilimsel bir teknik taşıdığından, dinleyicileri de sınırlı olmaktadır. Buna karşın </a:t>
            </a:r>
            <a:r>
              <a:rPr lang="tr-TR" dirty="0" smtClean="0"/>
              <a:t>seminerlerde </a:t>
            </a:r>
            <a:r>
              <a:rPr lang="tr-TR" dirty="0"/>
              <a:t>sorulara, tartışmalara ve eleştirilere olanak verildiği için dinleyici kitlesinin konular hakkında ayrıntılı bilgilendirilmesi sağlanmaktadır.</a:t>
            </a:r>
            <a:endParaRPr lang="tr-TR" dirty="0"/>
          </a:p>
        </p:txBody>
      </p:sp>
    </p:spTree>
    <p:extLst>
      <p:ext uri="{BB962C8B-B14F-4D97-AF65-F5344CB8AC3E}">
        <p14:creationId xmlns:p14="http://schemas.microsoft.com/office/powerpoint/2010/main" val="2170374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Bilimsel içerikli toplantılar yalnız medyanın değil, örneğin üniversitelerin de ilgisini çekeceği için, düzenleyen kurum ve kuruluşlar için olumlu bir imaj oluşturmasına da imkân vermektedir.</a:t>
            </a:r>
          </a:p>
          <a:p>
            <a:pPr algn="just">
              <a:lnSpc>
                <a:spcPct val="150000"/>
              </a:lnSpc>
            </a:pPr>
            <a:r>
              <a:rPr lang="tr-TR" dirty="0"/>
              <a:t>Kuruluşlar toplumsal sorumluluk anlayışları doğrultusunda bilginin üretilmesi ve </a:t>
            </a:r>
            <a:r>
              <a:rPr lang="tr-TR" dirty="0" smtClean="0"/>
              <a:t>paylaşımı </a:t>
            </a:r>
            <a:r>
              <a:rPr lang="tr-TR" dirty="0"/>
              <a:t>amacıyla bu toplantıları ya kendisi düzenlemekte ya da sponsorluk görevi üstlenerek desteklemektedir.</a:t>
            </a:r>
            <a:endParaRPr lang="tr-TR" dirty="0"/>
          </a:p>
        </p:txBody>
      </p:sp>
    </p:spTree>
    <p:extLst>
      <p:ext uri="{BB962C8B-B14F-4D97-AF65-F5344CB8AC3E}">
        <p14:creationId xmlns:p14="http://schemas.microsoft.com/office/powerpoint/2010/main" val="316562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Bilimsel toplantılar dışında seminer sözcüğü başka anlamlarda da kullanılmaktadır. Örneğin herhangi bir kurum ya da kuruluş personelini çeşitli alanlar ve konularda </a:t>
            </a:r>
            <a:r>
              <a:rPr lang="tr-TR" dirty="0" smtClean="0"/>
              <a:t>yetiştirmek </a:t>
            </a:r>
            <a:r>
              <a:rPr lang="tr-TR" dirty="0"/>
              <a:t>için eğitici ve öğretici seminerler düzenlenmektedir. Daha çok hizmet içi eğitime dönük bu tür seminerler de, halkla ilişkiler ve organizasyon hizmetleri çalışmalarının kurum içi iletişimle ilgili etkinlikleridir.</a:t>
            </a:r>
            <a:endParaRPr lang="tr-TR" dirty="0"/>
          </a:p>
        </p:txBody>
      </p:sp>
    </p:spTree>
    <p:extLst>
      <p:ext uri="{BB962C8B-B14F-4D97-AF65-F5344CB8AC3E}">
        <p14:creationId xmlns:p14="http://schemas.microsoft.com/office/powerpoint/2010/main" val="3579393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Seminer, ders konusu olarak da gündeme </a:t>
            </a:r>
            <a:r>
              <a:rPr lang="tr-TR" dirty="0" smtClean="0"/>
              <a:t>gelmektedir</a:t>
            </a:r>
            <a:r>
              <a:rPr lang="tr-TR" dirty="0"/>
              <a:t>. Çoğu dersler seminer biçiminde yapılmakta, konular incelenip araştırıldıktan sonra yazılı olarak sorumlu öğretim görevlisine verilmekte ya da sözlü olarak anlatılmaktadır.</a:t>
            </a:r>
            <a:endParaRPr lang="tr-TR" dirty="0"/>
          </a:p>
        </p:txBody>
      </p:sp>
    </p:spTree>
    <p:extLst>
      <p:ext uri="{BB962C8B-B14F-4D97-AF65-F5344CB8AC3E}">
        <p14:creationId xmlns:p14="http://schemas.microsoft.com/office/powerpoint/2010/main" val="671600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SEMİNER</a:t>
            </a:r>
            <a:endParaRPr lang="tr-TR" dirty="0"/>
          </a:p>
        </p:txBody>
      </p:sp>
      <p:sp>
        <p:nvSpPr>
          <p:cNvPr id="3" name="İçerik Yer Tutucusu 2"/>
          <p:cNvSpPr>
            <a:spLocks noGrp="1"/>
          </p:cNvSpPr>
          <p:nvPr>
            <p:ph idx="1"/>
          </p:nvPr>
        </p:nvSpPr>
        <p:spPr/>
        <p:txBody>
          <a:bodyPr/>
          <a:lstStyle/>
          <a:p>
            <a:pPr algn="just">
              <a:lnSpc>
                <a:spcPct val="150000"/>
              </a:lnSpc>
            </a:pPr>
            <a:r>
              <a:rPr lang="tr-TR" dirty="0"/>
              <a:t>Genellikle birkaç gün ve birkaç oturum süren seminerler, konferansa nazaran çok daha uzun bir zaman dilimini kapsar. Kurum ya da kuruluş yöneticileri, kişileri isteklendirmek, örgütlerini ve onun amaçlarını toplumdaki gruplara duyurmak düşüncesiyle güncel konuları işlemek, yeni görüş ve gelişmeleri örnekleriyle sunmak ve bilgi alışverişini sağlamak </a:t>
            </a:r>
            <a:r>
              <a:rPr lang="tr-TR" dirty="0" smtClean="0"/>
              <a:t>amacıyla </a:t>
            </a:r>
            <a:r>
              <a:rPr lang="tr-TR" dirty="0"/>
              <a:t>bu tür toplantılara duyarlı olmalıdırlar.</a:t>
            </a:r>
            <a:endParaRPr lang="tr-TR" dirty="0"/>
          </a:p>
        </p:txBody>
      </p:sp>
    </p:spTree>
    <p:extLst>
      <p:ext uri="{BB962C8B-B14F-4D97-AF65-F5344CB8AC3E}">
        <p14:creationId xmlns:p14="http://schemas.microsoft.com/office/powerpoint/2010/main" val="1172644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Seminer</a:t>
            </a:r>
            <a:r>
              <a:rPr lang="en-US" dirty="0"/>
              <a:t> </a:t>
            </a:r>
            <a:r>
              <a:rPr lang="en-US" dirty="0" err="1"/>
              <a:t>çalışmalarında</a:t>
            </a:r>
            <a:r>
              <a:rPr lang="en-US" dirty="0"/>
              <a:t> </a:t>
            </a:r>
            <a:r>
              <a:rPr lang="en-US" dirty="0" err="1"/>
              <a:t>konuşmacının</a:t>
            </a:r>
            <a:r>
              <a:rPr lang="en-US" dirty="0"/>
              <a:t> </a:t>
            </a:r>
            <a:r>
              <a:rPr lang="en-US" dirty="0" err="1"/>
              <a:t>dikkat</a:t>
            </a:r>
            <a:r>
              <a:rPr lang="en-US" dirty="0"/>
              <a:t> </a:t>
            </a:r>
            <a:r>
              <a:rPr lang="en-US" dirty="0" err="1"/>
              <a:t>etmesi</a:t>
            </a:r>
            <a:r>
              <a:rPr lang="en-US" dirty="0"/>
              <a:t> </a:t>
            </a:r>
            <a:r>
              <a:rPr lang="en-US" dirty="0" err="1"/>
              <a:t>gereken</a:t>
            </a:r>
            <a:r>
              <a:rPr lang="en-US" dirty="0"/>
              <a:t> </a:t>
            </a:r>
            <a:r>
              <a:rPr lang="en-US" dirty="0" err="1"/>
              <a:t>noktalar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Dinleyicileri tanımak, dinleyecek olanların ne duymak istediklerinin bilinmesi, dinleyicilerden söz edilmesi ilgiyi arttıracaktır.</a:t>
            </a:r>
          </a:p>
          <a:p>
            <a:pPr algn="just">
              <a:lnSpc>
                <a:spcPct val="150000"/>
              </a:lnSpc>
            </a:pPr>
            <a:r>
              <a:rPr lang="tr-TR" dirty="0" smtClean="0"/>
              <a:t>Dile </a:t>
            </a:r>
            <a:r>
              <a:rPr lang="tr-TR" dirty="0"/>
              <a:t>hakim olmak, konuşmayı süslemeli ancak abartıdan kaçınarak esprilerden yararlanılmalıdır.</a:t>
            </a:r>
          </a:p>
          <a:p>
            <a:pPr algn="just">
              <a:lnSpc>
                <a:spcPct val="150000"/>
              </a:lnSpc>
            </a:pPr>
            <a:r>
              <a:rPr lang="tr-TR" dirty="0" smtClean="0"/>
              <a:t>Gerçekçi </a:t>
            </a:r>
            <a:r>
              <a:rPr lang="tr-TR" dirty="0"/>
              <a:t>olmalıdır. Söylenenler gerçekçi olmalıdır çünkü insanlar doğru </a:t>
            </a:r>
            <a:r>
              <a:rPr lang="tr-TR" dirty="0" smtClean="0"/>
              <a:t>olmayan </a:t>
            </a:r>
            <a:r>
              <a:rPr lang="tr-TR" dirty="0"/>
              <a:t>şeylere ilgi duymazlar.</a:t>
            </a:r>
          </a:p>
          <a:p>
            <a:pPr algn="just">
              <a:lnSpc>
                <a:spcPct val="150000"/>
              </a:lnSpc>
            </a:pPr>
            <a:r>
              <a:rPr lang="tr-TR" dirty="0" smtClean="0"/>
              <a:t>Kısa </a:t>
            </a:r>
            <a:r>
              <a:rPr lang="tr-TR" dirty="0"/>
              <a:t>ve anlaşılır cümleler kullanılmalıdır</a:t>
            </a:r>
            <a:r>
              <a:rPr lang="tr-TR" dirty="0" smtClean="0"/>
              <a:t>.</a:t>
            </a:r>
            <a:endParaRPr lang="tr-TR" dirty="0"/>
          </a:p>
        </p:txBody>
      </p:sp>
    </p:spTree>
    <p:extLst>
      <p:ext uri="{BB962C8B-B14F-4D97-AF65-F5344CB8AC3E}">
        <p14:creationId xmlns:p14="http://schemas.microsoft.com/office/powerpoint/2010/main" val="4049293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Seminer</a:t>
            </a:r>
            <a:r>
              <a:rPr lang="en-US" dirty="0"/>
              <a:t> </a:t>
            </a:r>
            <a:r>
              <a:rPr lang="en-US" dirty="0" err="1"/>
              <a:t>çalışmalarında</a:t>
            </a:r>
            <a:r>
              <a:rPr lang="en-US" dirty="0"/>
              <a:t> </a:t>
            </a:r>
            <a:r>
              <a:rPr lang="en-US" dirty="0" err="1"/>
              <a:t>konuşmacının</a:t>
            </a:r>
            <a:r>
              <a:rPr lang="en-US" dirty="0"/>
              <a:t> </a:t>
            </a:r>
            <a:r>
              <a:rPr lang="en-US" dirty="0" err="1"/>
              <a:t>dikkat</a:t>
            </a:r>
            <a:r>
              <a:rPr lang="en-US" dirty="0"/>
              <a:t> </a:t>
            </a:r>
            <a:r>
              <a:rPr lang="en-US" dirty="0" err="1"/>
              <a:t>etmesi</a:t>
            </a:r>
            <a:r>
              <a:rPr lang="en-US" dirty="0"/>
              <a:t> </a:t>
            </a:r>
            <a:r>
              <a:rPr lang="en-US" dirty="0" err="1"/>
              <a:t>gereken</a:t>
            </a:r>
            <a:r>
              <a:rPr lang="en-US" dirty="0"/>
              <a:t> </a:t>
            </a:r>
            <a:r>
              <a:rPr lang="en-US" dirty="0" err="1"/>
              <a:t>noktalar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Konuşma </a:t>
            </a:r>
            <a:r>
              <a:rPr lang="tr-TR" dirty="0"/>
              <a:t>kısa olmalı, 15 dakikadan fazla olması durumunda görsel araçların desteğinden yararlanılmalıdır.</a:t>
            </a:r>
          </a:p>
          <a:p>
            <a:pPr algn="just">
              <a:lnSpc>
                <a:spcPct val="150000"/>
              </a:lnSpc>
            </a:pPr>
            <a:r>
              <a:rPr lang="tr-TR" dirty="0" smtClean="0"/>
              <a:t>Başlangıç </a:t>
            </a:r>
            <a:r>
              <a:rPr lang="tr-TR" dirty="0"/>
              <a:t>ve bitiş etkileyici olmalıdır.</a:t>
            </a:r>
          </a:p>
          <a:p>
            <a:pPr algn="just">
              <a:lnSpc>
                <a:spcPct val="150000"/>
              </a:lnSpc>
            </a:pPr>
            <a:r>
              <a:rPr lang="tr-TR" dirty="0" smtClean="0"/>
              <a:t>Konuşma </a:t>
            </a:r>
            <a:r>
              <a:rPr lang="tr-TR" dirty="0"/>
              <a:t>akıcı ve geçiş sağlanmalıdır.</a:t>
            </a:r>
          </a:p>
          <a:p>
            <a:pPr algn="just">
              <a:lnSpc>
                <a:spcPct val="150000"/>
              </a:lnSpc>
            </a:pPr>
            <a:r>
              <a:rPr lang="tr-TR" dirty="0" smtClean="0"/>
              <a:t>Olumsuz </a:t>
            </a:r>
            <a:r>
              <a:rPr lang="tr-TR" dirty="0"/>
              <a:t>anlamı olan sözcüklerden mümkün olduğunca kaçınılmalıdır.</a:t>
            </a:r>
          </a:p>
          <a:p>
            <a:pPr algn="just">
              <a:lnSpc>
                <a:spcPct val="150000"/>
              </a:lnSpc>
            </a:pPr>
            <a:r>
              <a:rPr lang="tr-TR" dirty="0" smtClean="0"/>
              <a:t>Soyut </a:t>
            </a:r>
            <a:r>
              <a:rPr lang="tr-TR" dirty="0"/>
              <a:t>kavramlardan kaçınılmalıdır.</a:t>
            </a:r>
            <a:endParaRPr lang="tr-TR" dirty="0"/>
          </a:p>
        </p:txBody>
      </p:sp>
    </p:spTree>
    <p:extLst>
      <p:ext uri="{BB962C8B-B14F-4D97-AF65-F5344CB8AC3E}">
        <p14:creationId xmlns:p14="http://schemas.microsoft.com/office/powerpoint/2010/main" val="35440479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78</TotalTime>
  <Words>558</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 Toplantı Odası</vt:lpstr>
      <vt:lpstr>TOPLANTI ÇEŞİTLERİ</vt:lpstr>
      <vt:lpstr>SEMİNER</vt:lpstr>
      <vt:lpstr>SEMİNER</vt:lpstr>
      <vt:lpstr>SEMİNER</vt:lpstr>
      <vt:lpstr>SEMİNER</vt:lpstr>
      <vt:lpstr>SEMİNER</vt:lpstr>
      <vt:lpstr>SEMİNER</vt:lpstr>
      <vt:lpstr>Seminer çalışmalarında konuşmacının dikkat etmesi gereken noktalar</vt:lpstr>
      <vt:lpstr>Seminer çalışmalarında konuşmacının dikkat etmesi gereken noktalar</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18</cp:revision>
  <dcterms:created xsi:type="dcterms:W3CDTF">2020-09-16T15:14:07Z</dcterms:created>
  <dcterms:modified xsi:type="dcterms:W3CDTF">2020-09-16T16:51:49Z</dcterms:modified>
</cp:coreProperties>
</file>