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720" r:id="rId2"/>
  </p:sldMasterIdLst>
  <p:notesMasterIdLst>
    <p:notesMasterId r:id="rId11"/>
  </p:notesMasterIdLst>
  <p:sldIdLst>
    <p:sldId id="386" r:id="rId3"/>
    <p:sldId id="454" r:id="rId4"/>
    <p:sldId id="453" r:id="rId5"/>
    <p:sldId id="455" r:id="rId6"/>
    <p:sldId id="463" r:id="rId7"/>
    <p:sldId id="464" r:id="rId8"/>
    <p:sldId id="461" r:id="rId9"/>
    <p:sldId id="462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3CFD6B-7959-47A2-B35F-9BC3A42264C4}" type="datetimeFigureOut">
              <a:rPr lang="tr-TR" smtClean="0"/>
              <a:t>1.4.2018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C77E9F-B426-43E0-ABF1-C906BD23CB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9827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C77E9F-B426-43E0-ABF1-C906BD23CBAC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42127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9459B-5EC4-4FC4-8BE0-8DF245200F25}" type="datetime1">
              <a:rPr lang="tr-TR" smtClean="0"/>
              <a:t>1.4.2018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3204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6CF07-4601-4D7E-82CE-38009C37F460}" type="datetime1">
              <a:rPr lang="tr-TR" smtClean="0"/>
              <a:t>1.4.2018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4169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AFECE-DE2B-43CA-8050-EA1234AB2CD1}" type="datetime1">
              <a:rPr lang="tr-TR" smtClean="0"/>
              <a:t>1.4.2018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13093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13" name="12 Yuvarlatılmış Dikdörtgen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727200" y="3200400"/>
            <a:ext cx="85344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72F55-40F3-47BD-8D44-7697DBFC716F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t>1.4.2018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Prof. Dr. Rıfat Miser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525EC617-A06E-4079-A59E-C8D78BCB585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Dikdörtgen"/>
          <p:cNvSpPr/>
          <p:nvPr/>
        </p:nvSpPr>
        <p:spPr>
          <a:xfrm>
            <a:off x="83909" y="1449304"/>
            <a:ext cx="12028716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0" name="9 Dikdörtgen"/>
          <p:cNvSpPr/>
          <p:nvPr/>
        </p:nvSpPr>
        <p:spPr>
          <a:xfrm>
            <a:off x="83909" y="1396720"/>
            <a:ext cx="12028716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1" name="10 Dikdörtgen"/>
          <p:cNvSpPr/>
          <p:nvPr/>
        </p:nvSpPr>
        <p:spPr>
          <a:xfrm>
            <a:off x="83909" y="2976649"/>
            <a:ext cx="12028716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609600" y="1505931"/>
            <a:ext cx="109728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1115889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A36C-EBB9-4E39-96B0-2FF99B2D1C15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t>1.4.2018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Prof. Dr. Rıfat Miser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EC617-A06E-4079-A59E-C8D78BCB585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1036320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8747545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10" name="9 Yuvarlatılmış Dikdörtgen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952501"/>
            <a:ext cx="103632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547938"/>
            <a:ext cx="103632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039F9-A07F-445D-A48E-15DA080FF1A1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t>1.4.2018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1066800" y="6172200"/>
            <a:ext cx="5334000" cy="457200"/>
          </a:xfrm>
        </p:spPr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Prof. Dr. Rıfat Miser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Dikdörtgen"/>
          <p:cNvSpPr/>
          <p:nvPr/>
        </p:nvSpPr>
        <p:spPr>
          <a:xfrm flipV="1">
            <a:off x="92550" y="2376830"/>
            <a:ext cx="120180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7 Dikdörtgen"/>
          <p:cNvSpPr/>
          <p:nvPr/>
        </p:nvSpPr>
        <p:spPr>
          <a:xfrm>
            <a:off x="92195" y="2341476"/>
            <a:ext cx="12018375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9" name="8 Dikdörtgen"/>
          <p:cNvSpPr/>
          <p:nvPr/>
        </p:nvSpPr>
        <p:spPr>
          <a:xfrm>
            <a:off x="91075" y="2468880"/>
            <a:ext cx="12019495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525EC617-A06E-4079-A59E-C8D78BCB585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06110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89F7D-A63B-4509-84F5-A581BBFCF591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t>1.4.2018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Prof. Dr. Rıfat Miser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EC617-A06E-4079-A59E-C8D78BCB585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65786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3956965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6040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14625-0F37-44A5-B294-AD2517813C8E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t>1.4.2018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Prof. Dr. Rıfat Miser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EC617-A06E-4079-A59E-C8D78BCB585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10 İçerik Yer Tutucusu"/>
          <p:cNvSpPr>
            <a:spLocks noGrp="1"/>
          </p:cNvSpPr>
          <p:nvPr>
            <p:ph sz="half" idx="2"/>
          </p:nvPr>
        </p:nvSpPr>
        <p:spPr>
          <a:xfrm>
            <a:off x="12192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4"/>
          </p:nvPr>
        </p:nvSpPr>
        <p:spPr>
          <a:xfrm>
            <a:off x="66040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5256661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D4D38-5FE3-4CD8-B965-E7EED6D3F4B1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t>1.4.2018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Prof. Dr. Rıfat Miser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EC617-A06E-4079-A59E-C8D78BCB585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62794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C2B3-7C6B-48DF-92E7-963F3DCE52E0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t>1.4.2018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Prof. Dr. Rıfat Miser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EC617-A06E-4079-A59E-C8D78BCB585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535002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9" name="8 Yuvarlatılmış Dikdörtgen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1219200" y="1600200"/>
            <a:ext cx="2540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115D7-D991-4B4A-9B30-9F4A742D7C72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t>1.4.2018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Prof. Dr. Rıfat Miser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EC617-A06E-4079-A59E-C8D78BCB585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1"/>
          </p:nvPr>
        </p:nvSpPr>
        <p:spPr>
          <a:xfrm>
            <a:off x="3962400" y="1600200"/>
            <a:ext cx="7620000" cy="44958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465381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9FBE0-AF45-4F88-8102-3BEFF49F550D}" type="datetime1">
              <a:rPr lang="tr-TR" smtClean="0"/>
              <a:t>1.4.2018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604860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4900550"/>
            <a:ext cx="97536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219200" y="5445825"/>
            <a:ext cx="97536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F3BB5-1D6C-4A62-ADC9-F094FB0CDCF0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t>1.4.2018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5181600" cy="457200"/>
          </a:xfrm>
        </p:spPr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Prof. Dr. Rıfat Miser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525EC617-A06E-4079-A59E-C8D78BCB585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10 Dikdörtgen"/>
          <p:cNvSpPr/>
          <p:nvPr/>
        </p:nvSpPr>
        <p:spPr>
          <a:xfrm flipV="1">
            <a:off x="91076" y="4683555"/>
            <a:ext cx="120091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2" name="11 Dikdörtgen"/>
          <p:cNvSpPr/>
          <p:nvPr/>
        </p:nvSpPr>
        <p:spPr>
          <a:xfrm>
            <a:off x="91345" y="4650475"/>
            <a:ext cx="12008852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3" name="12 Dikdörtgen"/>
          <p:cNvSpPr/>
          <p:nvPr/>
        </p:nvSpPr>
        <p:spPr>
          <a:xfrm>
            <a:off x="91348" y="4773225"/>
            <a:ext cx="12008849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91078" y="66676"/>
            <a:ext cx="12002497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4568817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7E988-68BD-4141-B890-66C1F9098131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t>1.4.2018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Prof. Dr. Rıfat Miser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EC617-A06E-4079-A59E-C8D78BCB585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212439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42"/>
            <a:ext cx="268224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2192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485FF-70B6-4D4E-AF73-4A80CBDF4DC5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t>1.4.2018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Prof. Dr. Rıfat Miser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EC617-A06E-4079-A59E-C8D78BCB585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8202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B354C-2C0C-4A15-A8A9-BE7CA08F3338}" type="datetime1">
              <a:rPr lang="tr-TR" smtClean="0"/>
              <a:t>1.4.2018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4266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E6D36-F348-406E-BB0D-0EEAAE71FE6D}" type="datetime1">
              <a:rPr lang="tr-TR" smtClean="0"/>
              <a:t>1.4.2018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9999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75303-AA28-4023-8E69-01C121C5C19D}" type="datetime1">
              <a:rPr lang="tr-TR" smtClean="0"/>
              <a:t>1.4.2018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2658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B85B9-183A-45A9-AC21-024E31D0AE1C}" type="datetime1">
              <a:rPr lang="tr-TR" smtClean="0"/>
              <a:t>1.4.2018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0033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66880-E9A7-4602-96AB-F1B7622CFC9E}" type="datetime1">
              <a:rPr lang="tr-TR" smtClean="0"/>
              <a:t>1.4.2018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3366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EE65F-1531-4C66-A233-C22AB8146C3A}" type="datetime1">
              <a:rPr lang="tr-TR" smtClean="0"/>
              <a:t>1.4.2018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932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4DFC2-0178-4AC4-8332-731912668FB7}" type="datetime1">
              <a:rPr lang="tr-TR" smtClean="0"/>
              <a:t>1.4.2018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7923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802B9A-CDC9-41B8-9598-C88AB669B304}" type="datetime1">
              <a:rPr lang="tr-TR" smtClean="0"/>
              <a:t>1.4.2018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7281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8" name="7 Yuvarlatılmış Dikdörtgen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1219200" y="274638"/>
            <a:ext cx="103632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103632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8229600" y="6191250"/>
            <a:ext cx="33020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E021F4E-410E-44A5-BCDC-AB71EE0E4717}" type="datetime1">
              <a:rPr lang="tr-TR" smtClean="0"/>
              <a:t>1.4.2018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1219200" y="6172200"/>
            <a:ext cx="52832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95072" y="6210300"/>
            <a:ext cx="6096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3507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579549" y="1893194"/>
            <a:ext cx="10071279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6000" dirty="0" smtClean="0">
                <a:solidFill>
                  <a:prstClr val="black"/>
                </a:solidFill>
                <a:latin typeface="Vladimir Script" panose="03050402040407070305" pitchFamily="66" charset="0"/>
              </a:rPr>
              <a:t>Üçüncü Hafta: </a:t>
            </a:r>
          </a:p>
          <a:p>
            <a:pPr algn="ctr"/>
            <a:r>
              <a:rPr lang="tr-TR" sz="6000" dirty="0" smtClean="0">
                <a:solidFill>
                  <a:prstClr val="black"/>
                </a:solidFill>
                <a:latin typeface="Vladimir Script" panose="03050402040407070305" pitchFamily="66" charset="0"/>
              </a:rPr>
              <a:t>Ana </a:t>
            </a:r>
            <a:r>
              <a:rPr lang="tr-TR" sz="6000" dirty="0">
                <a:solidFill>
                  <a:prstClr val="black"/>
                </a:solidFill>
                <a:latin typeface="Vladimir Script" panose="03050402040407070305" pitchFamily="66" charset="0"/>
              </a:rPr>
              <a:t>babaların çocuk gelişimindeki etkisi</a:t>
            </a:r>
            <a:endParaRPr lang="tr-TR" sz="6000" dirty="0"/>
          </a:p>
          <a:p>
            <a:pPr algn="ctr"/>
            <a:endParaRPr lang="tr-TR" sz="6000" dirty="0" smtClean="0">
              <a:solidFill>
                <a:prstClr val="black"/>
              </a:solidFill>
              <a:latin typeface="Vladimir Script" panose="03050402040407070305" pitchFamily="66" charset="0"/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47005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0070C0"/>
                </a:solidFill>
              </a:rPr>
              <a:t>Eski ve eskimiş eğitim anlayışı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609600" y="2717442"/>
            <a:ext cx="10972800" cy="3408722"/>
          </a:xfrm>
        </p:spPr>
        <p:txBody>
          <a:bodyPr>
            <a:normAutofit/>
          </a:bodyPr>
          <a:lstStyle/>
          <a:p>
            <a:pPr algn="ctr"/>
            <a:r>
              <a:rPr lang="tr-TR" sz="4400" dirty="0">
                <a:solidFill>
                  <a:srgbClr val="0070C0"/>
                </a:solidFill>
              </a:rPr>
              <a:t>Değneklerini kim esirgerse o, çocuklarına hainlik eder; bunun tersine çocuklarını seven bir kimse onları döver.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Prof. Dr. Rıfat Miser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43380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2434282"/>
          </a:xfrm>
        </p:spPr>
        <p:txBody>
          <a:bodyPr/>
          <a:lstStyle/>
          <a:p>
            <a:r>
              <a:rPr lang="tr-TR" dirty="0" smtClean="0">
                <a:solidFill>
                  <a:srgbClr val="0070C0"/>
                </a:solidFill>
              </a:rPr>
              <a:t>Ana-Babalık Nitelikleri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981200" y="2564905"/>
            <a:ext cx="8229600" cy="3561259"/>
          </a:xfrm>
        </p:spPr>
        <p:txBody>
          <a:bodyPr/>
          <a:lstStyle/>
          <a:p>
            <a:pPr algn="ctr"/>
            <a:endParaRPr lang="tr-TR" dirty="0" smtClean="0">
              <a:solidFill>
                <a:srgbClr val="0033CC"/>
              </a:solidFill>
            </a:endParaRPr>
          </a:p>
          <a:p>
            <a:pPr algn="ctr"/>
            <a:endParaRPr lang="tr-TR" dirty="0">
              <a:solidFill>
                <a:srgbClr val="0033CC"/>
              </a:solidFill>
            </a:endParaRPr>
          </a:p>
          <a:p>
            <a:pPr algn="ctr"/>
            <a:r>
              <a:rPr lang="tr-TR" dirty="0" smtClean="0">
                <a:solidFill>
                  <a:srgbClr val="0033CC"/>
                </a:solidFill>
              </a:rPr>
              <a:t>Sevme yeteneği, </a:t>
            </a:r>
          </a:p>
          <a:p>
            <a:pPr algn="ctr"/>
            <a:r>
              <a:rPr lang="tr-TR" dirty="0">
                <a:solidFill>
                  <a:srgbClr val="0033CC"/>
                </a:solidFill>
              </a:rPr>
              <a:t>K</a:t>
            </a:r>
            <a:r>
              <a:rPr lang="tr-TR" dirty="0" smtClean="0">
                <a:solidFill>
                  <a:srgbClr val="0033CC"/>
                </a:solidFill>
              </a:rPr>
              <a:t>oruma içgüdüsü.</a:t>
            </a:r>
            <a:endParaRPr lang="tr-TR" dirty="0">
              <a:solidFill>
                <a:srgbClr val="0033CC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Prof. Dr. Rıfat Miser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86590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1858218"/>
          </a:xfrm>
        </p:spPr>
        <p:txBody>
          <a:bodyPr/>
          <a:lstStyle/>
          <a:p>
            <a:r>
              <a:rPr lang="tr-TR" dirty="0" smtClean="0">
                <a:solidFill>
                  <a:srgbClr val="0070C0"/>
                </a:solidFill>
              </a:rPr>
              <a:t>Temel Ana-Baba Rolleri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1981200" y="2924945"/>
            <a:ext cx="8229600" cy="3201219"/>
          </a:xfrm>
        </p:spPr>
        <p:txBody>
          <a:bodyPr>
            <a:normAutofit/>
          </a:bodyPr>
          <a:lstStyle/>
          <a:p>
            <a:pPr algn="ctr"/>
            <a:r>
              <a:rPr lang="tr-TR" sz="4800" dirty="0">
                <a:solidFill>
                  <a:srgbClr val="0070C0"/>
                </a:solidFill>
              </a:rPr>
              <a:t>Bakım </a:t>
            </a:r>
            <a:endParaRPr lang="tr-TR" sz="4800" dirty="0" smtClean="0">
              <a:solidFill>
                <a:srgbClr val="0070C0"/>
              </a:solidFill>
            </a:endParaRPr>
          </a:p>
          <a:p>
            <a:pPr algn="ctr"/>
            <a:r>
              <a:rPr lang="tr-TR" sz="4800" dirty="0" smtClean="0">
                <a:solidFill>
                  <a:srgbClr val="0070C0"/>
                </a:solidFill>
              </a:rPr>
              <a:t>Terbiye (Disiplin)</a:t>
            </a:r>
            <a:endParaRPr lang="tr-TR" sz="4800" dirty="0">
              <a:solidFill>
                <a:srgbClr val="0070C0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Prof. Dr. Rıfat Miser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30087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1858218"/>
          </a:xfrm>
        </p:spPr>
        <p:txBody>
          <a:bodyPr/>
          <a:lstStyle/>
          <a:p>
            <a:r>
              <a:rPr lang="tr-TR" dirty="0" smtClean="0">
                <a:solidFill>
                  <a:srgbClr val="0070C0"/>
                </a:solidFill>
              </a:rPr>
              <a:t>Bakım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1981200" y="2924945"/>
            <a:ext cx="8229600" cy="3201219"/>
          </a:xfrm>
        </p:spPr>
        <p:txBody>
          <a:bodyPr>
            <a:normAutofit/>
          </a:bodyPr>
          <a:lstStyle/>
          <a:p>
            <a:pPr algn="ctr"/>
            <a:r>
              <a:rPr lang="tr-TR" sz="4800" dirty="0" smtClean="0">
                <a:solidFill>
                  <a:srgbClr val="0070C0"/>
                </a:solidFill>
              </a:rPr>
              <a:t>Koruma, </a:t>
            </a:r>
          </a:p>
          <a:p>
            <a:pPr algn="ctr"/>
            <a:r>
              <a:rPr lang="tr-TR" sz="4800" dirty="0" smtClean="0">
                <a:solidFill>
                  <a:srgbClr val="0070C0"/>
                </a:solidFill>
              </a:rPr>
              <a:t>Besleme.</a:t>
            </a:r>
            <a:endParaRPr lang="tr-TR" sz="4800" dirty="0">
              <a:solidFill>
                <a:srgbClr val="0070C0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Prof. Dr. Rıfat Miser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84091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468192" y="274638"/>
            <a:ext cx="8742608" cy="1858218"/>
          </a:xfrm>
        </p:spPr>
        <p:txBody>
          <a:bodyPr/>
          <a:lstStyle/>
          <a:p>
            <a:r>
              <a:rPr lang="tr-TR" dirty="0" smtClean="0">
                <a:solidFill>
                  <a:srgbClr val="0070C0"/>
                </a:solidFill>
              </a:rPr>
              <a:t>Terbiye (Disiplin)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837127" y="2924945"/>
            <a:ext cx="10393250" cy="3201219"/>
          </a:xfrm>
        </p:spPr>
        <p:txBody>
          <a:bodyPr>
            <a:normAutofit fontScale="85000" lnSpcReduction="20000"/>
          </a:bodyPr>
          <a:lstStyle/>
          <a:p>
            <a:r>
              <a:rPr lang="tr-TR" sz="4800" dirty="0"/>
              <a:t>‘Disiplin, başkalarına ve kendine karşı özen ve saygı’ göstermektir.</a:t>
            </a:r>
          </a:p>
          <a:p>
            <a:r>
              <a:rPr lang="tr-TR" sz="4800" dirty="0"/>
              <a:t>Terbiye edilmiş, yani belli beceri, alışkanlık ve kuralları öğrenmiş ve içselleştirmiş bir çocuğun ‘yaptığı ve yapmaktan çekindiği şey, her şeyden önce kendiliğinden yapmak istemediği şeydir.’</a:t>
            </a:r>
          </a:p>
          <a:p>
            <a:pPr algn="ctr"/>
            <a:endParaRPr lang="tr-TR" sz="4800" dirty="0">
              <a:solidFill>
                <a:srgbClr val="0070C0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Prof. Dr. Rıfat Miser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08556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9530366" cy="1502647"/>
          </a:xfrm>
        </p:spPr>
        <p:txBody>
          <a:bodyPr/>
          <a:lstStyle/>
          <a:p>
            <a:r>
              <a:rPr lang="tr-TR" dirty="0" smtClean="0">
                <a:solidFill>
                  <a:srgbClr val="0070C0"/>
                </a:solidFill>
              </a:rPr>
              <a:t>Ana-Babaların </a:t>
            </a:r>
            <a:r>
              <a:rPr lang="tr-TR" dirty="0" err="1" smtClean="0">
                <a:solidFill>
                  <a:srgbClr val="0070C0"/>
                </a:solidFill>
              </a:rPr>
              <a:t>informal</a:t>
            </a:r>
            <a:r>
              <a:rPr lang="tr-TR" dirty="0" smtClean="0">
                <a:solidFill>
                  <a:srgbClr val="0070C0"/>
                </a:solidFill>
              </a:rPr>
              <a:t> öğrenme kaynakları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1981200" y="2924945"/>
            <a:ext cx="8849932" cy="3201219"/>
          </a:xfrm>
        </p:spPr>
        <p:txBody>
          <a:bodyPr>
            <a:normAutofit/>
          </a:bodyPr>
          <a:lstStyle/>
          <a:p>
            <a:pPr algn="ctr"/>
            <a:r>
              <a:rPr lang="tr-TR" sz="4800" dirty="0" smtClean="0">
                <a:solidFill>
                  <a:srgbClr val="0070C0"/>
                </a:solidFill>
              </a:rPr>
              <a:t>Kendi ana-babaları, yakınları,</a:t>
            </a:r>
          </a:p>
          <a:p>
            <a:pPr algn="ctr"/>
            <a:r>
              <a:rPr lang="tr-TR" sz="4800" dirty="0" smtClean="0">
                <a:solidFill>
                  <a:srgbClr val="0070C0"/>
                </a:solidFill>
              </a:rPr>
              <a:t>Kitle iletişim araçları,</a:t>
            </a:r>
          </a:p>
          <a:p>
            <a:pPr algn="ctr"/>
            <a:r>
              <a:rPr lang="tr-TR" sz="4800" dirty="0" smtClean="0">
                <a:solidFill>
                  <a:srgbClr val="0070C0"/>
                </a:solidFill>
              </a:rPr>
              <a:t>Çocuk yetiştirme kitap ve dergileri,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Prof. Dr. Rıfat Miser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52410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9530366" cy="1502647"/>
          </a:xfrm>
        </p:spPr>
        <p:txBody>
          <a:bodyPr/>
          <a:lstStyle/>
          <a:p>
            <a:r>
              <a:rPr lang="tr-TR" dirty="0" smtClean="0">
                <a:solidFill>
                  <a:srgbClr val="0070C0"/>
                </a:solidFill>
              </a:rPr>
              <a:t>Sosyal öğrenmenin sınırlıkları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1981200" y="2924945"/>
            <a:ext cx="8849932" cy="3201219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tr-TR" sz="4800" dirty="0" smtClean="0">
              <a:solidFill>
                <a:srgbClr val="0070C0"/>
              </a:solidFill>
            </a:endParaRPr>
          </a:p>
          <a:p>
            <a:pPr algn="ctr"/>
            <a:r>
              <a:rPr lang="tr-TR" sz="4800" dirty="0">
                <a:solidFill>
                  <a:srgbClr val="0070C0"/>
                </a:solidFill>
              </a:rPr>
              <a:t>Geniş aile desteğinin azalması,</a:t>
            </a:r>
          </a:p>
          <a:p>
            <a:pPr algn="ctr"/>
            <a:r>
              <a:rPr lang="tr-TR" sz="4800" dirty="0" smtClean="0">
                <a:solidFill>
                  <a:srgbClr val="0070C0"/>
                </a:solidFill>
              </a:rPr>
              <a:t>Olumsuzluğun sürekliliği,</a:t>
            </a:r>
          </a:p>
          <a:p>
            <a:pPr algn="ctr"/>
            <a:r>
              <a:rPr lang="tr-TR" sz="4800" dirty="0" smtClean="0">
                <a:solidFill>
                  <a:srgbClr val="0070C0"/>
                </a:solidFill>
              </a:rPr>
              <a:t>Yeni sorunlara yanıt verememe.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Prof. Dr. Rıfat Miser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54166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Hisse Senedi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Hisse Senedi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Hisse Senedi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3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4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5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6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7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1046</TotalTime>
  <Words>183</Words>
  <Application>Microsoft Office PowerPoint</Application>
  <PresentationFormat>Geniş ekran</PresentationFormat>
  <Paragraphs>36</Paragraphs>
  <Slides>8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8</vt:i4>
      </vt:variant>
    </vt:vector>
  </HeadingPairs>
  <TitlesOfParts>
    <vt:vector size="17" baseType="lpstr">
      <vt:lpstr>Arial</vt:lpstr>
      <vt:lpstr>Calibri</vt:lpstr>
      <vt:lpstr>Calibri Light</vt:lpstr>
      <vt:lpstr>Franklin Gothic Book</vt:lpstr>
      <vt:lpstr>Perpetua</vt:lpstr>
      <vt:lpstr>Vladimir Script</vt:lpstr>
      <vt:lpstr>Wingdings 2</vt:lpstr>
      <vt:lpstr>Office Teması</vt:lpstr>
      <vt:lpstr>Hisse Senedi</vt:lpstr>
      <vt:lpstr>PowerPoint Sunusu</vt:lpstr>
      <vt:lpstr>Eski ve eskimiş eğitim anlayışı</vt:lpstr>
      <vt:lpstr>Ana-Babalık Nitelikleri</vt:lpstr>
      <vt:lpstr>Temel Ana-Baba Rolleri</vt:lpstr>
      <vt:lpstr>Bakım</vt:lpstr>
      <vt:lpstr>Terbiye (Disiplin)</vt:lpstr>
      <vt:lpstr>Ana-Babaların informal öğrenme kaynakları</vt:lpstr>
      <vt:lpstr>Sosyal öğrenmenin sınırlıkları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Hedef: Çevre okuryazarı olmak</dc:title>
  <dc:creator>rm</dc:creator>
  <cp:lastModifiedBy>rm_pc</cp:lastModifiedBy>
  <cp:revision>127</cp:revision>
  <dcterms:created xsi:type="dcterms:W3CDTF">2016-02-29T19:43:42Z</dcterms:created>
  <dcterms:modified xsi:type="dcterms:W3CDTF">2018-04-01T12:08:53Z</dcterms:modified>
  <cp:contentStatus>Tamamlandı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