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5"/>
  </p:notesMasterIdLst>
  <p:handoutMasterIdLst>
    <p:handoutMasterId r:id="rId26"/>
  </p:handoutMasterIdLst>
  <p:sldIdLst>
    <p:sldId id="256" r:id="rId2"/>
    <p:sldId id="364" r:id="rId3"/>
    <p:sldId id="354" r:id="rId4"/>
    <p:sldId id="355" r:id="rId5"/>
    <p:sldId id="368" r:id="rId6"/>
    <p:sldId id="351" r:id="rId7"/>
    <p:sldId id="365" r:id="rId8"/>
    <p:sldId id="357" r:id="rId9"/>
    <p:sldId id="372" r:id="rId10"/>
    <p:sldId id="352" r:id="rId11"/>
    <p:sldId id="370" r:id="rId12"/>
    <p:sldId id="353" r:id="rId13"/>
    <p:sldId id="371" r:id="rId14"/>
    <p:sldId id="358" r:id="rId15"/>
    <p:sldId id="359" r:id="rId16"/>
    <p:sldId id="360" r:id="rId17"/>
    <p:sldId id="350" r:id="rId18"/>
    <p:sldId id="373" r:id="rId19"/>
    <p:sldId id="374" r:id="rId20"/>
    <p:sldId id="375" r:id="rId21"/>
    <p:sldId id="376" r:id="rId22"/>
    <p:sldId id="377" r:id="rId23"/>
    <p:sldId id="36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23" autoAdjust="0"/>
    <p:restoredTop sz="94660"/>
  </p:normalViewPr>
  <p:slideViewPr>
    <p:cSldViewPr>
      <p:cViewPr varScale="1">
        <p:scale>
          <a:sx n="86" d="100"/>
          <a:sy n="86" d="100"/>
        </p:scale>
        <p:origin x="88" y="30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2601126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3866345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2869028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1551144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538980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2033314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484755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2533834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2703090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19</a:t>
            </a:fld>
            <a:endParaRPr lang="tr-TR"/>
          </a:p>
        </p:txBody>
      </p:sp>
    </p:spTree>
    <p:extLst>
      <p:ext uri="{BB962C8B-B14F-4D97-AF65-F5344CB8AC3E}">
        <p14:creationId xmlns:p14="http://schemas.microsoft.com/office/powerpoint/2010/main" val="265907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4394601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20</a:t>
            </a:fld>
            <a:endParaRPr lang="tr-TR"/>
          </a:p>
        </p:txBody>
      </p:sp>
    </p:spTree>
    <p:extLst>
      <p:ext uri="{BB962C8B-B14F-4D97-AF65-F5344CB8AC3E}">
        <p14:creationId xmlns:p14="http://schemas.microsoft.com/office/powerpoint/2010/main" val="41929535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21</a:t>
            </a:fld>
            <a:endParaRPr lang="tr-TR"/>
          </a:p>
        </p:txBody>
      </p:sp>
    </p:spTree>
    <p:extLst>
      <p:ext uri="{BB962C8B-B14F-4D97-AF65-F5344CB8AC3E}">
        <p14:creationId xmlns:p14="http://schemas.microsoft.com/office/powerpoint/2010/main" val="23788771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22</a:t>
            </a:fld>
            <a:endParaRPr lang="tr-TR"/>
          </a:p>
        </p:txBody>
      </p:sp>
    </p:spTree>
    <p:extLst>
      <p:ext uri="{BB962C8B-B14F-4D97-AF65-F5344CB8AC3E}">
        <p14:creationId xmlns:p14="http://schemas.microsoft.com/office/powerpoint/2010/main" val="8948964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23</a:t>
            </a:fld>
            <a:endParaRPr lang="tr-TR"/>
          </a:p>
        </p:txBody>
      </p:sp>
    </p:spTree>
    <p:extLst>
      <p:ext uri="{BB962C8B-B14F-4D97-AF65-F5344CB8AC3E}">
        <p14:creationId xmlns:p14="http://schemas.microsoft.com/office/powerpoint/2010/main" val="766883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307787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3140093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1547073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2577008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3936392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2113453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4049503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15ABC2-C410-BD08-442E-9E75BCF753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61F0102-3AD3-D86F-C99C-72C8CC004F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A455B50-7D07-E9A8-8D5E-F971578F822E}"/>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94EE1FBF-3319-3BEA-91D6-755C73E80C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01F0FAF-9B2A-F3CE-7D4B-2B10E087380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8886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78C828-17C1-8EB6-0745-1298D8C2D38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86C24A7-F274-6B94-2ECD-27D38EEC0CD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98BDE7E-14C0-2EEA-731C-A7E36ED942E8}"/>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6BCF0F28-F89A-802F-1AF2-ED94639B9EF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F8922D-A0A0-2E8B-E7FC-6CFF0D165D1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5332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1C02555-CE54-4A52-E6AA-39CFA8F9920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0FEC91E-9F81-9921-4F08-A9B28CEF348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F8F1DDB-ADCB-40CD-D552-BBBF56B0ABD2}"/>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8EC9DF97-908D-2A8C-F9E8-4AFD455EC9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2149C2-D1E2-16FD-997A-257314FB638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4882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3DC4D2-0888-12AD-FB39-D0F3EA54086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9109C0-1816-C149-4D6E-82043E58F1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8D885C9-6CBE-0357-E7A8-951390E976F7}"/>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541FB413-11F8-7C73-0B08-B508F48B17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25FE494-95CD-81CA-FEC4-75CA8F34845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9409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0B3DC1-A737-650C-32EA-2ABBADABD46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1213230-E876-8A40-18FC-98149E1C01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EE2D79A-0F1E-DE43-A813-E8C5D75D66BA}"/>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49D92D86-2A11-AA08-B4B9-4642DA0962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C7DBF77-2623-5F32-F77E-D74D3B7257E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41239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C08D40-8C06-701A-620F-DAB66C05DC9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5DC6EF-802D-EC0D-DB7B-A8430A3D3DB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7827073-8975-6DCC-7D9D-A0069414A53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64F2149-1E56-2C1F-2622-2646806DB677}"/>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3753089B-0524-230C-8D86-DA7C2EFA289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D350C0-12E6-FA00-1706-36F0D6583C5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1853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881AE1-639C-9B5A-C80E-7FE93CDFC90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A03378E-1837-91E8-C869-5B638CC811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AEF74A3-A6B5-CEEF-6F2F-F063C7F794E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387E9-0110-09ED-9E37-766224A63A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770FCD4-9EAE-A020-F4A2-1BF576B7593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637F7D2-2730-842A-EA64-0FCD78CAB6BA}"/>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946AA959-178D-82B0-3C75-EC1437B59F5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427A00-2DCA-F038-7F5A-FD0A7CFF78A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40964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B14B1E-D4AC-F03C-41D0-965EB5DCE67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213FEFA-A0F2-572D-D0AC-BB224CF504EA}"/>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D6EB7EA4-9AEF-6A11-DB8F-7530E60300C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C67FD8B-E55F-F798-38C8-B096E5AD2D4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72410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5EBCA3A-30B7-6C92-DF58-88163F3F7AB3}"/>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2BD02152-9462-F9C6-33DA-95E603CE47C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94BD8BC-A2BB-136A-3FC7-4D7E1CD38EE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36745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F248B5-8B51-D8AD-9249-4F45B3F6372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2C5B170-B421-82E4-60EF-1738D86400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005093C-52BE-7E15-2D89-FC10F5E47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BA806BE-18D9-3FBF-12A1-9435E97E2B96}"/>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D126CBF7-1120-5B62-52A2-87B1B8C8453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2568EBD-743C-20AA-1FE7-35EE693E74C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1757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6EA9BF-45B4-15C1-4E6F-DF03BA3B254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E9E22D0-07B4-EB83-44A3-8FDCBDDA12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8BD805B-5D6C-8CFA-DB85-911B34A4F7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355E1D-3348-4BA3-ED38-F9B2B49CAC8F}"/>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57795B49-2F48-00E9-F7BB-074BA98696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E617D5-5128-FB0F-9FE2-F454242ED5C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74577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37EDD15-9DFC-CD3F-D8B8-A6AF22FD44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0A14B62-2FC6-2FBF-A5A1-18B2ADEDE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A229E80-6EBF-8629-CFA5-358C554905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B789D366-320C-AE8D-42C8-759B160C43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06E5204-90F9-03CF-769A-0E118F9D7C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01017336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1.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1484784"/>
            <a:ext cx="6624736" cy="1224136"/>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t>Ankara Üniversitesi </a:t>
            </a:r>
            <a:b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t>Sağlık Bilimleri Fakültesi</a:t>
            </a:r>
            <a:b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t>Sosyal Hizmet Anabilim Dalı</a:t>
            </a:r>
            <a:b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br>
            <a:br>
              <a:rPr lang="tr-TR" sz="2700" b="1" spc="-1" dirty="0">
                <a:solidFill>
                  <a:schemeClr val="tx1"/>
                </a:solidFill>
                <a:uFill>
                  <a:solidFill>
                    <a:srgbClr val="FFFFFF"/>
                  </a:solidFill>
                </a:uFill>
                <a:latin typeface="Calibri" panose="020F0502020204030204" pitchFamily="34" charset="0"/>
                <a:cs typeface="Calibri" panose="020F0502020204030204" pitchFamily="34" charset="0"/>
              </a:rPr>
            </a:br>
            <a:endParaRPr lang="tr-TR" sz="2700" dirty="0">
              <a:solidFill>
                <a:schemeClr val="tx1"/>
              </a:solidFill>
              <a:latin typeface="Calibri" panose="020F0502020204030204" pitchFamily="34" charset="0"/>
              <a:cs typeface="Calibri" panose="020F0502020204030204" pitchFamily="34" charset="0"/>
            </a:endParaRPr>
          </a:p>
        </p:txBody>
      </p:sp>
      <p:sp>
        <p:nvSpPr>
          <p:cNvPr id="3" name="2 Alt Başlık"/>
          <p:cNvSpPr>
            <a:spLocks noGrp="1"/>
          </p:cNvSpPr>
          <p:nvPr>
            <p:ph type="subTitle" idx="1"/>
          </p:nvPr>
        </p:nvSpPr>
        <p:spPr>
          <a:xfrm>
            <a:off x="1415480" y="3158970"/>
            <a:ext cx="9793088" cy="2376264"/>
          </a:xfrm>
        </p:spPr>
        <p:txBody>
          <a:bodyPr>
            <a:normAutofit/>
          </a:bodyPr>
          <a:lstStyle/>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8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kodu: SHB 239</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Ünitenin adı: Demografik Dönüşüm ve </a:t>
            </a:r>
            <a:r>
              <a:rPr lang="tr-TR" sz="28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endParaRPr lang="tr-TR" sz="2800" b="1" spc="-1" dirty="0">
              <a:solidFill>
                <a:srgbClr val="FF0000"/>
              </a:solidFill>
              <a:uFill>
                <a:solidFill>
                  <a:srgbClr val="FFFFFF"/>
                </a:solidFill>
              </a:uFill>
              <a:latin typeface="Calibri" panose="020F0502020204030204" pitchFamily="34" charset="0"/>
              <a:cs typeface="Calibri" panose="020F0502020204030204" pitchFamily="34" charset="0"/>
            </a:endParaRPr>
          </a:p>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Toplumsal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Yaşlılık olgusu bir sorun olarak kabul edilmezken </a:t>
            </a:r>
            <a:r>
              <a:rPr lang="tr-TR" sz="2800" b="1" dirty="0">
                <a:latin typeface="Calibri" panose="020F0502020204030204" pitchFamily="34" charset="0"/>
                <a:ea typeface="Times New Roman" panose="02020603050405020304" pitchFamily="18" charset="0"/>
                <a:cs typeface="Calibri" panose="020F0502020204030204" pitchFamily="34" charset="0"/>
              </a:rPr>
              <a:t>toplumsal yaşlanma </a:t>
            </a:r>
            <a:r>
              <a:rPr lang="tr-TR" sz="2800" dirty="0">
                <a:latin typeface="Calibri" panose="020F0502020204030204" pitchFamily="34" charset="0"/>
                <a:ea typeface="Times New Roman" panose="02020603050405020304" pitchFamily="18" charset="0"/>
                <a:cs typeface="Calibri" panose="020F0502020204030204" pitchFamily="34" charset="0"/>
              </a:rPr>
              <a:t>bir sorun olarak kabul edilmektedir.</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60 ya da 65 yaş üstü nüfusun, toplam nüfustaki payının artması olan toplumsal yaşlanma, sadece belli yaş gruplarındaki değişimleri değil, aynı zamanda </a:t>
            </a:r>
            <a:r>
              <a:rPr lang="tr-TR" sz="2800" b="1" dirty="0">
                <a:latin typeface="Calibri" panose="020F0502020204030204" pitchFamily="34" charset="0"/>
                <a:ea typeface="Times New Roman" panose="02020603050405020304" pitchFamily="18" charset="0"/>
                <a:cs typeface="Calibri" panose="020F0502020204030204" pitchFamily="34" charset="0"/>
              </a:rPr>
              <a:t>ekonomik, toplumsal ve politik</a:t>
            </a:r>
            <a:r>
              <a:rPr lang="tr-TR" sz="2800" dirty="0">
                <a:latin typeface="Calibri" panose="020F0502020204030204" pitchFamily="34" charset="0"/>
                <a:ea typeface="Times New Roman" panose="02020603050405020304" pitchFamily="18" charset="0"/>
                <a:cs typeface="Calibri" panose="020F0502020204030204" pitchFamily="34" charset="0"/>
              </a:rPr>
              <a:t> değişimleri de gerekli kılmaktadır.</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Modernleşme ve sanayileşmenin </a:t>
            </a:r>
            <a:r>
              <a:rPr lang="tr-TR" sz="2800" dirty="0">
                <a:latin typeface="Calibri" panose="020F0502020204030204" pitchFamily="34" charset="0"/>
                <a:ea typeface="Times New Roman" panose="02020603050405020304" pitchFamily="18" charset="0"/>
                <a:cs typeface="Calibri" panose="020F0502020204030204" pitchFamily="34" charset="0"/>
              </a:rPr>
              <a:t>bir sonucu olarak ortaya çıkan toplumsal değişim, yaşlılığın toplumsal ve sistemsel bir sorun hâline gelmesine neden olmuştur.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411449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Toplumsal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Nüfusun yaşlanmasının ve yaşlı nüfus oranın artmasının, farklı boyutlarda etkileri söz konusudur. Bunlar; </a:t>
            </a:r>
            <a:r>
              <a:rPr lang="tr-TR" sz="2800" b="1" dirty="0">
                <a:latin typeface="Calibri" panose="020F0502020204030204" pitchFamily="34" charset="0"/>
                <a:ea typeface="Times New Roman" panose="02020603050405020304" pitchFamily="18" charset="0"/>
                <a:cs typeface="Calibri" panose="020F0502020204030204" pitchFamily="34" charset="0"/>
              </a:rPr>
              <a:t>nüfus yaşlanması ve aile büyüklüğü, geleneksel yaşlı desteği, refah ve sosyal değişim, piyasadaki dönüşüm ve sosyal eşitsizlikler, kır-kent eşitsizliği, yaşlının ekonomik gücünün zayıflaması, sosyal dışlanma, modernizasyon, kamu harcamaları üzerindeki yükün artmasıdır.</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Dünyada yaşlı nüfusun hızlı bir şekilde artmasıyla birlikte sosyal, kültürel ve ekonomik yapı başta olmak üzere birçok konunun </a:t>
            </a:r>
            <a:r>
              <a:rPr lang="tr-TR" sz="2800" b="1" dirty="0">
                <a:latin typeface="Calibri" panose="020F0502020204030204" pitchFamily="34" charset="0"/>
                <a:ea typeface="Times New Roman" panose="02020603050405020304" pitchFamily="18" charset="0"/>
                <a:cs typeface="Calibri" panose="020F0502020204030204" pitchFamily="34" charset="0"/>
              </a:rPr>
              <a:t>yaşlı merkezli olarak gözden geçirilmesine i</a:t>
            </a:r>
            <a:r>
              <a:rPr lang="tr-TR" sz="2800" dirty="0">
                <a:latin typeface="Calibri" panose="020F0502020204030204" pitchFamily="34" charset="0"/>
                <a:ea typeface="Times New Roman" panose="02020603050405020304" pitchFamily="18" charset="0"/>
                <a:cs typeface="Calibri" panose="020F0502020204030204" pitchFamily="34" charset="0"/>
              </a:rPr>
              <a:t>htiyaç duyulmaya başlanmıştır.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433876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Toplumsal Yaşlanma</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Yaşın ilerlemesine bağlı olarak yaşanan sorunlar, sosyal, ekonomik, kültürel ve çevresel koşullara bağlı olarak, </a:t>
            </a:r>
            <a:r>
              <a:rPr lang="tr-TR" sz="2800" b="1" dirty="0">
                <a:latin typeface="Calibri" panose="020F0502020204030204" pitchFamily="34" charset="0"/>
                <a:ea typeface="Times New Roman" panose="02020603050405020304" pitchFamily="18" charset="0"/>
                <a:cs typeface="Calibri" panose="020F0502020204030204" pitchFamily="34" charset="0"/>
              </a:rPr>
              <a:t>yaşam kalitesinin düşmesine zemin hazırlayan </a:t>
            </a:r>
            <a:r>
              <a:rPr lang="tr-TR" sz="2800" dirty="0">
                <a:latin typeface="Calibri" panose="020F0502020204030204" pitchFamily="34" charset="0"/>
                <a:ea typeface="Times New Roman" panose="02020603050405020304" pitchFamily="18" charset="0"/>
                <a:cs typeface="Calibri" panose="020F0502020204030204" pitchFamily="34" charset="0"/>
              </a:rPr>
              <a:t>faktörleri de beraberinde getirmektedir.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Yaşlı nüfus oranları artan toplumlarda depresyon, ayrımcılık, ihmal ve istismar, sosyal izolasyon, kronik hastalıklar, ruh sağlığı problemleri, </a:t>
            </a:r>
            <a:r>
              <a:rPr lang="tr-TR" sz="2800" dirty="0" err="1">
                <a:latin typeface="Calibri" panose="020F0502020204030204" pitchFamily="34" charset="0"/>
                <a:ea typeface="Times New Roman" panose="02020603050405020304" pitchFamily="18" charset="0"/>
                <a:cs typeface="Calibri" panose="020F0502020204030204" pitchFamily="34" charset="0"/>
              </a:rPr>
              <a:t>demans</a:t>
            </a:r>
            <a:r>
              <a:rPr lang="tr-TR" sz="2800" dirty="0">
                <a:latin typeface="Calibri" panose="020F0502020204030204" pitchFamily="34" charset="0"/>
                <a:ea typeface="Times New Roman" panose="02020603050405020304" pitchFamily="18" charset="0"/>
                <a:cs typeface="Calibri" panose="020F0502020204030204" pitchFamily="34" charset="0"/>
              </a:rPr>
              <a:t>, davranışsal sorunlar, bakım ve ekonomik sorunlar ile sıklıkla karşılaşılmaktadır. </a:t>
            </a:r>
          </a:p>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2514763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Toplumsal Yaşlanma</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Sosyal izolasyon, sosyal hizmetlere zayıf erişim ve toplum faaliyetlerine az katılım neticesinde yaşanmaktadır. Ekonomik, fiziksel ve psikolojik istismar durumlarıyla sıklıkla karşılaşılabilmektedir.</a:t>
            </a:r>
          </a:p>
          <a:p>
            <a:pPr marL="549275" indent="-457200" algn="just">
              <a:buFont typeface="Arial" panose="020B0604020202020204" pitchFamily="34" charset="0"/>
              <a:buChar char="•"/>
              <a:tabLst>
                <a:tab pos="0" algn="l"/>
              </a:tabLst>
            </a:pPr>
            <a:r>
              <a:rPr lang="tr-TR" sz="2800" dirty="0" err="1">
                <a:latin typeface="Calibri" panose="020F0502020204030204" pitchFamily="34" charset="0"/>
                <a:ea typeface="Times New Roman" panose="02020603050405020304" pitchFamily="18" charset="0"/>
                <a:cs typeface="Calibri" panose="020F0502020204030204" pitchFamily="34" charset="0"/>
              </a:rPr>
              <a:t>Demogafik</a:t>
            </a:r>
            <a:r>
              <a:rPr lang="tr-TR" sz="2800" dirty="0">
                <a:latin typeface="Calibri" panose="020F0502020204030204" pitchFamily="34" charset="0"/>
                <a:ea typeface="Times New Roman" panose="02020603050405020304" pitchFamily="18" charset="0"/>
                <a:cs typeface="Calibri" panose="020F0502020204030204" pitchFamily="34" charset="0"/>
              </a:rPr>
              <a:t> dönüşüm hem sosyal hizmetlere ihtiyaç duyacak birey sayısının artacağını hem de </a:t>
            </a:r>
            <a:r>
              <a:rPr lang="tr-TR" sz="2800"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alanında uzmanlaşmış sosyal hizmet uzmanlarına daha çok ihtiyaç duyulacağını göstermektedir.</a:t>
            </a:r>
          </a:p>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3794822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Demografik Dönüşüme Etki Eden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Birleşmiş Milletler (2005)'e göre demografik dönüşüm dört faktörden kaynaklanmaktadır. Bunlar:</a:t>
            </a:r>
          </a:p>
          <a:p>
            <a:pPr marL="92075" indent="0" algn="just">
              <a:buNone/>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92075" indent="0" algn="just">
              <a:buNone/>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Gelir düzeyinin artması,</a:t>
            </a:r>
          </a:p>
          <a:p>
            <a:pPr marL="92075" indent="0" algn="just">
              <a:buNone/>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	Sağlık harcamalarının artması,</a:t>
            </a:r>
          </a:p>
          <a:p>
            <a:pPr marL="92075" indent="0" algn="just">
              <a:buNone/>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	Teknolojideki gelişmeler,</a:t>
            </a:r>
          </a:p>
          <a:p>
            <a:pPr marL="92075" indent="0" algn="just">
              <a:buNone/>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	Sosyal ve kültürel alandaki gelişmeler </a:t>
            </a:r>
          </a:p>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004603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Türkiye’de Demografik Dönüşüm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İlk nüfus sayımının yapıldığı 1927 yılından beri Türkiye nüfusu </a:t>
            </a:r>
            <a:r>
              <a:rPr lang="tr-TR" sz="2800" b="1" dirty="0">
                <a:latin typeface="Calibri" panose="020F0502020204030204" pitchFamily="34" charset="0"/>
                <a:ea typeface="Times New Roman" panose="02020603050405020304" pitchFamily="18" charset="0"/>
                <a:cs typeface="Calibri" panose="020F0502020204030204" pitchFamily="34" charset="0"/>
              </a:rPr>
              <a:t>sürekli artış eğiliminde </a:t>
            </a:r>
            <a:r>
              <a:rPr lang="tr-TR" sz="2800" dirty="0">
                <a:latin typeface="Calibri" panose="020F0502020204030204" pitchFamily="34" charset="0"/>
                <a:ea typeface="Times New Roman" panose="02020603050405020304" pitchFamily="18" charset="0"/>
                <a:cs typeface="Calibri" panose="020F0502020204030204" pitchFamily="34" charset="0"/>
              </a:rPr>
              <a:t>olmuştur.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1965 yılından sonra nüfus artış hızının kontrol altına alınmasına yönelik politikalar, yurt dışına işçi gönderimi, kentleşmenin yaygınlaşması, eğitim ve refah seviyesinin yaygınlaşması nedeniyle bir düşüş eğilimi olmuştur. </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2000 yılından itibaren ise nüfus artış hızları azalmaya başlamıştır. </a:t>
            </a:r>
            <a:r>
              <a:rPr lang="tr-TR" sz="2800" dirty="0">
                <a:latin typeface="Calibri" panose="020F0502020204030204" pitchFamily="34" charset="0"/>
                <a:ea typeface="Times New Roman" panose="02020603050405020304" pitchFamily="18" charset="0"/>
                <a:cs typeface="Calibri" panose="020F0502020204030204" pitchFamily="34" charset="0"/>
              </a:rPr>
              <a:t>2020 yılında binde </a:t>
            </a:r>
            <a:r>
              <a:rPr lang="tr-TR" sz="2800" b="1" dirty="0">
                <a:latin typeface="Calibri" panose="020F0502020204030204" pitchFamily="34" charset="0"/>
                <a:ea typeface="Times New Roman" panose="02020603050405020304" pitchFamily="18" charset="0"/>
                <a:cs typeface="Calibri" panose="020F0502020204030204" pitchFamily="34" charset="0"/>
              </a:rPr>
              <a:t>5.5 </a:t>
            </a:r>
            <a:r>
              <a:rPr lang="tr-TR" sz="2800" dirty="0">
                <a:latin typeface="Calibri" panose="020F0502020204030204" pitchFamily="34" charset="0"/>
                <a:ea typeface="Times New Roman" panose="02020603050405020304" pitchFamily="18" charset="0"/>
                <a:cs typeface="Calibri" panose="020F0502020204030204" pitchFamily="34" charset="0"/>
              </a:rPr>
              <a:t>olmuştur.</a:t>
            </a:r>
          </a:p>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4181161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Türkiye’de Demografik Dönüşüm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Nüfus artış hızını etkileyen en önemli etkenlerden biri </a:t>
            </a:r>
            <a:r>
              <a:rPr lang="tr-TR" sz="2800" b="1" dirty="0">
                <a:latin typeface="Calibri" panose="020F0502020204030204" pitchFamily="34" charset="0"/>
                <a:ea typeface="Times New Roman" panose="02020603050405020304" pitchFamily="18" charset="0"/>
                <a:cs typeface="Calibri" panose="020F0502020204030204" pitchFamily="34" charset="0"/>
              </a:rPr>
              <a:t>doğum oranlarındaki değişimlerdir</a:t>
            </a:r>
            <a:r>
              <a:rPr lang="tr-TR" sz="2800" dirty="0">
                <a:latin typeface="Calibri" panose="020F0502020204030204" pitchFamily="34" charset="0"/>
                <a:ea typeface="Times New Roman" panose="02020603050405020304" pitchFamily="18" charset="0"/>
                <a:cs typeface="Calibri" panose="020F0502020204030204" pitchFamily="34" charset="0"/>
              </a:rPr>
              <a:t>. Ekonomik ve sosyal gelişmeler doğum oranlarının düşmesine neden olmaktadır. </a:t>
            </a:r>
            <a:r>
              <a:rPr lang="tr-TR" sz="2800" b="1" dirty="0">
                <a:latin typeface="Calibri" panose="020F0502020204030204" pitchFamily="34" charset="0"/>
                <a:ea typeface="Times New Roman" panose="02020603050405020304" pitchFamily="18" charset="0"/>
                <a:cs typeface="Calibri" panose="020F0502020204030204" pitchFamily="34" charset="0"/>
              </a:rPr>
              <a:t>Anne olma yaşının yükselmesi </a:t>
            </a:r>
            <a:r>
              <a:rPr lang="tr-TR" sz="2800" dirty="0">
                <a:latin typeface="Calibri" panose="020F0502020204030204" pitchFamily="34" charset="0"/>
                <a:ea typeface="Times New Roman" panose="02020603050405020304" pitchFamily="18" charset="0"/>
                <a:cs typeface="Calibri" panose="020F0502020204030204" pitchFamily="34" charset="0"/>
              </a:rPr>
              <a:t>doğum oranlarının azalmasında önemli bir etken olarak kabul edilmektedir.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Türkiye'de doğurganlık hızının </a:t>
            </a:r>
            <a:r>
              <a:rPr lang="tr-TR" sz="2800" b="1" dirty="0">
                <a:latin typeface="Calibri" panose="020F0502020204030204" pitchFamily="34" charset="0"/>
                <a:ea typeface="Times New Roman" panose="02020603050405020304" pitchFamily="18" charset="0"/>
                <a:cs typeface="Calibri" panose="020F0502020204030204" pitchFamily="34" charset="0"/>
              </a:rPr>
              <a:t>2019 yılında 1,88 </a:t>
            </a:r>
            <a:r>
              <a:rPr lang="tr-TR" sz="2800" dirty="0">
                <a:latin typeface="Calibri" panose="020F0502020204030204" pitchFamily="34" charset="0"/>
                <a:ea typeface="Times New Roman" panose="02020603050405020304" pitchFamily="18" charset="0"/>
                <a:cs typeface="Calibri" panose="020F0502020204030204" pitchFamily="34" charset="0"/>
              </a:rPr>
              <a:t>ile 2.1 olan </a:t>
            </a:r>
            <a:r>
              <a:rPr lang="tr-TR" sz="2800" b="1" dirty="0">
                <a:latin typeface="Calibri" panose="020F0502020204030204" pitchFamily="34" charset="0"/>
                <a:ea typeface="Times New Roman" panose="02020603050405020304" pitchFamily="18" charset="0"/>
                <a:cs typeface="Calibri" panose="020F0502020204030204" pitchFamily="34" charset="0"/>
              </a:rPr>
              <a:t>nüfus yenileme oranın </a:t>
            </a:r>
            <a:r>
              <a:rPr lang="tr-TR" sz="2800" dirty="0">
                <a:latin typeface="Calibri" panose="020F0502020204030204" pitchFamily="34" charset="0"/>
                <a:ea typeface="Times New Roman" panose="02020603050405020304" pitchFamily="18" charset="0"/>
                <a:cs typeface="Calibri" panose="020F0502020204030204" pitchFamily="34" charset="0"/>
              </a:rPr>
              <a:t>altına düştüğü görülmektedir.</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Doğurganlık oranlarındaki düşüş ve nüfus yenileme hızının azalması ile Türkiye'nin nüfusunun yaşlanma eğilimi içerisinde olduğu söylenebilir.</a:t>
            </a:r>
          </a:p>
          <a:p>
            <a:pPr marL="92075" indent="0" algn="just">
              <a:buNone/>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4275970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Toplumsal yapıdaki değişimle birlikte çalışma alanları da genişleyen sosyal hizmet, günümüzde yaşlılara yönelik hizmetlerin içerisinde aktif rol almaktadır.</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Yaşlı nüfusun ulusal ve küresel olarak hızlı büyümesi, neredeyse tüm sosyal hizmet uzmanlarının, yaşlı bireyler ve onların aileleriyle bir şekilde etkileşime gireceği anlamına gelmektedir.</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Sosyal hizmet uzmanları çalışmalarını sürdürürken bilgi ve deneyimlerini harmanlamak ve yaşlı bireyler ile onların sosyal destek sistemlerine etik sınırlar doğrultusunda iyileştirici ve aydınlatıcı müdahalelerde bulunmakla yükümlüdürler.</a:t>
            </a:r>
          </a:p>
          <a:p>
            <a:pPr marL="92075" indent="0" algn="just">
              <a:buNone/>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	</a:t>
            </a:r>
          </a:p>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155865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800" dirty="0">
                <a:latin typeface="Calibri" panose="020F0502020204030204" pitchFamily="34" charset="0"/>
                <a:cs typeface="Calibri" panose="020F0502020204030204" pitchFamily="34" charset="0"/>
              </a:rPr>
              <a:t>Yaşam beklentisinin artması ile birlikte </a:t>
            </a:r>
            <a:r>
              <a:rPr lang="tr-TR" sz="2800" b="1" dirty="0">
                <a:latin typeface="Calibri" panose="020F0502020204030204" pitchFamily="34" charset="0"/>
                <a:cs typeface="Calibri" panose="020F0502020204030204" pitchFamily="34" charset="0"/>
              </a:rPr>
              <a:t>Dünya Sağlık Örgütü </a:t>
            </a:r>
            <a:r>
              <a:rPr lang="tr-TR" sz="2800" dirty="0">
                <a:latin typeface="Calibri" panose="020F0502020204030204" pitchFamily="34" charset="0"/>
                <a:cs typeface="Calibri" panose="020F0502020204030204" pitchFamily="34" charset="0"/>
              </a:rPr>
              <a:t>(WHO); </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45-59 yaş arasını orta yaş, 	</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60-74 yaş arasını yaşlılık, </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75-89 yaş arasını ileri yaşlılık, </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90 ve üstünü ise ihtiyarlık olarak tanımlamaktadır. </a:t>
            </a:r>
          </a:p>
          <a:p>
            <a:pPr marL="0" indent="0" algn="just">
              <a:buNone/>
            </a:pPr>
            <a:r>
              <a:rPr lang="tr-TR" sz="2800" b="1" dirty="0" err="1">
                <a:latin typeface="Calibri" panose="020F0502020204030204" pitchFamily="34" charset="0"/>
                <a:cs typeface="Calibri" panose="020F0502020204030204" pitchFamily="34" charset="0"/>
              </a:rPr>
              <a:t>Gerontologlar</a:t>
            </a:r>
            <a:r>
              <a:rPr lang="tr-TR" sz="2800" b="1" dirty="0">
                <a:latin typeface="Calibri" panose="020F0502020204030204" pitchFamily="34" charset="0"/>
                <a:cs typeface="Calibri" panose="020F0502020204030204" pitchFamily="34" charset="0"/>
              </a:rPr>
              <a:t> ise;</a:t>
            </a:r>
          </a:p>
          <a:p>
            <a:pPr algn="just">
              <a:buFont typeface="Arial" panose="020B0604020202020204" pitchFamily="34" charset="0"/>
              <a:buChar char="•"/>
            </a:pPr>
            <a:r>
              <a:rPr lang="tr-TR" sz="2800" b="1" dirty="0">
                <a:latin typeface="Calibri" panose="020F0502020204030204" pitchFamily="34" charset="0"/>
                <a:cs typeface="Calibri" panose="020F0502020204030204" pitchFamily="34" charset="0"/>
              </a:rPr>
              <a:t>	</a:t>
            </a:r>
            <a:r>
              <a:rPr lang="tr-TR" sz="2800" dirty="0">
                <a:latin typeface="Calibri" panose="020F0502020204030204" pitchFamily="34" charset="0"/>
                <a:cs typeface="Calibri" panose="020F0502020204030204" pitchFamily="34" charset="0"/>
              </a:rPr>
              <a:t>65-74 yaş aralığını genç yaşlı, 75-84 yaş aralığını orta yaşlı, </a:t>
            </a:r>
          </a:p>
          <a:p>
            <a:pPr algn="just">
              <a:buFont typeface="Arial" panose="020B0604020202020204" pitchFamily="34" charset="0"/>
              <a:buChar char="•"/>
            </a:pPr>
            <a:r>
              <a:rPr lang="tr-TR" sz="2800" dirty="0">
                <a:latin typeface="Calibri" panose="020F0502020204030204" pitchFamily="34" charset="0"/>
                <a:cs typeface="Calibri" panose="020F0502020204030204" pitchFamily="34" charset="0"/>
              </a:rPr>
              <a:t>	85 yaş üzerini de ileri yaşlılık (ihtiyarlık) dönemi olarak kabul etmektedir.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2548983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Son yıllarda yaşlı nüfusun artması nedeniyle önem kazanmaya başlayan yaşlılık alanında; </a:t>
            </a:r>
            <a:r>
              <a:rPr lang="tr-TR" sz="2800" b="1" dirty="0">
                <a:latin typeface="Calibri" panose="020F0502020204030204" pitchFamily="34" charset="0"/>
                <a:cs typeface="Calibri" panose="020F0502020204030204" pitchFamily="34" charset="0"/>
              </a:rPr>
              <a:t>aktif yaşlanma, sosyal yaşlanma, yaşlı refahı</a:t>
            </a:r>
            <a:r>
              <a:rPr lang="tr-TR" sz="2800" dirty="0">
                <a:latin typeface="Calibri" panose="020F0502020204030204" pitchFamily="34" charset="0"/>
                <a:cs typeface="Calibri" panose="020F0502020204030204" pitchFamily="34" charset="0"/>
              </a:rPr>
              <a:t> gibi yaşlılara yönelik güncel sosyal hizmet politikaları ve uygulamalarının hayata geçirilmesi zorunlu bir hale gelmektedir.</a:t>
            </a:r>
          </a:p>
          <a:p>
            <a:pPr marL="92075" indent="0" algn="just">
              <a:buNone/>
              <a:tabLst>
                <a:tab pos="0" algn="l"/>
              </a:tabLst>
            </a:pPr>
            <a:endParaRPr lang="tr-TR" sz="2800" dirty="0">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1949117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3100" b="1" dirty="0">
                <a:solidFill>
                  <a:schemeClr val="tx1"/>
                </a:solidFill>
                <a:latin typeface="Calibri" panose="020F0502020204030204" pitchFamily="34" charset="0"/>
                <a:cs typeface="Calibri" panose="020F0502020204030204" pitchFamily="34" charset="0"/>
              </a:rPr>
              <a:t>Demografik Dönüşüm </a:t>
            </a: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Nüfus artışı, doğurganlık ve ölüm </a:t>
            </a:r>
            <a:r>
              <a:rPr lang="tr-TR" sz="2800" dirty="0">
                <a:latin typeface="Calibri" panose="020F0502020204030204" pitchFamily="34" charset="0"/>
                <a:ea typeface="Times New Roman" panose="02020603050405020304" pitchFamily="18" charset="0"/>
                <a:cs typeface="Calibri" panose="020F0502020204030204" pitchFamily="34" charset="0"/>
              </a:rPr>
              <a:t>oranlarındaki değişiklikler dünyada bir </a:t>
            </a:r>
            <a:r>
              <a:rPr lang="tr-TR" sz="2800" b="1" dirty="0">
                <a:latin typeface="Calibri" panose="020F0502020204030204" pitchFamily="34" charset="0"/>
                <a:ea typeface="Times New Roman" panose="02020603050405020304" pitchFamily="18" charset="0"/>
                <a:cs typeface="Calibri" panose="020F0502020204030204" pitchFamily="34" charset="0"/>
              </a:rPr>
              <a:t>demografik dönüşüme</a:t>
            </a:r>
            <a:r>
              <a:rPr lang="tr-TR" sz="2800" dirty="0">
                <a:latin typeface="Calibri" panose="020F0502020204030204" pitchFamily="34" charset="0"/>
                <a:ea typeface="Times New Roman" panose="02020603050405020304" pitchFamily="18" charset="0"/>
                <a:cs typeface="Calibri" panose="020F0502020204030204" pitchFamily="34" charset="0"/>
              </a:rPr>
              <a:t> neden olmaktadır.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Demografik eğilimler; bireyler, toplumlar ve genel olarak dünya için çağımızın en önemli dönüşümlerinden birini oluşturmaktadır. Nüfus artış hızı 1960'lı yıllarda %2 civarında iken günümüzde en yüksek </a:t>
            </a:r>
            <a:r>
              <a:rPr lang="tr-TR" sz="2800" b="1" dirty="0">
                <a:latin typeface="Calibri" panose="020F0502020204030204" pitchFamily="34" charset="0"/>
                <a:ea typeface="Times New Roman" panose="02020603050405020304" pitchFamily="18" charset="0"/>
                <a:cs typeface="Calibri" panose="020F0502020204030204" pitchFamily="34" charset="0"/>
              </a:rPr>
              <a:t>%1</a:t>
            </a:r>
            <a:r>
              <a:rPr lang="tr-TR" sz="2800" dirty="0">
                <a:latin typeface="Calibri" panose="020F0502020204030204" pitchFamily="34" charset="0"/>
                <a:ea typeface="Times New Roman" panose="02020603050405020304" pitchFamily="18" charset="0"/>
                <a:cs typeface="Calibri" panose="020F0502020204030204" pitchFamily="34" charset="0"/>
              </a:rPr>
              <a:t> olmaktadır.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Nüfus artışına rağmen demografik  kaygılar doğurganlık oranlarının düşmesi ve beraberinde nüfus yenilenme hızının azalması, nüfusun yaşlanma eğilimine girmesini ortaya çıkarmaktadır. </a:t>
            </a:r>
            <a:r>
              <a:rPr lang="tr-TR" sz="2800" b="1" dirty="0">
                <a:latin typeface="Calibri" panose="020F0502020204030204" pitchFamily="34" charset="0"/>
                <a:ea typeface="Times New Roman" panose="02020603050405020304" pitchFamily="18" charset="0"/>
                <a:cs typeface="Calibri" panose="020F0502020204030204" pitchFamily="34" charset="0"/>
              </a:rPr>
              <a:t>Doğurganlık hızının düşüşü </a:t>
            </a:r>
            <a:r>
              <a:rPr lang="tr-TR" sz="2800" dirty="0">
                <a:latin typeface="Calibri" panose="020F0502020204030204" pitchFamily="34" charset="0"/>
                <a:ea typeface="Times New Roman" panose="02020603050405020304" pitchFamily="18" charset="0"/>
                <a:cs typeface="Calibri" panose="020F0502020204030204" pitchFamily="34" charset="0"/>
              </a:rPr>
              <a:t>ile birlikte </a:t>
            </a:r>
            <a:r>
              <a:rPr lang="tr-TR" sz="2800" b="1" dirty="0">
                <a:latin typeface="Calibri" panose="020F0502020204030204" pitchFamily="34" charset="0"/>
                <a:ea typeface="Times New Roman" panose="02020603050405020304" pitchFamily="18" charset="0"/>
                <a:cs typeface="Calibri" panose="020F0502020204030204" pitchFamily="34" charset="0"/>
              </a:rPr>
              <a:t>yaşlı nüfusun toplam nüfus içindeki payı giderek artmaktadır.</a:t>
            </a:r>
          </a:p>
          <a:p>
            <a:pPr marL="549275" indent="-457200" algn="just">
              <a:buFont typeface="Arial" panose="020B0604020202020204" pitchFamily="34" charset="0"/>
              <a:buChar char="•"/>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1554282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0100" lvl="1" indent="-457200" algn="just">
              <a:lnSpc>
                <a:spcPct val="150000"/>
              </a:lnSpc>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Günümüzdeki yaşlılık ile ilgili sosyal politikalar ve programlar yaşam kalitesini iyileştirme ve genel sağlığı artırmaya odaklanmıştır</a:t>
            </a:r>
            <a:r>
              <a:rPr lang="tr-TR" sz="2800" b="1" i="1" dirty="0">
                <a:latin typeface="Calibri" panose="020F0502020204030204" pitchFamily="34" charset="0"/>
                <a:ea typeface="Times New Roman" panose="02020603050405020304" pitchFamily="18" charset="0"/>
                <a:cs typeface="Calibri" panose="020F0502020204030204" pitchFamily="34" charset="0"/>
              </a:rPr>
              <a:t>.</a:t>
            </a:r>
          </a:p>
          <a:p>
            <a:pPr marL="800100" lvl="1" indent="-457200" algn="just">
              <a:lnSpc>
                <a:spcPct val="150000"/>
              </a:lnSpc>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Bu bağlamda </a:t>
            </a:r>
            <a:r>
              <a:rPr lang="tr-TR" sz="2800" b="1" dirty="0">
                <a:latin typeface="Calibri" panose="020F0502020204030204" pitchFamily="34" charset="0"/>
                <a:ea typeface="Times New Roman" panose="02020603050405020304" pitchFamily="18" charset="0"/>
                <a:cs typeface="Calibri" panose="020F0502020204030204" pitchFamily="34" charset="0"/>
              </a:rPr>
              <a:t>yaşam süresinin uzunluğu</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fizyolojik sağlık</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bilişsel ve sosyal yeterlilik</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üretkenlik,</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kişisel kontrol </a:t>
            </a:r>
            <a:r>
              <a:rPr lang="tr-TR" sz="2800" dirty="0">
                <a:latin typeface="Calibri" panose="020F0502020204030204" pitchFamily="34" charset="0"/>
                <a:ea typeface="Times New Roman" panose="02020603050405020304" pitchFamily="18" charset="0"/>
                <a:cs typeface="Calibri" panose="020F0502020204030204" pitchFamily="34" charset="0"/>
              </a:rPr>
              <a:t>ve </a:t>
            </a:r>
            <a:r>
              <a:rPr lang="tr-TR" sz="2800" b="1" dirty="0">
                <a:latin typeface="Calibri" panose="020F0502020204030204" pitchFamily="34" charset="0"/>
                <a:ea typeface="Times New Roman" panose="02020603050405020304" pitchFamily="18" charset="0"/>
                <a:cs typeface="Calibri" panose="020F0502020204030204" pitchFamily="34" charset="0"/>
              </a:rPr>
              <a:t>olumlu yaşam algısı </a:t>
            </a:r>
            <a:r>
              <a:rPr lang="tr-TR" sz="2800" dirty="0">
                <a:latin typeface="Calibri" panose="020F0502020204030204" pitchFamily="34" charset="0"/>
                <a:ea typeface="Times New Roman" panose="02020603050405020304" pitchFamily="18" charset="0"/>
                <a:cs typeface="Calibri" panose="020F0502020204030204" pitchFamily="34" charset="0"/>
              </a:rPr>
              <a:t>gibi değişkenler </a:t>
            </a:r>
            <a:r>
              <a:rPr lang="tr-TR" sz="2800" dirty="0">
                <a:solidFill>
                  <a:schemeClr val="tx1"/>
                </a:solidFill>
                <a:latin typeface="Calibri" panose="020F0502020204030204" pitchFamily="34" charset="0"/>
                <a:ea typeface="Times New Roman" panose="02020603050405020304" pitchFamily="18" charset="0"/>
                <a:cs typeface="Calibri" panose="020F0502020204030204" pitchFamily="34" charset="0"/>
              </a:rPr>
              <a:t>pozitif yaşlanmanın </a:t>
            </a:r>
            <a:r>
              <a:rPr lang="tr-TR" sz="2800" dirty="0">
                <a:latin typeface="Calibri" panose="020F0502020204030204" pitchFamily="34" charset="0"/>
                <a:ea typeface="Times New Roman" panose="02020603050405020304" pitchFamily="18" charset="0"/>
                <a:cs typeface="Calibri" panose="020F0502020204030204" pitchFamily="34" charset="0"/>
              </a:rPr>
              <a:t>göstergelerindendir.</a:t>
            </a:r>
          </a:p>
          <a:p>
            <a:pPr marL="92075" indent="0" algn="just">
              <a:buNone/>
              <a:tabLst>
                <a:tab pos="0" algn="l"/>
              </a:tabLst>
            </a:pPr>
            <a:endParaRPr lang="tr-TR" sz="2800" dirty="0">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2181368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Yaşlılık tanımı ve içeriği, toplumların kendi iç dinamiklerinin, tarihsel gelişimlerinin, yaşam biçimlerinin ve sosyoekonomik düzeylerinin sonucunda toplumdan topluma farklılık gösterir.</a:t>
            </a: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Fizyolojik boyutunun yanı sıra psikolojik, ekonomik, kültürel boyutları da bulunan yaşlılık kavramı dünya genelinde etnik köken, cinsiyet gibi sosyal bir sınıflandırmadır. </a:t>
            </a:r>
          </a:p>
          <a:p>
            <a:pPr marL="92075" indent="0" algn="just">
              <a:buNone/>
              <a:tabLst>
                <a:tab pos="0" algn="l"/>
              </a:tabLst>
            </a:pPr>
            <a:endParaRPr lang="tr-TR" sz="2800" dirty="0">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2903907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0100" lvl="1" indent="-457200" algn="just">
              <a:lnSpc>
                <a:spcPct val="150000"/>
              </a:lnSpc>
              <a:buFont typeface="Arial" panose="020B0604020202020204" pitchFamily="34" charset="0"/>
              <a:buChar char="•"/>
            </a:pPr>
            <a:r>
              <a:rPr lang="tr-TR" sz="2800" dirty="0" err="1">
                <a:ea typeface="Times New Roman" panose="02020603050405020304" pitchFamily="18" charset="0"/>
                <a:cs typeface="Times New Roman" panose="02020603050405020304" pitchFamily="18" charset="0"/>
              </a:rPr>
              <a:t>Gerontoloji</a:t>
            </a:r>
            <a:r>
              <a:rPr lang="tr-TR" sz="2800" dirty="0">
                <a:ea typeface="Times New Roman" panose="02020603050405020304" pitchFamily="18" charset="0"/>
                <a:cs typeface="Times New Roman" panose="02020603050405020304" pitchFamily="18" charset="0"/>
              </a:rPr>
              <a:t> çalışmaları yaşlı bireylerin yaşam memnuniyetlerinin arttırılmasını amaçlamaktadır.</a:t>
            </a:r>
          </a:p>
          <a:p>
            <a:pPr marL="800100" lvl="1" indent="-457200" algn="just">
              <a:lnSpc>
                <a:spcPct val="150000"/>
              </a:lnSpc>
              <a:buFont typeface="Arial" panose="020B0604020202020204" pitchFamily="34" charset="0"/>
              <a:buChar char="•"/>
            </a:pPr>
            <a:r>
              <a:rPr lang="tr-TR" sz="2800" dirty="0">
                <a:ea typeface="Times New Roman" panose="02020603050405020304" pitchFamily="18" charset="0"/>
                <a:cs typeface="Times New Roman" panose="02020603050405020304" pitchFamily="18" charset="0"/>
              </a:rPr>
              <a:t>Yaşlılık alanında son yıllarda yapılan çalışmalar; </a:t>
            </a:r>
            <a:r>
              <a:rPr lang="tr-TR" sz="2800" b="1" dirty="0">
                <a:ea typeface="Times New Roman" panose="02020603050405020304" pitchFamily="18" charset="0"/>
                <a:cs typeface="Times New Roman" panose="02020603050405020304" pitchFamily="18" charset="0"/>
              </a:rPr>
              <a:t>sosyal yaşlanma </a:t>
            </a:r>
            <a:r>
              <a:rPr lang="tr-TR" sz="2800" dirty="0">
                <a:ea typeface="Times New Roman" panose="02020603050405020304" pitchFamily="18" charset="0"/>
                <a:cs typeface="Times New Roman" panose="02020603050405020304" pitchFamily="18" charset="0"/>
              </a:rPr>
              <a:t>kavramı üzerinde durmakta ve bireyin kendini algılayışı, sosyal uyumu, topluma aktif katılımının sağlanması, toplum tarafından algılanan yaşlılık tanımını ve yaşlılığı konu alan kuramları bir arada değerlendirmeyi amaçlamaktadır.</a:t>
            </a:r>
          </a:p>
          <a:p>
            <a:pPr marL="92075" indent="0" algn="just">
              <a:buNone/>
              <a:tabLst>
                <a:tab pos="0" algn="l"/>
              </a:tabLst>
            </a:pPr>
            <a:endParaRPr lang="tr-TR" sz="2800" dirty="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2420367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0" indent="0" algn="just">
              <a:buClr>
                <a:srgbClr val="B31166"/>
              </a:buClr>
              <a:buNone/>
            </a:pPr>
            <a:r>
              <a:rPr lang="tr-TR" sz="2800" dirty="0">
                <a:effectLst/>
                <a:latin typeface="Calibri" panose="020F0502020204030204" pitchFamily="34" charset="0"/>
                <a:ea typeface="Times New Roman" panose="02020603050405020304" pitchFamily="18" charset="0"/>
                <a:cs typeface="Calibri" panose="020F0502020204030204" pitchFamily="34" charset="0"/>
              </a:rPr>
              <a:t>1)Yaşlılığa Çok Yönlü Bakış. Yaşlılar İçin Sosyal Hizmet. Baş Editör: Prof. Dr. Emine </a:t>
            </a:r>
            <a:r>
              <a:rPr lang="tr-TR" sz="2800" dirty="0" err="1">
                <a:effectLst/>
                <a:latin typeface="Calibri" panose="020F0502020204030204" pitchFamily="34" charset="0"/>
                <a:ea typeface="Times New Roman" panose="02020603050405020304" pitchFamily="18" charset="0"/>
                <a:cs typeface="Calibri" panose="020F0502020204030204" pitchFamily="34" charset="0"/>
              </a:rPr>
              <a:t>Özmete</a:t>
            </a:r>
            <a:r>
              <a:rPr lang="tr-TR" sz="2800" dirty="0">
                <a:effectLst/>
                <a:latin typeface="Calibri" panose="020F0502020204030204" pitchFamily="34" charset="0"/>
                <a:ea typeface="Times New Roman" panose="02020603050405020304" pitchFamily="18" charset="0"/>
                <a:cs typeface="Calibri" panose="020F0502020204030204" pitchFamily="34" charset="0"/>
              </a:rPr>
              <a:t>. Kitap Editörü: Prof. Dr. Emine </a:t>
            </a:r>
            <a:r>
              <a:rPr lang="tr-TR" sz="2800" dirty="0" err="1">
                <a:effectLst/>
                <a:latin typeface="Calibri" panose="020F0502020204030204" pitchFamily="34" charset="0"/>
                <a:ea typeface="Times New Roman" panose="02020603050405020304" pitchFamily="18" charset="0"/>
                <a:cs typeface="Calibri" panose="020F0502020204030204" pitchFamily="34" charset="0"/>
              </a:rPr>
              <a:t>Özmete</a:t>
            </a:r>
            <a:r>
              <a:rPr lang="tr-TR" sz="2800" dirty="0">
                <a:effectLst/>
                <a:latin typeface="Calibri" panose="020F0502020204030204" pitchFamily="34" charset="0"/>
                <a:ea typeface="Times New Roman" panose="02020603050405020304" pitchFamily="18" charset="0"/>
                <a:cs typeface="Calibri" panose="020F0502020204030204" pitchFamily="34" charset="0"/>
              </a:rPr>
              <a:t>. Hedef Yayıncılık ve Mühendislik. Ankara, 2018.</a:t>
            </a:r>
          </a:p>
          <a:p>
            <a:pPr marL="540" indent="0" algn="just">
              <a:buClr>
                <a:srgbClr val="B31166"/>
              </a:buClr>
              <a:buNone/>
            </a:pPr>
            <a:r>
              <a:rPr lang="tr-TR" sz="2800" dirty="0">
                <a:effectLst/>
                <a:latin typeface="Calibri" panose="020F0502020204030204" pitchFamily="34" charset="0"/>
                <a:ea typeface="Times New Roman" panose="02020603050405020304" pitchFamily="18" charset="0"/>
                <a:cs typeface="Calibri" panose="020F0502020204030204" pitchFamily="34" charset="0"/>
              </a:rPr>
              <a:t>2)</a:t>
            </a:r>
            <a:r>
              <a:rPr lang="tr-TR" sz="2800" dirty="0" err="1">
                <a:effectLst/>
                <a:latin typeface="Calibri" panose="020F0502020204030204" pitchFamily="34" charset="0"/>
                <a:ea typeface="Times New Roman" panose="02020603050405020304" pitchFamily="18" charset="0"/>
                <a:cs typeface="Calibri" panose="020F0502020204030204" pitchFamily="34" charset="0"/>
              </a:rPr>
              <a:t>Gerontolojik</a:t>
            </a:r>
            <a:r>
              <a:rPr lang="tr-TR" sz="2800" dirty="0">
                <a:effectLst/>
                <a:latin typeface="Calibri" panose="020F0502020204030204" pitchFamily="34" charset="0"/>
                <a:ea typeface="Times New Roman" panose="02020603050405020304" pitchFamily="18" charset="0"/>
                <a:cs typeface="Calibri" panose="020F0502020204030204" pitchFamily="34" charset="0"/>
              </a:rPr>
              <a:t> Sosyal Hizmet. Ed. Emre Birinci. Nobel Akademik Yayıncılık. Ankara,2021.</a:t>
            </a:r>
          </a:p>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411491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Demografik Dönüşüm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Demografik dönüşüm kavramı, ilk kez 1929 yılında Amerikalı demograf </a:t>
            </a:r>
            <a:r>
              <a:rPr lang="tr-TR" sz="2800" dirty="0" err="1">
                <a:latin typeface="Calibri" panose="020F0502020204030204" pitchFamily="34" charset="0"/>
                <a:ea typeface="Times New Roman" panose="02020603050405020304" pitchFamily="18" charset="0"/>
                <a:cs typeface="Calibri" panose="020F0502020204030204" pitchFamily="34" charset="0"/>
              </a:rPr>
              <a:t>Warren</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Thomson</a:t>
            </a:r>
            <a:r>
              <a:rPr lang="tr-TR" sz="2800" dirty="0">
                <a:latin typeface="Calibri" panose="020F0502020204030204" pitchFamily="34" charset="0"/>
                <a:ea typeface="Times New Roman" panose="02020603050405020304" pitchFamily="18" charset="0"/>
                <a:cs typeface="Calibri" panose="020F0502020204030204" pitchFamily="34" charset="0"/>
              </a:rPr>
              <a:t> tarafından kullanılmıştır. </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200 yıllık süreç içerisindeki doğum ve ölüm oranlanın incelemesi </a:t>
            </a:r>
            <a:r>
              <a:rPr lang="tr-TR" sz="2800" dirty="0">
                <a:latin typeface="Calibri" panose="020F0502020204030204" pitchFamily="34" charset="0"/>
                <a:ea typeface="Times New Roman" panose="02020603050405020304" pitchFamily="18" charset="0"/>
                <a:cs typeface="Calibri" panose="020F0502020204030204" pitchFamily="34" charset="0"/>
              </a:rPr>
              <a:t>sonucunda demografik dönüşüm sürecini üç bölüme ayırmıştır. Daha sonra </a:t>
            </a:r>
            <a:r>
              <a:rPr lang="tr-TR" sz="2800" dirty="0" err="1">
                <a:latin typeface="Calibri" panose="020F0502020204030204" pitchFamily="34" charset="0"/>
                <a:ea typeface="Times New Roman" panose="02020603050405020304" pitchFamily="18" charset="0"/>
                <a:cs typeface="Calibri" panose="020F0502020204030204" pitchFamily="34" charset="0"/>
              </a:rPr>
              <a:t>Dudley</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Kirk</a:t>
            </a:r>
            <a:r>
              <a:rPr lang="tr-TR" sz="2800" dirty="0">
                <a:latin typeface="Calibri" panose="020F0502020204030204" pitchFamily="34" charset="0"/>
                <a:ea typeface="Times New Roman" panose="02020603050405020304" pitchFamily="18" charset="0"/>
                <a:cs typeface="Calibri" panose="020F0502020204030204" pitchFamily="34" charset="0"/>
              </a:rPr>
              <a:t> ve Frank </a:t>
            </a:r>
            <a:r>
              <a:rPr lang="tr-TR" sz="2800" dirty="0" err="1">
                <a:latin typeface="Calibri" panose="020F0502020204030204" pitchFamily="34" charset="0"/>
                <a:ea typeface="Times New Roman" panose="02020603050405020304" pitchFamily="18" charset="0"/>
                <a:cs typeface="Calibri" panose="020F0502020204030204" pitchFamily="34" charset="0"/>
              </a:rPr>
              <a:t>Notestein'in</a:t>
            </a:r>
            <a:r>
              <a:rPr lang="tr-TR" sz="2800" dirty="0">
                <a:latin typeface="Calibri" panose="020F0502020204030204" pitchFamily="34" charset="0"/>
                <a:ea typeface="Times New Roman" panose="02020603050405020304" pitchFamily="18" charset="0"/>
                <a:cs typeface="Calibri" panose="020F0502020204030204" pitchFamily="34" charset="0"/>
              </a:rPr>
              <a:t> katkılarıyla model geliştirilerek </a:t>
            </a:r>
            <a:r>
              <a:rPr lang="tr-TR" sz="2800" b="1" dirty="0">
                <a:latin typeface="Calibri" panose="020F0502020204030204" pitchFamily="34" charset="0"/>
                <a:ea typeface="Times New Roman" panose="02020603050405020304" pitchFamily="18" charset="0"/>
                <a:cs typeface="Calibri" panose="020F0502020204030204" pitchFamily="34" charset="0"/>
              </a:rPr>
              <a:t>dört bölüm </a:t>
            </a:r>
            <a:r>
              <a:rPr lang="tr-TR" sz="2800" dirty="0">
                <a:latin typeface="Calibri" panose="020F0502020204030204" pitchFamily="34" charset="0"/>
                <a:ea typeface="Times New Roman" panose="02020603050405020304" pitchFamily="18" charset="0"/>
                <a:cs typeface="Calibri" panose="020F0502020204030204" pitchFamily="34" charset="0"/>
              </a:rPr>
              <a:t>olarak belirlenmiştir.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276332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Demografik Dönüşüm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Birinci aşama </a:t>
            </a:r>
            <a:r>
              <a:rPr lang="tr-TR" sz="2800" dirty="0">
                <a:latin typeface="Calibri" panose="020F0502020204030204" pitchFamily="34" charset="0"/>
                <a:ea typeface="Times New Roman" panose="02020603050405020304" pitchFamily="18" charset="0"/>
                <a:cs typeface="Calibri" panose="020F0502020204030204" pitchFamily="34" charset="0"/>
              </a:rPr>
              <a:t>sanayileşme öncesindeki yüksek doğum ve ölüm oranların gerçekleştiği dönemdir. Doğum oranları fazla olmasına rağmen ölüm oranlarının yüksekliği nedeniyle nüfus artış hızının düşük olduğu bir dönemdir. </a:t>
            </a:r>
            <a:r>
              <a:rPr lang="tr-TR" sz="2800" b="1" dirty="0">
                <a:latin typeface="Calibri" panose="020F0502020204030204" pitchFamily="34" charset="0"/>
                <a:ea typeface="Times New Roman" panose="02020603050405020304" pitchFamily="18" charset="0"/>
                <a:cs typeface="Calibri" panose="020F0502020204030204" pitchFamily="34" charset="0"/>
              </a:rPr>
              <a:t>Ölüm oranlarının yüksek olmasında salgın hastalıklar, kuraklık, doğal afetler, kıtlık, savaş, yoksulluk </a:t>
            </a:r>
            <a:r>
              <a:rPr lang="tr-TR" sz="2800" dirty="0">
                <a:latin typeface="Calibri" panose="020F0502020204030204" pitchFamily="34" charset="0"/>
                <a:ea typeface="Times New Roman" panose="02020603050405020304" pitchFamily="18" charset="0"/>
                <a:cs typeface="Calibri" panose="020F0502020204030204" pitchFamily="34" charset="0"/>
              </a:rPr>
              <a:t>gibi faktörler etkili olmuştur. </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İkinci aşama </a:t>
            </a:r>
            <a:r>
              <a:rPr lang="tr-TR" sz="2800" dirty="0">
                <a:latin typeface="Calibri" panose="020F0502020204030204" pitchFamily="34" charset="0"/>
                <a:ea typeface="Times New Roman" panose="02020603050405020304" pitchFamily="18" charset="0"/>
                <a:cs typeface="Calibri" panose="020F0502020204030204" pitchFamily="34" charset="0"/>
              </a:rPr>
              <a:t>sanayileşme ve şehirleşmenin başladığı, doğum oranlarının yüksek olduğu ancak ölüm oranlarının azalmaya başladığı bir dönemdir. Doğum oranları yüksekliğini korurken, sağlık alanındaki gelişmeler ölüm oranlarının düşmesini sağlamıştır.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70836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Demografik Dönüşüm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b="1" dirty="0">
                <a:ea typeface="Times New Roman" panose="02020603050405020304" pitchFamily="18" charset="0"/>
                <a:cs typeface="Calibri" panose="020F0502020204030204" pitchFamily="34" charset="0"/>
              </a:rPr>
              <a:t>Üçüncü aşama </a:t>
            </a:r>
            <a:r>
              <a:rPr lang="tr-TR" sz="2800" dirty="0">
                <a:ea typeface="Times New Roman" panose="02020603050405020304" pitchFamily="18" charset="0"/>
                <a:cs typeface="Calibri" panose="020F0502020204030204" pitchFamily="34" charset="0"/>
              </a:rPr>
              <a:t>doğum ve ölüm oranlarının düştüğü gelişmiş sanayi dönemidir. Yaşam şekilleri değişmeye başlamış, teknolojik gelişmelerin arttığı, kadının iş yaşamında aktif olmaya başladığı, yaşam koşullarının iyileştiği ve kentleşmenin yaygınlaştığı bir dönemdir. Bu durumlar doğum ve ölüm oranlarının düşmesine neden olmuştur. </a:t>
            </a:r>
          </a:p>
          <a:p>
            <a:pPr marL="549275" indent="-457200" algn="just">
              <a:buFont typeface="Arial" panose="020B0604020202020204" pitchFamily="34" charset="0"/>
              <a:buChar char="•"/>
              <a:tabLst>
                <a:tab pos="0" algn="l"/>
              </a:tabLst>
            </a:pPr>
            <a:r>
              <a:rPr lang="tr-TR" sz="2800" b="1" dirty="0">
                <a:ea typeface="Times New Roman" panose="02020603050405020304" pitchFamily="18" charset="0"/>
                <a:cs typeface="Calibri" panose="020F0502020204030204" pitchFamily="34" charset="0"/>
              </a:rPr>
              <a:t>Dördüncü aşama </a:t>
            </a:r>
            <a:r>
              <a:rPr lang="tr-TR" sz="2800" dirty="0">
                <a:ea typeface="Times New Roman" panose="02020603050405020304" pitchFamily="18" charset="0"/>
                <a:cs typeface="Calibri" panose="020F0502020204030204" pitchFamily="34" charset="0"/>
              </a:rPr>
              <a:t>doğum ve ölüm oranlarındaki düşüşün istikrarlı hâle geldiği bir dönemdir. </a:t>
            </a:r>
            <a:r>
              <a:rPr lang="tr-TR" sz="2800" b="1" dirty="0">
                <a:ea typeface="Times New Roman" panose="02020603050405020304" pitchFamily="18" charset="0"/>
                <a:cs typeface="Calibri" panose="020F0502020204030204" pitchFamily="34" charset="0"/>
              </a:rPr>
              <a:t>Doğum kontrol konusunda bilinç, sağlık teknolojinin gelişmesi </a:t>
            </a:r>
            <a:r>
              <a:rPr lang="tr-TR" sz="2800" dirty="0">
                <a:ea typeface="Times New Roman" panose="02020603050405020304" pitchFamily="18" charset="0"/>
                <a:cs typeface="Calibri" panose="020F0502020204030204" pitchFamily="34" charset="0"/>
              </a:rPr>
              <a:t>neticesinde ins</a:t>
            </a:r>
            <a:r>
              <a:rPr lang="tr-TR" sz="2800" dirty="0">
                <a:ea typeface="Times New Roman" panose="02020603050405020304" pitchFamily="18" charset="0"/>
                <a:cs typeface="Times New Roman" panose="02020603050405020304" pitchFamily="18" charset="0"/>
              </a:rPr>
              <a:t>anların daha uzun yaşayabilmesi doğum ve ölüm oranlarının düşmesi sonucunu ortaya çıkarmıştır.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111688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76672"/>
            <a:ext cx="9884667" cy="803303"/>
          </a:xfrm>
        </p:spPr>
        <p:txBody>
          <a:bodyPr anchor="ctr">
            <a:normAutofit fontScale="90000"/>
          </a:bodyPr>
          <a:lstStyle/>
          <a:p>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Nüfusun Yaşlanmasında Ele Alınan Temel Değişkenler</a:t>
            </a:r>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endParaRPr lang="tr-TR" sz="31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52907"/>
            <a:ext cx="9721080" cy="5156413"/>
          </a:xfrm>
        </p:spPr>
        <p:txBody>
          <a:bodyPr>
            <a:noAutofit/>
          </a:bodyPr>
          <a:lstStyle/>
          <a:p>
            <a:pPr marL="92075" indent="0" algn="just">
              <a:buNone/>
              <a:tabLst>
                <a:tab pos="0" algn="l"/>
              </a:tabLst>
            </a:pPr>
            <a:r>
              <a:rPr lang="tr-TR" sz="2800" dirty="0" err="1">
                <a:solidFill>
                  <a:schemeClr val="tx1"/>
                </a:solidFill>
                <a:latin typeface="Calibri" panose="020F0502020204030204" pitchFamily="34" charset="0"/>
                <a:ea typeface="Times New Roman" panose="02020603050405020304" pitchFamily="18" charset="0"/>
                <a:cs typeface="Calibri" panose="020F0502020204030204" pitchFamily="34" charset="0"/>
              </a:rPr>
              <a:t>Mandıracıoğlu</a:t>
            </a:r>
            <a:r>
              <a:rPr lang="tr-TR" sz="2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(2010), nüfusun yaşlanmasında ele alınan temel değişkenleri şu şekilde belirlemiştir:</a:t>
            </a: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Doğuşta Beklenen Yaşam Süresi:</a:t>
            </a:r>
            <a:r>
              <a:rPr lang="tr-TR" sz="2800" dirty="0">
                <a:latin typeface="Calibri" panose="020F0502020204030204" pitchFamily="34" charset="0"/>
                <a:ea typeface="Times New Roman" panose="02020603050405020304" pitchFamily="18" charset="0"/>
                <a:cs typeface="Calibri" panose="020F0502020204030204" pitchFamily="34" charset="0"/>
              </a:rPr>
              <a:t> Dünyaya yeni gelmiş bir kişinin ortalama yaşam süresini ifade etmektedir. (Türkiye:78.6)</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Toplam Doğurganlık (</a:t>
            </a:r>
            <a:r>
              <a:rPr lang="tr-TR" sz="2800" b="1" dirty="0" err="1">
                <a:latin typeface="Calibri" panose="020F0502020204030204" pitchFamily="34" charset="0"/>
                <a:ea typeface="Times New Roman" panose="02020603050405020304" pitchFamily="18" charset="0"/>
                <a:cs typeface="Calibri" panose="020F0502020204030204" pitchFamily="34" charset="0"/>
              </a:rPr>
              <a:t>Fertilite</a:t>
            </a:r>
            <a:r>
              <a:rPr lang="tr-TR" sz="2800" b="1" dirty="0">
                <a:latin typeface="Calibri" panose="020F0502020204030204" pitchFamily="34" charset="0"/>
                <a:ea typeface="Times New Roman" panose="02020603050405020304" pitchFamily="18" charset="0"/>
                <a:cs typeface="Calibri" panose="020F0502020204030204" pitchFamily="34" charset="0"/>
              </a:rPr>
              <a:t>) Hızı:</a:t>
            </a:r>
            <a:r>
              <a:rPr lang="tr-TR" sz="2800" dirty="0">
                <a:latin typeface="Calibri" panose="020F0502020204030204" pitchFamily="34" charset="0"/>
                <a:ea typeface="Times New Roman" panose="02020603050405020304" pitchFamily="18" charset="0"/>
                <a:cs typeface="Calibri" panose="020F0502020204030204" pitchFamily="34" charset="0"/>
              </a:rPr>
              <a:t> Bir kadının 15-49 yaş arasında doğurabileceği çocuk sayısıdır.</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Nüfus Artış Oranı: </a:t>
            </a:r>
            <a:r>
              <a:rPr lang="tr-TR" sz="2800" dirty="0">
                <a:latin typeface="Calibri" panose="020F0502020204030204" pitchFamily="34" charset="0"/>
                <a:ea typeface="Times New Roman" panose="02020603050405020304" pitchFamily="18" charset="0"/>
                <a:cs typeface="Calibri" panose="020F0502020204030204" pitchFamily="34" charset="0"/>
              </a:rPr>
              <a:t>Bir ülkede belli bir sürede insan sayısındaki artış oranını ifade etmektedir.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835611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6"/>
            <a:ext cx="9884667" cy="947319"/>
          </a:xfrm>
        </p:spPr>
        <p:txBody>
          <a:bodyPr anchor="ctr">
            <a:normAutofit/>
          </a:bodyPr>
          <a:lstStyle/>
          <a:p>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Nüfusun yaşlanmasında ele alınan temel değişkenler</a:t>
            </a:r>
            <a:endParaRPr lang="tr-TR" sz="31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484784"/>
            <a:ext cx="9721080" cy="4824536"/>
          </a:xfrm>
        </p:spPr>
        <p:txBody>
          <a:bodyPr>
            <a:noAutofit/>
          </a:bodyPr>
          <a:lstStyle/>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Ortanca (Medyan) Yaş: </a:t>
            </a:r>
            <a:r>
              <a:rPr lang="tr-TR" sz="2800" dirty="0">
                <a:latin typeface="Calibri" panose="020F0502020204030204" pitchFamily="34" charset="0"/>
                <a:ea typeface="Times New Roman" panose="02020603050405020304" pitchFamily="18" charset="0"/>
                <a:cs typeface="Calibri" panose="020F0502020204030204" pitchFamily="34" charset="0"/>
              </a:rPr>
              <a:t>Nüfusu oluşturan kişiler küçükten büyüğe doğru sıralandığında en ortada kalan kişinin yaşını ifade etmektedir.</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Yaşlı Bağımlılık Oranı: </a:t>
            </a:r>
            <a:r>
              <a:rPr lang="tr-TR" sz="2800" dirty="0">
                <a:latin typeface="Calibri" panose="020F0502020204030204" pitchFamily="34" charset="0"/>
                <a:ea typeface="Times New Roman" panose="02020603050405020304" pitchFamily="18" charset="0"/>
                <a:cs typeface="Calibri" panose="020F0502020204030204" pitchFamily="34" charset="0"/>
              </a:rPr>
              <a:t>15-64 yaş grubundaki her 100 kişi için 65 ve daha yukarı yaş grubundaki kişi sayısıdır.</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Yaşlanma Endeksi:</a:t>
            </a:r>
            <a:r>
              <a:rPr lang="tr-TR" sz="2800" dirty="0">
                <a:latin typeface="Calibri" panose="020F0502020204030204" pitchFamily="34" charset="0"/>
                <a:ea typeface="Times New Roman" panose="02020603050405020304" pitchFamily="18" charset="0"/>
                <a:cs typeface="Calibri" panose="020F0502020204030204" pitchFamily="34" charset="0"/>
              </a:rPr>
              <a:t> 15 yaş altı her yüz çocuğa düşen 65 yaş üstü kişilerin sayısını ifade etmektedir.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488728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Nüfusun yaşlanmasında ele alınan temel değişkenler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Doğurganlık ve ölüm oranları</a:t>
            </a:r>
            <a:r>
              <a:rPr lang="tr-TR" sz="2800" dirty="0">
                <a:latin typeface="Calibri" panose="020F0502020204030204" pitchFamily="34" charset="0"/>
                <a:ea typeface="Times New Roman" panose="02020603050405020304" pitchFamily="18" charset="0"/>
                <a:cs typeface="Calibri" panose="020F0502020204030204" pitchFamily="34" charset="0"/>
              </a:rPr>
              <a:t>, nüfus yapısının belirlenmesinde önemli birer veri olarak kullanılır. Aynı zamanda bu oranlar, zaman içerisinde bir toplumun yaş yapısındaki değişimler hakkında bilgi vermektedir.</a:t>
            </a:r>
          </a:p>
          <a:p>
            <a:pPr marL="549275" indent="-457200" algn="just">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Doğurganlık oranlarının düşmesi </a:t>
            </a:r>
            <a:r>
              <a:rPr lang="tr-TR" sz="2800" dirty="0">
                <a:latin typeface="Calibri" panose="020F0502020204030204" pitchFamily="34" charset="0"/>
                <a:ea typeface="Times New Roman" panose="02020603050405020304" pitchFamily="18" charset="0"/>
                <a:cs typeface="Calibri" panose="020F0502020204030204" pitchFamily="34" charset="0"/>
              </a:rPr>
              <a:t>ve </a:t>
            </a:r>
            <a:r>
              <a:rPr lang="tr-TR" sz="2800" b="1" dirty="0">
                <a:latin typeface="Calibri" panose="020F0502020204030204" pitchFamily="34" charset="0"/>
                <a:ea typeface="Times New Roman" panose="02020603050405020304" pitchFamily="18" charset="0"/>
                <a:cs typeface="Calibri" panose="020F0502020204030204" pitchFamily="34" charset="0"/>
              </a:rPr>
              <a:t>yaşam beklentisinin uzaması </a:t>
            </a:r>
            <a:r>
              <a:rPr lang="tr-TR" sz="2800" dirty="0">
                <a:latin typeface="Calibri" panose="020F0502020204030204" pitchFamily="34" charset="0"/>
                <a:ea typeface="Times New Roman" panose="02020603050405020304" pitchFamily="18" charset="0"/>
                <a:cs typeface="Calibri" panose="020F0502020204030204" pitchFamily="34" charset="0"/>
              </a:rPr>
              <a:t>nüfusların yaşlanmasının en önemli belirleyicisi olarak kabul edilmektedir(WHO, 2020).</a:t>
            </a:r>
          </a:p>
          <a:p>
            <a:pPr marL="92075" indent="0" algn="just">
              <a:buNone/>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637886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Nüfusun yaşlanmasında ele alınan temel değişkenler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Son yarım yüzyılda, toplam doğurganlık oranı, dünya çapında </a:t>
            </a:r>
            <a:r>
              <a:rPr lang="tr-TR" sz="2800" b="1" dirty="0">
                <a:latin typeface="Calibri" panose="020F0502020204030204" pitchFamily="34" charset="0"/>
                <a:ea typeface="Times New Roman" panose="02020603050405020304" pitchFamily="18" charset="0"/>
                <a:cs typeface="Calibri" panose="020F0502020204030204" pitchFamily="34" charset="0"/>
              </a:rPr>
              <a:t>5 'ten 2,7 'e düşerek </a:t>
            </a:r>
            <a:r>
              <a:rPr lang="tr-TR" sz="2800" dirty="0">
                <a:latin typeface="Calibri" panose="020F0502020204030204" pitchFamily="34" charset="0"/>
                <a:ea typeface="Times New Roman" panose="02020603050405020304" pitchFamily="18" charset="0"/>
                <a:cs typeface="Calibri" panose="020F0502020204030204" pitchFamily="34" charset="0"/>
              </a:rPr>
              <a:t>neredeyse yarı yarıya azalmıştır. </a:t>
            </a: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Doğumda beklenen ortalama yaşam beklentisi, 1950 yılında 46,8 yıldan 2020 yılında 73 yıla yükselmiştir.</a:t>
            </a: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b="1" dirty="0">
                <a:latin typeface="Calibri" panose="020F0502020204030204" pitchFamily="34" charset="0"/>
                <a:ea typeface="Times New Roman" panose="02020603050405020304" pitchFamily="18" charset="0"/>
                <a:cs typeface="Calibri" panose="020F0502020204030204" pitchFamily="34" charset="0"/>
              </a:rPr>
              <a:t>Japonya 84,3 ile en uzun yaşam beklentisine sahip i</a:t>
            </a:r>
            <a:r>
              <a:rPr lang="tr-TR" sz="2800" dirty="0">
                <a:latin typeface="Calibri" panose="020F0502020204030204" pitchFamily="34" charset="0"/>
                <a:ea typeface="Times New Roman" panose="02020603050405020304" pitchFamily="18" charset="0"/>
                <a:cs typeface="Calibri" panose="020F0502020204030204" pitchFamily="34" charset="0"/>
              </a:rPr>
              <a:t>ken, Afrika'da yer alan Lesotho’da ise 50'dir. </a:t>
            </a:r>
            <a:r>
              <a:rPr lang="tr-TR" sz="2800" b="1" dirty="0">
                <a:latin typeface="Calibri" panose="020F0502020204030204" pitchFamily="34" charset="0"/>
                <a:ea typeface="Times New Roman" panose="02020603050405020304" pitchFamily="18" charset="0"/>
                <a:cs typeface="Calibri" panose="020F0502020204030204" pitchFamily="34" charset="0"/>
              </a:rPr>
              <a:t>Türkiye ise 78,6 ile 39. sırada </a:t>
            </a:r>
            <a:r>
              <a:rPr lang="tr-TR" sz="2800" dirty="0">
                <a:latin typeface="Calibri" panose="020F0502020204030204" pitchFamily="34" charset="0"/>
                <a:ea typeface="Times New Roman" panose="02020603050405020304" pitchFamily="18" charset="0"/>
                <a:cs typeface="Calibri" panose="020F0502020204030204" pitchFamily="34" charset="0"/>
              </a:rPr>
              <a:t>yer almaktadır (WHO, 2020).</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pic>
        <p:nvPicPr>
          <p:cNvPr id="5" name="Kayıtlı Ses">
            <a:hlinkClick r:id="" action="ppaction://media"/>
            <a:extLst>
              <a:ext uri="{FF2B5EF4-FFF2-40B4-BE49-F238E27FC236}">
                <a16:creationId xmlns:a16="http://schemas.microsoft.com/office/drawing/2014/main" id="{21FF135D-9432-EC83-3313-49D7B3F7FB48}"/>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892800" y="3225800"/>
            <a:ext cx="406400" cy="406400"/>
          </a:xfrm>
          <a:prstGeom prst="rect">
            <a:avLst/>
          </a:prstGeom>
        </p:spPr>
      </p:pic>
    </p:spTree>
    <p:extLst>
      <p:ext uri="{BB962C8B-B14F-4D97-AF65-F5344CB8AC3E}">
        <p14:creationId xmlns:p14="http://schemas.microsoft.com/office/powerpoint/2010/main" val="320400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8175"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6579</TotalTime>
  <Words>1545</Words>
  <Application>Microsoft Office PowerPoint</Application>
  <PresentationFormat>Geniş ekran</PresentationFormat>
  <Paragraphs>169</Paragraphs>
  <Slides>23</Slides>
  <Notes>23</Notes>
  <HiddenSlides>0</HiddenSlides>
  <MMClips>1</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  Ankara Üniversitesi  Sağlık Bilimleri Fakültesi Sosyal Hizmet Anabilim Dalı  </vt:lpstr>
      <vt:lpstr>Demografik Dönüşüm </vt:lpstr>
      <vt:lpstr>Demografik Dönüşüm</vt:lpstr>
      <vt:lpstr>Demografik Dönüşüm</vt:lpstr>
      <vt:lpstr>Demografik Dönüşüm</vt:lpstr>
      <vt:lpstr>Nüfusun Yaşlanmasında Ele Alınan Temel Değişkenler </vt:lpstr>
      <vt:lpstr>Nüfusun yaşlanmasında ele alınan temel değişkenler</vt:lpstr>
      <vt:lpstr>Nüfusun yaşlanmasında ele alınan temel değişkenler</vt:lpstr>
      <vt:lpstr>Nüfusun yaşlanmasında ele alınan temel değişkenler</vt:lpstr>
      <vt:lpstr>Toplumsal Yaşlanma</vt:lpstr>
      <vt:lpstr>Toplumsal Yaşlanma</vt:lpstr>
      <vt:lpstr>Toplumsal Yaşlanma</vt:lpstr>
      <vt:lpstr>Toplumsal Yaşlanma</vt:lpstr>
      <vt:lpstr>Demografik Dönüşüme Etki Eden Faktörler</vt:lpstr>
      <vt:lpstr>Türkiye’de Demografik Dönüşüm</vt:lpstr>
      <vt:lpstr>Türkiye’de Demografik Dönüşüm</vt:lpstr>
      <vt:lpstr>Gerontolojik Sosyal Hizmet</vt:lpstr>
      <vt:lpstr>Gerontolojik Sosyal Hizmet</vt:lpstr>
      <vt:lpstr>Gerontolojik Sosyal Hizmet</vt:lpstr>
      <vt:lpstr>Gerontolojik Sosyal Hizmet</vt:lpstr>
      <vt:lpstr>Gerontolojik Sosyal Hizmet</vt:lpstr>
      <vt:lpstr>Gerontolojik Sosyal Hizmet</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147</cp:revision>
  <dcterms:created xsi:type="dcterms:W3CDTF">2019-12-10T17:31:29Z</dcterms:created>
  <dcterms:modified xsi:type="dcterms:W3CDTF">2022-12-26T11:04:52Z</dcterms:modified>
</cp:coreProperties>
</file>