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5" r:id="rId20"/>
    <p:sldId id="296" r:id="rId21"/>
    <p:sldId id="297" r:id="rId22"/>
    <p:sldId id="303" r:id="rId23"/>
    <p:sldId id="304" r:id="rId24"/>
    <p:sldId id="305" r:id="rId25"/>
    <p:sldId id="306" r:id="rId26"/>
    <p:sldId id="307" r:id="rId27"/>
    <p:sldId id="309"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26407E-0331-4148-9D47-993C8CAE8103}" type="datetimeFigureOut">
              <a:rPr lang="tr-TR" smtClean="0"/>
              <a:t>21.05.2017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8A3AA6-06F7-4396-9107-59934919E6E2}" type="slidenum">
              <a:rPr lang="tr-TR" smtClean="0"/>
              <a:t>‹#›</a:t>
            </a:fld>
            <a:endParaRPr lang="tr-TR"/>
          </a:p>
        </p:txBody>
      </p:sp>
    </p:spTree>
    <p:extLst>
      <p:ext uri="{BB962C8B-B14F-4D97-AF65-F5344CB8AC3E}">
        <p14:creationId xmlns:p14="http://schemas.microsoft.com/office/powerpoint/2010/main" val="4011281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478DE15-E016-4BE0-82ED-D04C4A8E272D}"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E6B480E-4C8D-4F68-A748-7C8CD22B5CD3}"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EA060BB-BF5E-424E-B1E6-A033C6A7F67D}"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AA3C55D-66BF-4C2A-8041-EEA68CB05748}"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D6CB979-3B60-4AD8-9406-436627B11DEB}"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81AA7BB-5D52-4E09-856D-15A940B6C143}" type="datetime1">
              <a:rPr lang="tr-TR" smtClean="0"/>
              <a:t>21.05.2017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FA4AE0B-27B1-4C7F-BABC-B33E0EA393CA}" type="datetime1">
              <a:rPr lang="tr-TR" smtClean="0"/>
              <a:t>21.05.2017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7B069E9-275A-423D-BF01-B22561AC17CC}" type="datetime1">
              <a:rPr lang="tr-TR" smtClean="0"/>
              <a:t>21.05.2017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E90DC20-724B-49C0-B603-C13BB5C6CCBB}" type="datetime1">
              <a:rPr lang="tr-TR" smtClean="0"/>
              <a:t>21.05.2017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BB2A3B2-FCB9-4749-93C6-4DFF31C78EC1}" type="datetime1">
              <a:rPr lang="tr-TR" smtClean="0"/>
              <a:t>21.05.2017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931CF1A-3839-41B3-90B1-7E65BB28E114}" type="datetime1">
              <a:rPr lang="tr-TR" smtClean="0"/>
              <a:t>21.05.2017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2A5B0D-0A96-406D-BC3F-0115D29AB5D0}" type="datetime1">
              <a:rPr lang="tr-TR" smtClean="0"/>
              <a:t>21.05.2017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lstStyle/>
          <a:p>
            <a:r>
              <a:rPr lang="tr-TR" sz="4800" b="1" dirty="0" smtClean="0"/>
              <a:t>5.2. LİDERLİK (ÖNDERLİK)</a:t>
            </a:r>
            <a:endParaRPr lang="tr-TR" sz="4800" b="1" dirty="0"/>
          </a:p>
        </p:txBody>
      </p:sp>
      <p:sp>
        <p:nvSpPr>
          <p:cNvPr id="6" name="5 İçerik Yer Tutucusu"/>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pPr>
              <a:buFont typeface="Wingdings" pitchFamily="2" charset="2"/>
              <a:buChar char="Ø"/>
            </a:pPr>
            <a:r>
              <a:rPr lang="tr-TR" dirty="0" smtClean="0">
                <a:solidFill>
                  <a:schemeClr val="tx1"/>
                </a:solidFill>
              </a:rPr>
              <a:t>5.2.1. Liderlik kavramı</a:t>
            </a:r>
          </a:p>
          <a:p>
            <a:pPr>
              <a:buFont typeface="Wingdings" pitchFamily="2" charset="2"/>
              <a:buChar char="Ø"/>
            </a:pPr>
            <a:r>
              <a:rPr lang="tr-TR" dirty="0" smtClean="0">
                <a:solidFill>
                  <a:schemeClr val="tx1"/>
                </a:solidFill>
              </a:rPr>
              <a:t>5.2.2. Güç kavramı ve çeşitleri</a:t>
            </a:r>
          </a:p>
          <a:p>
            <a:pPr>
              <a:buFont typeface="Wingdings" pitchFamily="2" charset="2"/>
              <a:buChar char="Ø"/>
            </a:pPr>
            <a:r>
              <a:rPr lang="tr-TR" dirty="0" smtClean="0">
                <a:solidFill>
                  <a:schemeClr val="tx1"/>
                </a:solidFill>
              </a:rPr>
              <a:t>5.2.3. Liderlik Yaklaşımları</a:t>
            </a: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71480"/>
            <a:ext cx="7772400" cy="5372120"/>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i="1" dirty="0" smtClean="0">
                <a:solidFill>
                  <a:srgbClr val="C00000"/>
                </a:solidFill>
              </a:rPr>
              <a:t>2.1. </a:t>
            </a:r>
            <a:r>
              <a:rPr lang="tr-TR" b="1" i="1" dirty="0" err="1" smtClean="0">
                <a:solidFill>
                  <a:srgbClr val="C00000"/>
                </a:solidFill>
              </a:rPr>
              <a:t>Likert</a:t>
            </a:r>
            <a:r>
              <a:rPr lang="tr-TR" b="1" i="1" dirty="0" smtClean="0">
                <a:solidFill>
                  <a:srgbClr val="C00000"/>
                </a:solidFill>
              </a:rPr>
              <a:t> Kuramı: İş ve İnsan Merkezli Liderlik</a:t>
            </a:r>
          </a:p>
          <a:p>
            <a:pPr>
              <a:buNone/>
            </a:pPr>
            <a:r>
              <a:rPr lang="tr-TR" sz="2400" dirty="0" err="1" smtClean="0">
                <a:solidFill>
                  <a:schemeClr val="tx1"/>
                </a:solidFill>
              </a:rPr>
              <a:t>Rensis</a:t>
            </a:r>
            <a:r>
              <a:rPr lang="tr-TR" sz="2400" dirty="0" smtClean="0">
                <a:solidFill>
                  <a:schemeClr val="tx1"/>
                </a:solidFill>
              </a:rPr>
              <a:t> </a:t>
            </a:r>
            <a:r>
              <a:rPr lang="tr-TR" sz="2400" dirty="0" err="1" smtClean="0">
                <a:solidFill>
                  <a:schemeClr val="tx1"/>
                </a:solidFill>
              </a:rPr>
              <a:t>Likert</a:t>
            </a:r>
            <a:r>
              <a:rPr lang="tr-TR" sz="2400" dirty="0" smtClean="0">
                <a:solidFill>
                  <a:schemeClr val="tx1"/>
                </a:solidFill>
              </a:rPr>
              <a:t> başkanlığında 1947 yılında Michigan Üniversitesi Sosyal Bilimler Enstitüsü tarafından yürütülen araştırmalarda, kalifiye olmayan elemanlardan uzman personele kadar binlerce kişi anket ve görüşmelerle veri alınmış ve sonuçta iki temel liderlik davranışı tanımlanmıştır ve bu iki liderlik davranışı iki uç noktayı belirlemektedir:</a:t>
            </a:r>
          </a:p>
          <a:p>
            <a:pPr>
              <a:buFont typeface="Wingdings" pitchFamily="2" charset="2"/>
              <a:buChar char="Ø"/>
            </a:pPr>
            <a:r>
              <a:rPr lang="tr-TR" sz="2400" b="1" i="1" dirty="0" smtClean="0">
                <a:solidFill>
                  <a:schemeClr val="tx1"/>
                </a:solidFill>
              </a:rPr>
              <a:t>İş Merkezli Liderlik(</a:t>
            </a:r>
            <a:r>
              <a:rPr lang="tr-TR" sz="2400" b="1" i="1" dirty="0" err="1" smtClean="0">
                <a:solidFill>
                  <a:schemeClr val="tx1"/>
                </a:solidFill>
              </a:rPr>
              <a:t>Production</a:t>
            </a:r>
            <a:r>
              <a:rPr lang="tr-TR" sz="2400" b="1" i="1" dirty="0" smtClean="0">
                <a:solidFill>
                  <a:schemeClr val="tx1"/>
                </a:solidFill>
              </a:rPr>
              <a:t> </a:t>
            </a:r>
            <a:r>
              <a:rPr lang="tr-TR" sz="2400" b="1" i="1" dirty="0" err="1" smtClean="0">
                <a:solidFill>
                  <a:schemeClr val="tx1"/>
                </a:solidFill>
              </a:rPr>
              <a:t>Centered</a:t>
            </a:r>
            <a:r>
              <a:rPr lang="tr-TR" sz="2400" b="1" i="1" dirty="0" smtClean="0">
                <a:solidFill>
                  <a:schemeClr val="tx1"/>
                </a:solidFill>
              </a:rPr>
              <a:t> </a:t>
            </a:r>
            <a:r>
              <a:rPr lang="tr-TR" sz="2400" b="1" i="1" dirty="0" err="1" smtClean="0">
                <a:solidFill>
                  <a:schemeClr val="tx1"/>
                </a:solidFill>
              </a:rPr>
              <a:t>Leadership</a:t>
            </a:r>
            <a:r>
              <a:rPr lang="tr-TR" sz="2400" b="1" i="1" dirty="0" smtClean="0">
                <a:solidFill>
                  <a:schemeClr val="tx1"/>
                </a:solidFill>
              </a:rPr>
              <a:t>)</a:t>
            </a:r>
          </a:p>
          <a:p>
            <a:pPr>
              <a:buFont typeface="Wingdings" pitchFamily="2" charset="2"/>
              <a:buChar char="Ø"/>
            </a:pPr>
            <a:r>
              <a:rPr lang="tr-TR" sz="2400" b="1" i="1" dirty="0" smtClean="0">
                <a:solidFill>
                  <a:schemeClr val="tx1"/>
                </a:solidFill>
              </a:rPr>
              <a:t>İş Gören Merkezli Liderlik (</a:t>
            </a:r>
            <a:r>
              <a:rPr lang="tr-TR" sz="2400" b="1" i="1" dirty="0" err="1" smtClean="0">
                <a:solidFill>
                  <a:schemeClr val="tx1"/>
                </a:solidFill>
              </a:rPr>
              <a:t>Employee</a:t>
            </a:r>
            <a:r>
              <a:rPr lang="tr-TR" sz="2400" b="1" i="1" dirty="0" smtClean="0">
                <a:solidFill>
                  <a:schemeClr val="tx1"/>
                </a:solidFill>
              </a:rPr>
              <a:t>- </a:t>
            </a:r>
            <a:r>
              <a:rPr lang="tr-TR" sz="2400" b="1" i="1" dirty="0" err="1" smtClean="0">
                <a:solidFill>
                  <a:schemeClr val="tx1"/>
                </a:solidFill>
              </a:rPr>
              <a:t>Centered</a:t>
            </a:r>
            <a:r>
              <a:rPr lang="tr-TR" sz="2400" b="1" i="1" dirty="0" smtClean="0">
                <a:solidFill>
                  <a:schemeClr val="tx1"/>
                </a:solidFill>
              </a:rPr>
              <a:t> </a:t>
            </a:r>
            <a:r>
              <a:rPr lang="tr-TR" sz="2400" b="1" i="1" dirty="0" err="1" smtClean="0">
                <a:solidFill>
                  <a:schemeClr val="tx1"/>
                </a:solidFill>
              </a:rPr>
              <a:t>Leadership</a:t>
            </a:r>
            <a:r>
              <a:rPr lang="tr-TR" sz="2400" b="1" i="1" dirty="0" smtClean="0">
                <a:solidFill>
                  <a:schemeClr val="tx1"/>
                </a:solidFill>
              </a:rPr>
              <a:t>)</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10" name="9 İçerik Yer Tutucusu"/>
          <p:cNvSpPr>
            <a:spLocks noGrp="1"/>
          </p:cNvSpPr>
          <p:nvPr>
            <p:ph idx="1"/>
          </p:nvPr>
        </p:nvSpPr>
        <p:spPr>
          <a:xfrm>
            <a:off x="990600" y="714356"/>
            <a:ext cx="7772400" cy="522924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400" b="1" i="1" dirty="0" smtClean="0">
                <a:solidFill>
                  <a:srgbClr val="C00000"/>
                </a:solidFill>
              </a:rPr>
              <a:t>İş Merkezli Liderlik(</a:t>
            </a:r>
            <a:r>
              <a:rPr lang="tr-TR" sz="2400" b="1" i="1" dirty="0" err="1" smtClean="0">
                <a:solidFill>
                  <a:srgbClr val="C00000"/>
                </a:solidFill>
              </a:rPr>
              <a:t>Production</a:t>
            </a:r>
            <a:r>
              <a:rPr lang="tr-TR" sz="2400" b="1" i="1" dirty="0" smtClean="0">
                <a:solidFill>
                  <a:srgbClr val="C00000"/>
                </a:solidFill>
              </a:rPr>
              <a:t> </a:t>
            </a:r>
            <a:r>
              <a:rPr lang="tr-TR" sz="2400" b="1" i="1" dirty="0" err="1" smtClean="0">
                <a:solidFill>
                  <a:srgbClr val="C00000"/>
                </a:solidFill>
              </a:rPr>
              <a:t>Centered</a:t>
            </a:r>
            <a:r>
              <a:rPr lang="tr-TR" sz="2400" b="1" i="1" dirty="0" smtClean="0">
                <a:solidFill>
                  <a:srgbClr val="C00000"/>
                </a:solidFill>
              </a:rPr>
              <a:t> </a:t>
            </a:r>
            <a:r>
              <a:rPr lang="tr-TR" sz="2400" b="1" i="1" dirty="0" err="1" smtClean="0">
                <a:solidFill>
                  <a:srgbClr val="C00000"/>
                </a:solidFill>
              </a:rPr>
              <a:t>Leadership</a:t>
            </a:r>
            <a:r>
              <a:rPr lang="tr-TR" sz="2400" b="1" i="1" dirty="0" smtClean="0">
                <a:solidFill>
                  <a:srgbClr val="C00000"/>
                </a:solidFill>
              </a:rPr>
              <a:t>)</a:t>
            </a:r>
          </a:p>
          <a:p>
            <a:pPr>
              <a:buNone/>
            </a:pPr>
            <a:r>
              <a:rPr lang="tr-TR" sz="2800" dirty="0" smtClean="0">
                <a:solidFill>
                  <a:schemeClr val="tx1"/>
                </a:solidFill>
              </a:rPr>
              <a:t>Lider, performansı yakından izlenmekte ve değerlendirilmektedir. Lider yasal, ödüllendirme ve cezalandırma güçlerine de dayanmakta, işe yakın ilgi göstermekte; astlarına ne yapılacağını açıkça anlatmaktadır.</a:t>
            </a:r>
          </a:p>
          <a:p>
            <a:pPr>
              <a:buNone/>
            </a:pPr>
            <a:r>
              <a:rPr lang="tr-TR" sz="2800" b="1" i="1" dirty="0" smtClean="0">
                <a:solidFill>
                  <a:srgbClr val="C00000"/>
                </a:solidFill>
              </a:rPr>
              <a:t>İş Gören Merkezli Liderlik (</a:t>
            </a:r>
            <a:r>
              <a:rPr lang="tr-TR" sz="2800" b="1" i="1" dirty="0" err="1" smtClean="0">
                <a:solidFill>
                  <a:srgbClr val="C00000"/>
                </a:solidFill>
              </a:rPr>
              <a:t>Employee</a:t>
            </a:r>
            <a:r>
              <a:rPr lang="tr-TR" sz="2800" b="1" i="1" dirty="0" smtClean="0">
                <a:solidFill>
                  <a:srgbClr val="C00000"/>
                </a:solidFill>
              </a:rPr>
              <a:t>- </a:t>
            </a:r>
            <a:r>
              <a:rPr lang="tr-TR" sz="2800" b="1" i="1" dirty="0" err="1" smtClean="0">
                <a:solidFill>
                  <a:srgbClr val="C00000"/>
                </a:solidFill>
              </a:rPr>
              <a:t>Centered</a:t>
            </a:r>
            <a:r>
              <a:rPr lang="tr-TR" sz="2800" b="1" i="1" dirty="0" smtClean="0">
                <a:solidFill>
                  <a:srgbClr val="C00000"/>
                </a:solidFill>
              </a:rPr>
              <a:t> </a:t>
            </a:r>
            <a:r>
              <a:rPr lang="tr-TR" sz="2800" b="1" i="1" dirty="0" err="1" smtClean="0">
                <a:solidFill>
                  <a:srgbClr val="C00000"/>
                </a:solidFill>
              </a:rPr>
              <a:t>Leadership</a:t>
            </a:r>
            <a:r>
              <a:rPr lang="tr-TR" sz="2800" b="1" i="1" dirty="0" smtClean="0">
                <a:solidFill>
                  <a:srgbClr val="C00000"/>
                </a:solidFill>
              </a:rPr>
              <a:t>)</a:t>
            </a:r>
          </a:p>
          <a:p>
            <a:pPr>
              <a:buNone/>
            </a:pPr>
            <a:r>
              <a:rPr lang="tr-TR" sz="2800" dirty="0" smtClean="0">
                <a:solidFill>
                  <a:schemeClr val="tx1"/>
                </a:solidFill>
              </a:rPr>
              <a:t>Lider astların mutluluğuna  özen göstermektedir; özellikle grup oluşturma ve geliştirme ile katılma konularına ağırlık vermektedir.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857232"/>
            <a:ext cx="7772400" cy="542928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400" b="1" dirty="0" smtClean="0">
                <a:solidFill>
                  <a:srgbClr val="C00000"/>
                </a:solidFill>
              </a:rPr>
              <a:t>2.2. </a:t>
            </a:r>
            <a:r>
              <a:rPr lang="tr-TR" sz="2400" b="1" dirty="0" err="1" smtClean="0">
                <a:solidFill>
                  <a:srgbClr val="C00000"/>
                </a:solidFill>
              </a:rPr>
              <a:t>Likert</a:t>
            </a:r>
            <a:r>
              <a:rPr lang="tr-TR" sz="2400" b="1" dirty="0" smtClean="0">
                <a:solidFill>
                  <a:srgbClr val="C00000"/>
                </a:solidFill>
              </a:rPr>
              <a:t> 'in sistem 4 modeli</a:t>
            </a:r>
          </a:p>
          <a:p>
            <a:pPr algn="just">
              <a:buNone/>
            </a:pPr>
            <a:r>
              <a:rPr lang="tr-TR" sz="2400" dirty="0" err="1" smtClean="0">
                <a:solidFill>
                  <a:schemeClr val="tx1"/>
                </a:solidFill>
              </a:rPr>
              <a:t>Likert</a:t>
            </a:r>
            <a:r>
              <a:rPr lang="tr-TR" sz="2400" dirty="0" smtClean="0">
                <a:solidFill>
                  <a:schemeClr val="tx1"/>
                </a:solidFill>
              </a:rPr>
              <a:t>, araştırmalarının devamı olarak, liderlik davranışını dört ana başlıkta toplamıştır</a:t>
            </a:r>
          </a:p>
          <a:p>
            <a:pPr marL="514350" indent="-514350" algn="just">
              <a:buNone/>
            </a:pPr>
            <a:r>
              <a:rPr lang="tr-TR" sz="2400" b="1" dirty="0" smtClean="0">
                <a:solidFill>
                  <a:schemeClr val="tx1"/>
                </a:solidFill>
              </a:rPr>
              <a:t>a.Sistem I- Sömürücü-Otoriter Liderlik</a:t>
            </a:r>
          </a:p>
          <a:p>
            <a:pPr marL="514350" indent="-514350" algn="just">
              <a:buNone/>
            </a:pPr>
            <a:r>
              <a:rPr lang="tr-TR" sz="2400" dirty="0" smtClean="0">
                <a:solidFill>
                  <a:schemeClr val="tx1"/>
                </a:solidFill>
              </a:rPr>
              <a:t>Lider astlarına güvenmemekte ve tüm kararları kendisi almaktadır. Cezalandırma ve korkutma ile astlarını </a:t>
            </a:r>
            <a:r>
              <a:rPr lang="tr-TR" sz="2400" dirty="0" err="1" smtClean="0">
                <a:solidFill>
                  <a:schemeClr val="tx1"/>
                </a:solidFill>
              </a:rPr>
              <a:t>güdülemekte</a:t>
            </a:r>
            <a:r>
              <a:rPr lang="tr-TR" sz="2400" dirty="0" smtClean="0">
                <a:solidFill>
                  <a:schemeClr val="tx1"/>
                </a:solidFill>
              </a:rPr>
              <a:t> ve yukarıdan aşağıya bir iletişimi benimsemektedir.</a:t>
            </a:r>
          </a:p>
          <a:p>
            <a:pPr marL="514350" indent="-514350" algn="just">
              <a:buNone/>
            </a:pPr>
            <a:r>
              <a:rPr lang="tr-TR" sz="2400" b="1" dirty="0" smtClean="0">
                <a:solidFill>
                  <a:schemeClr val="tx1"/>
                </a:solidFill>
              </a:rPr>
              <a:t>b. Sistem II- Yardımsever-Otoriter Liderlik</a:t>
            </a:r>
          </a:p>
          <a:p>
            <a:pPr marL="514350" indent="-514350" algn="just">
              <a:buNone/>
            </a:pPr>
            <a:r>
              <a:rPr lang="tr-TR" sz="2400" dirty="0" smtClean="0">
                <a:solidFill>
                  <a:schemeClr val="tx1"/>
                </a:solidFill>
              </a:rPr>
              <a:t>Az da olsa lider astlarına güvenmekte, aşağıdan yukarıya iletişime biraz imkan tanımakta; cezalandırma ve korkutmanın yanında ödüllendirme yoluyla da astlarını motive etmektedir.</a:t>
            </a:r>
          </a:p>
          <a:p>
            <a:pPr marL="514350" indent="-514350" algn="just">
              <a:buNone/>
            </a:pP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400" b="1" dirty="0" smtClean="0">
                <a:solidFill>
                  <a:schemeClr val="tx1"/>
                </a:solidFill>
              </a:rPr>
              <a:t>c. Sistem III- Danışmalı Liderlik</a:t>
            </a:r>
          </a:p>
          <a:p>
            <a:pPr>
              <a:buNone/>
            </a:pPr>
            <a:r>
              <a:rPr lang="tr-TR" sz="2400" dirty="0" smtClean="0">
                <a:solidFill>
                  <a:schemeClr val="tx1"/>
                </a:solidFill>
              </a:rPr>
              <a:t>Tam olmasa da lider astlarına büyük ölçüde güvenmekte, kararlara katılmalarda olanak ve özgürlük tanımakta; karar alırken onların fikirlerini de dikkate almakta ve kullanmaktadır. Aşağıdan yukarıya iletişim tercih edilmekte, cezalandırma ve korkutma yerine ödüllendirme yoluyla güdüleme öne çıkmaktadır.</a:t>
            </a:r>
          </a:p>
          <a:p>
            <a:pPr>
              <a:buNone/>
            </a:pPr>
            <a:r>
              <a:rPr lang="tr-TR" sz="2400" b="1" dirty="0" smtClean="0">
                <a:solidFill>
                  <a:schemeClr val="tx1"/>
                </a:solidFill>
              </a:rPr>
              <a:t>d. Sistem IV- Katılımcı-Grup Liderliği</a:t>
            </a:r>
          </a:p>
          <a:p>
            <a:pPr>
              <a:buNone/>
            </a:pPr>
            <a:r>
              <a:rPr lang="tr-TR" sz="2400" dirty="0" smtClean="0">
                <a:solidFill>
                  <a:schemeClr val="tx1"/>
                </a:solidFill>
              </a:rPr>
              <a:t>Liderin astlarına güveni tamdır, bu nedenle kararların ortaklaşa alınması söz konusudur. Aşağıdan yukarıya iletişim egemen olup, grup katılımı ve başarısına dayalı ödüllendirme geçerlidir.</a:t>
            </a:r>
            <a:endParaRPr lang="tr-TR" sz="2400"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2.3. Ohio Eyalet Üniversitesi Modeli</a:t>
            </a:r>
          </a:p>
          <a:p>
            <a:pPr algn="just">
              <a:buNone/>
            </a:pPr>
            <a:r>
              <a:rPr lang="tr-TR" sz="2400" dirty="0" smtClean="0">
                <a:solidFill>
                  <a:schemeClr val="tx1"/>
                </a:solidFill>
              </a:rPr>
              <a:t>Davranışsal liderlik teorisinin gelişmesine büyük katkıda bulunan çalışmalardan birisi 1945'te başlayan Ohio </a:t>
            </a:r>
            <a:r>
              <a:rPr lang="tr-TR" sz="2400" dirty="0" err="1" smtClean="0">
                <a:solidFill>
                  <a:schemeClr val="tx1"/>
                </a:solidFill>
              </a:rPr>
              <a:t>State</a:t>
            </a:r>
            <a:r>
              <a:rPr lang="tr-TR" sz="2400" dirty="0" smtClean="0">
                <a:solidFill>
                  <a:schemeClr val="tx1"/>
                </a:solidFill>
              </a:rPr>
              <a:t> Üniversitesi liderlik çalışmasıdır.</a:t>
            </a:r>
          </a:p>
          <a:p>
            <a:pPr algn="just">
              <a:buNone/>
            </a:pPr>
            <a:r>
              <a:rPr lang="tr-TR" sz="2400" dirty="0" smtClean="0">
                <a:solidFill>
                  <a:schemeClr val="tx1"/>
                </a:solidFill>
              </a:rPr>
              <a:t>Bu çalışmanın amacı liderin nasıl tanımlandığını tespit etmek olmuştur.Daha sonra bu tanımlar faktör analizine tabi tutulmuş ve liderlik sürecini ve lideri açıklayan faktörler belirlenmeye çalışılmıştır.Bunu gerçekleştirebilmek için Lider Davranışı Tanımlama Soru Karnesi(</a:t>
            </a:r>
            <a:r>
              <a:rPr lang="tr-TR" sz="2400" dirty="0" err="1" smtClean="0">
                <a:solidFill>
                  <a:schemeClr val="tx1"/>
                </a:solidFill>
              </a:rPr>
              <a:t>Questionnaire</a:t>
            </a:r>
            <a:r>
              <a:rPr lang="tr-TR" sz="2400" dirty="0" smtClean="0">
                <a:solidFill>
                  <a:schemeClr val="tx1"/>
                </a:solidFill>
              </a:rPr>
              <a:t>) başlıklı ve liderlerin davranışını esas alan bir araç kullanılmıştır.</a:t>
            </a:r>
          </a:p>
          <a:p>
            <a:pPr algn="just">
              <a:buNone/>
            </a:pPr>
            <a:endParaRPr lang="tr-TR" b="1" dirty="0">
              <a:solidFill>
                <a:srgbClr val="C00000"/>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443558"/>
          </a:xfrm>
        </p:spPr>
        <p:style>
          <a:lnRef idx="2">
            <a:schemeClr val="accent3">
              <a:shade val="50000"/>
            </a:schemeClr>
          </a:lnRef>
          <a:fillRef idx="1">
            <a:schemeClr val="accent3"/>
          </a:fillRef>
          <a:effectRef idx="0">
            <a:schemeClr val="accent3"/>
          </a:effectRef>
          <a:fontRef idx="minor">
            <a:schemeClr val="lt1"/>
          </a:fontRef>
        </p:style>
        <p:txBody>
          <a:bodyPr/>
          <a:lstStyle/>
          <a:p>
            <a:pPr>
              <a:lnSpc>
                <a:spcPct val="90000"/>
              </a:lnSpc>
              <a:buNone/>
            </a:pPr>
            <a:r>
              <a:rPr lang="tr-TR" sz="2400" dirty="0" smtClean="0">
                <a:solidFill>
                  <a:schemeClr val="tx1"/>
                </a:solidFill>
              </a:rPr>
              <a:t>Bu çalışmaların sonucunda iki önemli bağımsız değişkenin önemli rol oynadıkları belirlenmiştir.</a:t>
            </a:r>
            <a:endParaRPr lang="tr-TR" sz="2400" b="1" i="1" dirty="0" smtClean="0">
              <a:solidFill>
                <a:schemeClr val="tx1"/>
              </a:solidFill>
            </a:endParaRPr>
          </a:p>
          <a:p>
            <a:pPr>
              <a:lnSpc>
                <a:spcPct val="90000"/>
              </a:lnSpc>
              <a:buNone/>
            </a:pPr>
            <a:r>
              <a:rPr lang="tr-TR" sz="2400" b="1" i="1" dirty="0" smtClean="0">
                <a:solidFill>
                  <a:schemeClr val="tx1"/>
                </a:solidFill>
              </a:rPr>
              <a:t>Kişiyi dikkate alma (Anlayış) </a:t>
            </a:r>
            <a:r>
              <a:rPr lang="tr-TR" sz="2400" dirty="0" smtClean="0">
                <a:solidFill>
                  <a:schemeClr val="tx1"/>
                </a:solidFill>
              </a:rPr>
              <a:t>faktörü, liderin izleyicileri üzerinde güven ve saygı yaratması ,onlarla dostluk ve arkadaşlık geliştirmesi yönündeki davranışlarını ifade etmektedir.Bu faktör, liderin davranışlarında izleyicilerine ağırlık vermesini göstermektedir.</a:t>
            </a:r>
            <a:endParaRPr lang="tr-TR" sz="2400" b="1" i="1" dirty="0" smtClean="0">
              <a:solidFill>
                <a:schemeClr val="tx1"/>
              </a:solidFill>
            </a:endParaRPr>
          </a:p>
          <a:p>
            <a:pPr>
              <a:lnSpc>
                <a:spcPct val="90000"/>
              </a:lnSpc>
              <a:buNone/>
            </a:pPr>
            <a:r>
              <a:rPr lang="tr-TR" sz="2400" b="1" i="1" dirty="0" smtClean="0">
                <a:solidFill>
                  <a:schemeClr val="tx1"/>
                </a:solidFill>
              </a:rPr>
              <a:t>İnisiyatif </a:t>
            </a:r>
            <a:r>
              <a:rPr lang="tr-TR" sz="2400" b="1" dirty="0" smtClean="0">
                <a:solidFill>
                  <a:schemeClr val="tx1"/>
                </a:solidFill>
              </a:rPr>
              <a:t>veya işe ağırlık verme (Yapıyı harekete geçirme) </a:t>
            </a:r>
            <a:r>
              <a:rPr lang="tr-TR" sz="2400" dirty="0" smtClean="0">
                <a:solidFill>
                  <a:schemeClr val="tx1"/>
                </a:solidFill>
              </a:rPr>
              <a:t>faktörü ise, liderin, gerçekleştirilmek istenen amaçla ilgili işin zamanında tamamlanması için amaç belirleme, grup üyelerini organize etme, iletişim sistemini belirleme, iş ile ilgili süreleri (</a:t>
            </a:r>
            <a:r>
              <a:rPr lang="tr-TR" sz="2400" dirty="0" err="1" smtClean="0">
                <a:solidFill>
                  <a:schemeClr val="tx1"/>
                </a:solidFill>
              </a:rPr>
              <a:t>deadlines</a:t>
            </a:r>
            <a:r>
              <a:rPr lang="tr-TR" sz="2400" dirty="0" smtClean="0">
                <a:solidFill>
                  <a:schemeClr val="tx1"/>
                </a:solidFill>
              </a:rPr>
              <a:t>)  belirleme ve bu doğrultuda talimatlar verme yönündeki, davranışını ifade etmektir.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428604"/>
            <a:ext cx="7772400" cy="592935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400" b="1" i="1" dirty="0" smtClean="0">
                <a:solidFill>
                  <a:schemeClr val="tx1"/>
                </a:solidFill>
              </a:rPr>
              <a:t>Ohio </a:t>
            </a:r>
            <a:r>
              <a:rPr lang="tr-TR" sz="2400" b="1" i="1" dirty="0" err="1" smtClean="0">
                <a:solidFill>
                  <a:schemeClr val="tx1"/>
                </a:solidFill>
              </a:rPr>
              <a:t>State</a:t>
            </a:r>
            <a:r>
              <a:rPr lang="tr-TR" sz="2400" b="1" i="1" dirty="0" smtClean="0">
                <a:solidFill>
                  <a:schemeClr val="tx1"/>
                </a:solidFill>
              </a:rPr>
              <a:t> çalışmalarının esas bulguları şunlardır:</a:t>
            </a:r>
          </a:p>
          <a:p>
            <a:pPr>
              <a:buNone/>
            </a:pPr>
            <a:endParaRPr lang="tr-TR" sz="2400" dirty="0" smtClean="0">
              <a:solidFill>
                <a:schemeClr val="tx1"/>
              </a:solidFill>
            </a:endParaRPr>
          </a:p>
          <a:p>
            <a:pPr>
              <a:buFont typeface="Wingdings" pitchFamily="2" charset="2"/>
              <a:buChar char="Ø"/>
            </a:pPr>
            <a:r>
              <a:rPr lang="tr-TR" sz="2400" dirty="0" smtClean="0">
                <a:solidFill>
                  <a:schemeClr val="tx1"/>
                </a:solidFill>
              </a:rPr>
              <a:t>Liderin kişiyi dikkate alan davranışları arttıkça personel devir hızı (</a:t>
            </a:r>
            <a:r>
              <a:rPr lang="tr-TR" sz="2400" dirty="0" err="1" smtClean="0">
                <a:solidFill>
                  <a:schemeClr val="tx1"/>
                </a:solidFill>
              </a:rPr>
              <a:t>employee</a:t>
            </a:r>
            <a:r>
              <a:rPr lang="tr-TR" sz="2400" dirty="0" smtClean="0">
                <a:solidFill>
                  <a:schemeClr val="tx1"/>
                </a:solidFill>
              </a:rPr>
              <a:t> </a:t>
            </a:r>
            <a:r>
              <a:rPr lang="tr-TR" sz="2400" dirty="0" err="1" smtClean="0">
                <a:solidFill>
                  <a:schemeClr val="tx1"/>
                </a:solidFill>
              </a:rPr>
              <a:t>turnover</a:t>
            </a:r>
            <a:r>
              <a:rPr lang="tr-TR" sz="2400" dirty="0" smtClean="0">
                <a:solidFill>
                  <a:schemeClr val="tx1"/>
                </a:solidFill>
              </a:rPr>
              <a:t>) ve devamsızlığı azalmaktadır,</a:t>
            </a:r>
          </a:p>
          <a:p>
            <a:pPr>
              <a:buFont typeface="Wingdings" pitchFamily="2" charset="2"/>
              <a:buChar char="Ø"/>
            </a:pPr>
            <a:r>
              <a:rPr lang="tr-TR" sz="2400" dirty="0" smtClean="0">
                <a:solidFill>
                  <a:schemeClr val="tx1"/>
                </a:solidFill>
              </a:rPr>
              <a:t>Liderin inisiyatifi esas alan davranışları arttıkça grup üyelerinin performansı artmaktadır.</a:t>
            </a:r>
          </a:p>
          <a:p>
            <a:pPr>
              <a:buFont typeface="Wingdings" pitchFamily="2" charset="2"/>
              <a:buChar char="Ø"/>
            </a:pPr>
            <a:r>
              <a:rPr lang="tr-TR" sz="2400" dirty="0" smtClean="0">
                <a:solidFill>
                  <a:schemeClr val="tx1"/>
                </a:solidFill>
              </a:rPr>
              <a:t>Ohio Üniversitesi’nin yaptığı araştırmalar sonucunda,eğer lider iş gören merkezli,katılımcı ise,iş görenlerin şikayetleri ve işgücü devri oranlarının en düşük,iş tatminin en yüzeyde olduğu ortaya çıkmıştır.Eğer lider iş merkezli,yapığı harekete geçiren(</a:t>
            </a:r>
            <a:r>
              <a:rPr lang="tr-TR" sz="2400" dirty="0" err="1" smtClean="0">
                <a:solidFill>
                  <a:schemeClr val="tx1"/>
                </a:solidFill>
              </a:rPr>
              <a:t>initiating</a:t>
            </a:r>
            <a:r>
              <a:rPr lang="tr-TR" sz="2400" dirty="0" smtClean="0">
                <a:solidFill>
                  <a:schemeClr val="tx1"/>
                </a:solidFill>
              </a:rPr>
              <a:t> </a:t>
            </a:r>
            <a:r>
              <a:rPr lang="tr-TR" sz="2400" dirty="0" err="1" smtClean="0">
                <a:solidFill>
                  <a:schemeClr val="tx1"/>
                </a:solidFill>
              </a:rPr>
              <a:t>structure</a:t>
            </a:r>
            <a:r>
              <a:rPr lang="tr-TR" sz="2400" dirty="0" smtClean="0">
                <a:solidFill>
                  <a:schemeClr val="tx1"/>
                </a:solidFill>
              </a:rPr>
              <a:t>) bir liderse,aynı konularda daha başarısız bulunmuştur.Bu nedenle en etkili liderler iş gören merkezli,katılımcı (demokratik) olanlardır.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44355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2.4. Yönetim Ölçeği Kuramı</a:t>
            </a:r>
          </a:p>
          <a:p>
            <a:pPr algn="just">
              <a:buNone/>
            </a:pPr>
            <a:r>
              <a:rPr lang="tr-TR" sz="2400" dirty="0" smtClean="0">
                <a:solidFill>
                  <a:schemeClr val="tx1"/>
                </a:solidFill>
              </a:rPr>
              <a:t>Robert </a:t>
            </a:r>
            <a:r>
              <a:rPr lang="tr-TR" sz="2400" dirty="0" err="1" smtClean="0">
                <a:solidFill>
                  <a:schemeClr val="tx1"/>
                </a:solidFill>
              </a:rPr>
              <a:t>Blake</a:t>
            </a:r>
            <a:r>
              <a:rPr lang="tr-TR" sz="2400" dirty="0" smtClean="0">
                <a:solidFill>
                  <a:schemeClr val="tx1"/>
                </a:solidFill>
              </a:rPr>
              <a:t> ve </a:t>
            </a:r>
            <a:r>
              <a:rPr lang="tr-TR" sz="2400" dirty="0" err="1" smtClean="0">
                <a:solidFill>
                  <a:schemeClr val="tx1"/>
                </a:solidFill>
              </a:rPr>
              <a:t>Jane</a:t>
            </a:r>
            <a:r>
              <a:rPr lang="tr-TR" sz="2400" dirty="0" smtClean="0">
                <a:solidFill>
                  <a:schemeClr val="tx1"/>
                </a:solidFill>
              </a:rPr>
              <a:t> </a:t>
            </a:r>
            <a:r>
              <a:rPr lang="tr-TR" sz="2400" dirty="0" err="1" smtClean="0">
                <a:solidFill>
                  <a:schemeClr val="tx1"/>
                </a:solidFill>
              </a:rPr>
              <a:t>Mouton</a:t>
            </a:r>
            <a:r>
              <a:rPr lang="tr-TR" sz="2400" dirty="0" smtClean="0">
                <a:solidFill>
                  <a:schemeClr val="tx1"/>
                </a:solidFill>
              </a:rPr>
              <a:t> tarafından 'yönetim tarzı </a:t>
            </a:r>
            <a:r>
              <a:rPr lang="tr-TR" sz="2400" dirty="0" err="1" smtClean="0">
                <a:solidFill>
                  <a:schemeClr val="tx1"/>
                </a:solidFill>
              </a:rPr>
              <a:t>matriksi</a:t>
            </a:r>
            <a:r>
              <a:rPr lang="tr-TR" sz="2400" dirty="0" smtClean="0">
                <a:solidFill>
                  <a:schemeClr val="tx1"/>
                </a:solidFill>
              </a:rPr>
              <a:t>' olarak adlandırılabilecek ve yöneticilerin davranışlarını açıklamak ve değiştirmekte kullanılan bir </a:t>
            </a:r>
            <a:r>
              <a:rPr lang="tr-TR" sz="2400" dirty="0" err="1" smtClean="0">
                <a:solidFill>
                  <a:schemeClr val="tx1"/>
                </a:solidFill>
              </a:rPr>
              <a:t>matriks</a:t>
            </a:r>
            <a:r>
              <a:rPr lang="tr-TR" sz="2400" dirty="0" smtClean="0">
                <a:solidFill>
                  <a:schemeClr val="tx1"/>
                </a:solidFill>
              </a:rPr>
              <a:t> haline getirilmiştir.Büyük ölçüde örgüt geliştirme (</a:t>
            </a:r>
            <a:r>
              <a:rPr lang="tr-TR" sz="2400" dirty="0" err="1" smtClean="0">
                <a:solidFill>
                  <a:schemeClr val="tx1"/>
                </a:solidFill>
              </a:rPr>
              <a:t>Organization</a:t>
            </a:r>
            <a:r>
              <a:rPr lang="tr-TR" sz="2400" dirty="0" smtClean="0">
                <a:solidFill>
                  <a:schemeClr val="tx1"/>
                </a:solidFill>
              </a:rPr>
              <a:t> </a:t>
            </a:r>
            <a:r>
              <a:rPr lang="tr-TR" sz="2400" dirty="0" err="1" smtClean="0">
                <a:solidFill>
                  <a:schemeClr val="tx1"/>
                </a:solidFill>
              </a:rPr>
              <a:t>Development</a:t>
            </a:r>
            <a:r>
              <a:rPr lang="tr-TR" sz="2400" dirty="0" smtClean="0">
                <a:solidFill>
                  <a:schemeClr val="tx1"/>
                </a:solidFill>
              </a:rPr>
              <a:t>-OD) ile ilgili eğitim programlarında kullanılan bu model , liderlerin davranırken ağırlık verdikleri faktörleri iki grupta toplamıştır.Bunlar:</a:t>
            </a:r>
          </a:p>
          <a:p>
            <a:pPr algn="just">
              <a:buFont typeface="Wingdings" pitchFamily="2" charset="2"/>
              <a:buChar char="Ø"/>
            </a:pPr>
            <a:r>
              <a:rPr lang="tr-TR" sz="2400" b="1" dirty="0" smtClean="0">
                <a:solidFill>
                  <a:schemeClr val="tx1"/>
                </a:solidFill>
              </a:rPr>
              <a:t>Üretime yönelik olma (</a:t>
            </a:r>
            <a:r>
              <a:rPr lang="tr-TR" sz="2400" b="1" dirty="0" err="1" smtClean="0">
                <a:solidFill>
                  <a:schemeClr val="tx1"/>
                </a:solidFill>
              </a:rPr>
              <a:t>concern</a:t>
            </a:r>
            <a:r>
              <a:rPr lang="tr-TR" sz="2400" b="1" dirty="0" smtClean="0">
                <a:solidFill>
                  <a:schemeClr val="tx1"/>
                </a:solidFill>
              </a:rPr>
              <a:t> </a:t>
            </a:r>
            <a:r>
              <a:rPr lang="tr-TR" sz="2400" b="1" dirty="0" err="1" smtClean="0">
                <a:solidFill>
                  <a:schemeClr val="tx1"/>
                </a:solidFill>
              </a:rPr>
              <a:t>for</a:t>
            </a:r>
            <a:r>
              <a:rPr lang="tr-TR" sz="2400" b="1" dirty="0" smtClean="0">
                <a:solidFill>
                  <a:schemeClr val="tx1"/>
                </a:solidFill>
              </a:rPr>
              <a:t> </a:t>
            </a:r>
            <a:r>
              <a:rPr lang="tr-TR" sz="2400" b="1" dirty="0" err="1" smtClean="0">
                <a:solidFill>
                  <a:schemeClr val="tx1"/>
                </a:solidFill>
              </a:rPr>
              <a:t>production</a:t>
            </a:r>
            <a:r>
              <a:rPr lang="tr-TR" sz="2400" b="1" dirty="0" smtClean="0">
                <a:solidFill>
                  <a:schemeClr val="tx1"/>
                </a:solidFill>
              </a:rPr>
              <a:t>)</a:t>
            </a:r>
          </a:p>
          <a:p>
            <a:pPr algn="just">
              <a:buFont typeface="Wingdings" pitchFamily="2" charset="2"/>
              <a:buChar char="Ø"/>
            </a:pPr>
            <a:r>
              <a:rPr lang="tr-TR" sz="2400" b="1" dirty="0" smtClean="0">
                <a:solidFill>
                  <a:schemeClr val="tx1"/>
                </a:solidFill>
              </a:rPr>
              <a:t>Kişiler arası </a:t>
            </a:r>
            <a:r>
              <a:rPr lang="tr-TR" sz="2400" b="1" dirty="0" err="1" smtClean="0">
                <a:solidFill>
                  <a:schemeClr val="tx1"/>
                </a:solidFill>
              </a:rPr>
              <a:t>ilişkişlere</a:t>
            </a:r>
            <a:r>
              <a:rPr lang="tr-TR" sz="2400" b="1" dirty="0" smtClean="0">
                <a:solidFill>
                  <a:schemeClr val="tx1"/>
                </a:solidFill>
              </a:rPr>
              <a:t> yönelik olma (</a:t>
            </a:r>
            <a:r>
              <a:rPr lang="tr-TR" sz="2400" b="1" dirty="0" err="1" smtClean="0">
                <a:solidFill>
                  <a:schemeClr val="tx1"/>
                </a:solidFill>
              </a:rPr>
              <a:t>concern</a:t>
            </a:r>
            <a:r>
              <a:rPr lang="tr-TR" sz="2400" b="1" dirty="0" smtClean="0">
                <a:solidFill>
                  <a:schemeClr val="tx1"/>
                </a:solidFill>
              </a:rPr>
              <a:t> </a:t>
            </a:r>
            <a:r>
              <a:rPr lang="tr-TR" sz="2400" b="1" dirty="0" err="1" smtClean="0">
                <a:solidFill>
                  <a:schemeClr val="tx1"/>
                </a:solidFill>
              </a:rPr>
              <a:t>for</a:t>
            </a:r>
            <a:r>
              <a:rPr lang="tr-TR" sz="2400" b="1" dirty="0" smtClean="0">
                <a:solidFill>
                  <a:schemeClr val="tx1"/>
                </a:solidFill>
              </a:rPr>
              <a:t> </a:t>
            </a:r>
            <a:r>
              <a:rPr lang="tr-TR" sz="2400" b="1" dirty="0" err="1" smtClean="0">
                <a:solidFill>
                  <a:schemeClr val="tx1"/>
                </a:solidFill>
              </a:rPr>
              <a:t>relationships</a:t>
            </a:r>
            <a:r>
              <a:rPr lang="tr-TR" sz="2400" b="1" dirty="0" smtClean="0">
                <a:solidFill>
                  <a:schemeClr val="tx1"/>
                </a:solidFill>
              </a:rPr>
              <a:t>) boyutlarıdır.</a:t>
            </a:r>
          </a:p>
          <a:p>
            <a:pPr>
              <a:buNone/>
            </a:pPr>
            <a:endParaRPr lang="tr-TR" b="1" dirty="0">
              <a:solidFill>
                <a:srgbClr val="C00000"/>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928670"/>
            <a:ext cx="7772400" cy="5014930"/>
          </a:xfrm>
        </p:spPr>
        <p:style>
          <a:lnRef idx="2">
            <a:schemeClr val="accent3">
              <a:shade val="50000"/>
            </a:schemeClr>
          </a:lnRef>
          <a:fillRef idx="1">
            <a:schemeClr val="accent3"/>
          </a:fillRef>
          <a:effectRef idx="0">
            <a:schemeClr val="accent3"/>
          </a:effectRef>
          <a:fontRef idx="minor">
            <a:schemeClr val="lt1"/>
          </a:fontRef>
        </p:style>
        <p:txBody>
          <a:bodyPr/>
          <a:lstStyle/>
          <a:p>
            <a:pPr algn="just">
              <a:lnSpc>
                <a:spcPct val="115000"/>
              </a:lnSpc>
              <a:spcAft>
                <a:spcPts val="1000"/>
              </a:spcAft>
              <a:buFont typeface="Wingdings" pitchFamily="2" charset="2"/>
              <a:buChar char="Ø"/>
            </a:pPr>
            <a:r>
              <a:rPr lang="tr-TR" sz="2800" b="1" i="1" dirty="0" smtClean="0">
                <a:solidFill>
                  <a:schemeClr val="tx1"/>
                </a:solidFill>
                <a:ea typeface="Calibri"/>
                <a:cs typeface="Times New Roman"/>
              </a:rPr>
              <a:t>Üretime ilgi </a:t>
            </a:r>
            <a:r>
              <a:rPr lang="tr-TR" sz="2800" dirty="0" smtClean="0">
                <a:solidFill>
                  <a:schemeClr val="tx1"/>
                </a:solidFill>
                <a:ea typeface="Calibri"/>
                <a:cs typeface="Times New Roman"/>
              </a:rPr>
              <a:t>önderin politika kararlarının kalitesi, işlem ve süreçlerin kalitesi, destek hizmetlerinin kalitesi, iş verimliliği ve çıktı miktarı gibi konulara ilişkin tutumlarını ifade etmektedir. </a:t>
            </a:r>
          </a:p>
          <a:p>
            <a:pPr algn="just">
              <a:lnSpc>
                <a:spcPct val="115000"/>
              </a:lnSpc>
              <a:spcAft>
                <a:spcPts val="1000"/>
              </a:spcAft>
              <a:buFont typeface="Wingdings" pitchFamily="2" charset="2"/>
              <a:buChar char="Ø"/>
            </a:pPr>
            <a:r>
              <a:rPr lang="tr-TR" sz="2800" b="1" i="1" dirty="0" smtClean="0">
                <a:solidFill>
                  <a:schemeClr val="tx1"/>
                </a:solidFill>
                <a:ea typeface="Calibri"/>
                <a:cs typeface="Times New Roman"/>
              </a:rPr>
              <a:t>İnsana ilgi </a:t>
            </a:r>
            <a:r>
              <a:rPr lang="tr-TR" sz="2800" dirty="0" smtClean="0">
                <a:solidFill>
                  <a:schemeClr val="tx1"/>
                </a:solidFill>
                <a:ea typeface="Calibri"/>
                <a:cs typeface="Times New Roman"/>
              </a:rPr>
              <a:t>ise, hedeflerin başarılmasına yönelik bireysel bağlanma, personelin saygınlığını koruma, güvene dayalı sorumluluk dağıtma, iyi çalışma koşullarını sağlama ve tatmin edici kişiler arası ilişkileri geliştirme gibi olguları içerir.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857232"/>
            <a:ext cx="7772400" cy="5086368"/>
          </a:xfrm>
        </p:spPr>
        <p:style>
          <a:lnRef idx="2">
            <a:schemeClr val="accent3">
              <a:shade val="50000"/>
            </a:schemeClr>
          </a:lnRef>
          <a:fillRef idx="1">
            <a:schemeClr val="accent3"/>
          </a:fillRef>
          <a:effectRef idx="0">
            <a:schemeClr val="accent3"/>
          </a:effectRef>
          <a:fontRef idx="minor">
            <a:schemeClr val="lt1"/>
          </a:fontRef>
        </p:style>
        <p:txBody>
          <a:bodyPr/>
          <a:lstStyle/>
          <a:p>
            <a:pPr>
              <a:buFont typeface="Wingdings" pitchFamily="2" charset="2"/>
              <a:buChar char="Ø"/>
            </a:pPr>
            <a:r>
              <a:rPr lang="tr-TR" sz="2200" b="1" dirty="0" smtClean="0">
                <a:solidFill>
                  <a:schemeClr val="tx1"/>
                </a:solidFill>
              </a:rPr>
              <a:t>Davranışsal liderlik yaklaşımına eleştiriler</a:t>
            </a:r>
          </a:p>
          <a:p>
            <a:pPr algn="just">
              <a:lnSpc>
                <a:spcPct val="80000"/>
              </a:lnSpc>
              <a:buFont typeface="Wingdings" pitchFamily="2" charset="2"/>
              <a:buChar char="Ø"/>
            </a:pPr>
            <a:r>
              <a:rPr lang="tr-TR" sz="2200" dirty="0" smtClean="0">
                <a:solidFill>
                  <a:schemeClr val="tx1"/>
                </a:solidFill>
              </a:rPr>
              <a:t>Davranışçı kuramların olumlu ve olumsuz yönleri vardır.Kuramların olumlu yönleri arasında,liderlik sürecinde insanla ilgili etmenlere önem vermeleri,iş tasarımı ve katılım gibi daha geniş örgütsel konuları yönetim açısından önemli bulmaları sayılabilir.Kuramların eleştirilen yönü ise,örgütte iş görenlerin karar verme konusunda hevesli olmalarının ve iş </a:t>
            </a:r>
            <a:r>
              <a:rPr lang="tr-TR" sz="2200" dirty="0" err="1" smtClean="0">
                <a:solidFill>
                  <a:schemeClr val="tx1"/>
                </a:solidFill>
              </a:rPr>
              <a:t>sargınlığının</a:t>
            </a:r>
            <a:r>
              <a:rPr lang="tr-TR" sz="2200" dirty="0" smtClean="0">
                <a:solidFill>
                  <a:schemeClr val="tx1"/>
                </a:solidFill>
              </a:rPr>
              <a:t> biraz abartılmış olmasıdır.Belirli bazı işlerin sıkıcı oldukları,memnun edici olmadıkları,işlerin acımasız rekabetçi çevrelerde yer aldığı gibi çalışma yaşamıyla ilgili gerçeklerin göz ardı edildiği belirtilmiştir.Eleştiride gerçek çıkar tartışmaları olduğu ve katılımcı demokratik yaklaşım seçilerek bunların çözülemeyeceği iddia edilmiştir.</a:t>
            </a:r>
          </a:p>
          <a:p>
            <a:pPr algn="just">
              <a:lnSpc>
                <a:spcPct val="80000"/>
              </a:lnSpc>
              <a:buFont typeface="Wingdings" pitchFamily="2" charset="2"/>
              <a:buChar char="Ø"/>
            </a:pPr>
            <a:r>
              <a:rPr lang="tr-TR" sz="2200" dirty="0" smtClean="0">
                <a:solidFill>
                  <a:schemeClr val="tx1"/>
                </a:solidFill>
              </a:rPr>
              <a:t>Liderlik sürecinin anlaşılması konusundaki üçüncü grup teori Durumsallık (Koşul Bağımlılık)Teorisi (</a:t>
            </a:r>
            <a:r>
              <a:rPr lang="tr-TR" sz="2200" dirty="0" err="1" smtClean="0">
                <a:solidFill>
                  <a:schemeClr val="tx1"/>
                </a:solidFill>
              </a:rPr>
              <a:t>Contingency</a:t>
            </a:r>
            <a:r>
              <a:rPr lang="tr-TR" sz="2200" dirty="0" smtClean="0">
                <a:solidFill>
                  <a:schemeClr val="tx1"/>
                </a:solidFill>
              </a:rPr>
              <a:t> </a:t>
            </a:r>
            <a:r>
              <a:rPr lang="tr-TR" sz="2200" dirty="0" err="1" smtClean="0">
                <a:solidFill>
                  <a:schemeClr val="tx1"/>
                </a:solidFill>
              </a:rPr>
              <a:t>teory</a:t>
            </a:r>
            <a:r>
              <a:rPr lang="tr-TR" sz="2200" dirty="0" smtClean="0">
                <a:solidFill>
                  <a:schemeClr val="tx1"/>
                </a:solidFill>
              </a:rPr>
              <a:t>) adı verilen teoridir.Bu teorinin ağırlık noktası ise, liderin kendisi, izleyiciler ve koşullar arasındaki ilişkidir.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19</a:t>
            </a:fld>
            <a:endParaRPr lang="tr-T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614346"/>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tr-TR" dirty="0" smtClean="0"/>
              <a:t>5.2.1. Liderlik</a:t>
            </a:r>
            <a:endParaRPr lang="tr-TR" dirty="0"/>
          </a:p>
        </p:txBody>
      </p:sp>
      <p:sp>
        <p:nvSpPr>
          <p:cNvPr id="3" name="2 İçerik Yer Tutucusu"/>
          <p:cNvSpPr>
            <a:spLocks noGrp="1"/>
          </p:cNvSpPr>
          <p:nvPr>
            <p:ph idx="1"/>
          </p:nvPr>
        </p:nvSpPr>
        <p:spPr>
          <a:xfrm>
            <a:off x="990600" y="1357298"/>
            <a:ext cx="7772400" cy="4586302"/>
          </a:xfrm>
        </p:spPr>
        <p:style>
          <a:lnRef idx="2">
            <a:schemeClr val="accent3">
              <a:shade val="50000"/>
            </a:schemeClr>
          </a:lnRef>
          <a:fillRef idx="1">
            <a:schemeClr val="accent3"/>
          </a:fillRef>
          <a:effectRef idx="0">
            <a:schemeClr val="accent3"/>
          </a:effectRef>
          <a:fontRef idx="minor">
            <a:schemeClr val="lt1"/>
          </a:fontRef>
        </p:style>
        <p:txBody>
          <a:bodyPr>
            <a:normAutofit lnSpcReduction="10000"/>
          </a:bodyPr>
          <a:lstStyle/>
          <a:p>
            <a:pPr>
              <a:buFont typeface="Wingdings" pitchFamily="2" charset="2"/>
              <a:buChar char="Ø"/>
            </a:pPr>
            <a:r>
              <a:rPr lang="tr-TR" sz="2400" dirty="0" smtClean="0">
                <a:solidFill>
                  <a:schemeClr val="tx1"/>
                </a:solidFill>
              </a:rPr>
              <a:t>Liderlik belirli şartlar altında, belirli kişisel veya grup amaçlarını gerçekleştirmek üzere, bir kimsenin başkalarının faaliyetlerini etkilemesi ve yönlendirmesi süreci olarak tanımlanabilir.</a:t>
            </a:r>
          </a:p>
          <a:p>
            <a:pPr>
              <a:buFont typeface="Wingdings" pitchFamily="2" charset="2"/>
              <a:buChar char="Ø"/>
            </a:pPr>
            <a:r>
              <a:rPr lang="tr-TR" sz="2400" dirty="0" smtClean="0">
                <a:solidFill>
                  <a:schemeClr val="tx1"/>
                </a:solidFill>
              </a:rPr>
              <a:t>Dolayısıyla liderlik, liderin yaptığı şeylerle ilgili bir süreçtir.Liderlik sürecinin esasını, bir kişinin başkasını etkileyebilmesi oluşturmaktadır.Bir kişi nasıl başkalarını etkileyebilir?Veya neden bir grup insan lider olarak beliren kişi tarafından etkilenir?Bu etkilenmede hangi mekanizmalar rol oynamaktadır?</a:t>
            </a:r>
          </a:p>
          <a:p>
            <a:pPr>
              <a:buFont typeface="Wingdings" pitchFamily="2" charset="2"/>
              <a:buChar char="Ø"/>
            </a:pPr>
            <a:r>
              <a:rPr lang="tr-TR" sz="2400" dirty="0" smtClean="0">
                <a:solidFill>
                  <a:schemeClr val="tx1"/>
                </a:solidFill>
              </a:rPr>
              <a:t>Liderlik konusu ile ilgili teori ve yaklaşımlar  bu sorulara cevap arama peşindedir.</a:t>
            </a:r>
          </a:p>
          <a:p>
            <a:endParaRPr lang="tr-TR" sz="2400"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428604"/>
            <a:ext cx="7772400" cy="592935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3. Durumsallık (Koşul Bağımlılık)Teorisi (</a:t>
            </a:r>
            <a:r>
              <a:rPr lang="tr-TR" b="1" dirty="0" err="1" smtClean="0">
                <a:solidFill>
                  <a:srgbClr val="C00000"/>
                </a:solidFill>
              </a:rPr>
              <a:t>Contingency</a:t>
            </a:r>
            <a:r>
              <a:rPr lang="tr-TR" b="1" dirty="0" smtClean="0">
                <a:solidFill>
                  <a:srgbClr val="C00000"/>
                </a:solidFill>
              </a:rPr>
              <a:t> </a:t>
            </a:r>
            <a:r>
              <a:rPr lang="tr-TR" b="1" dirty="0" err="1" smtClean="0">
                <a:solidFill>
                  <a:srgbClr val="C00000"/>
                </a:solidFill>
              </a:rPr>
              <a:t>teory</a:t>
            </a:r>
            <a:r>
              <a:rPr lang="tr-TR" b="1" dirty="0" smtClean="0">
                <a:solidFill>
                  <a:srgbClr val="C00000"/>
                </a:solidFill>
              </a:rPr>
              <a:t>)</a:t>
            </a:r>
          </a:p>
          <a:p>
            <a:pPr algn="just">
              <a:buFont typeface="Wingdings" pitchFamily="2" charset="2"/>
              <a:buChar char="Ø"/>
            </a:pPr>
            <a:r>
              <a:rPr lang="tr-TR" sz="2000" dirty="0" smtClean="0">
                <a:solidFill>
                  <a:schemeClr val="tx1"/>
                </a:solidFill>
              </a:rPr>
              <a:t>Durumsallık kuramları liderlik biçiminin,özel bir durumun gereklerine göre biçimlenmesi ve çeşitlenmesi gerektiğini,bu nedenle tek bir yaklaşımın bütün koşullar için geçerli olmayacağını belirtir.Liderler davranışlarını,değişen koşullara göre ayarlamalıdır.</a:t>
            </a:r>
            <a:r>
              <a:rPr lang="tr-TR" sz="2000" dirty="0" err="1" smtClean="0">
                <a:solidFill>
                  <a:schemeClr val="tx1"/>
                </a:solidFill>
              </a:rPr>
              <a:t>Otokratik</a:t>
            </a:r>
            <a:r>
              <a:rPr lang="tr-TR" sz="2000" dirty="0" smtClean="0">
                <a:solidFill>
                  <a:schemeClr val="tx1"/>
                </a:solidFill>
              </a:rPr>
              <a:t> biçimler hızlı ve popüler olmayan kararlara gereksinim varsa uygundur fakat bu arada katılımın yararları kaybolur.Demokratik biçimler,astların güdülenmesini ve iş </a:t>
            </a:r>
            <a:r>
              <a:rPr lang="tr-TR" sz="2000" dirty="0" err="1" smtClean="0">
                <a:solidFill>
                  <a:schemeClr val="tx1"/>
                </a:solidFill>
              </a:rPr>
              <a:t>sargınlığını</a:t>
            </a:r>
            <a:r>
              <a:rPr lang="tr-TR" sz="2000" dirty="0" smtClean="0">
                <a:solidFill>
                  <a:schemeClr val="tx1"/>
                </a:solidFill>
              </a:rPr>
              <a:t> artırır.</a:t>
            </a:r>
          </a:p>
          <a:p>
            <a:pPr algn="just">
              <a:buFont typeface="Wingdings" pitchFamily="2" charset="2"/>
              <a:buChar char="Ø"/>
            </a:pPr>
            <a:r>
              <a:rPr lang="tr-TR" sz="2000" dirty="0" smtClean="0">
                <a:solidFill>
                  <a:schemeClr val="tx1"/>
                </a:solidFill>
              </a:rPr>
              <a:t>Bu liderlik </a:t>
            </a:r>
            <a:r>
              <a:rPr lang="tr-TR" sz="2000" dirty="0" err="1" smtClean="0">
                <a:solidFill>
                  <a:schemeClr val="tx1"/>
                </a:solidFill>
              </a:rPr>
              <a:t>durumunda,verilmiş</a:t>
            </a:r>
            <a:r>
              <a:rPr lang="tr-TR" sz="2000" dirty="0" smtClean="0">
                <a:solidFill>
                  <a:schemeClr val="tx1"/>
                </a:solidFill>
              </a:rPr>
              <a:t> </a:t>
            </a:r>
            <a:r>
              <a:rPr lang="tr-TR" sz="2000" dirty="0" smtClean="0">
                <a:solidFill>
                  <a:schemeClr val="tx1"/>
                </a:solidFill>
              </a:rPr>
              <a:t>kararlara genel olarak uyum ve ne yapılması gerektiği konusunda bir fikir birliği vardır.Ancak kararlar,katkıda bulunacak deneyim ve uzman bilginin yokluğundan dolayı başarısız olabilir.Böylece farklı çalışma durumları,farklı liderlik biçimleri gerektirir.Kuramın savunucularına göre yönetimin rolü,liderler ile durumlar arasında eşleştirmeyi sağlamaktadır.Lider,çeşitli durumların gereklerine dikkat ederek liderlik biçimini yeniden oluşturmalıdır.</a:t>
            </a:r>
          </a:p>
          <a:p>
            <a:pPr>
              <a:buNone/>
            </a:pPr>
            <a:endParaRPr lang="tr-TR" b="1" dirty="0" smtClean="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20</a:t>
            </a:fld>
            <a:endParaRPr lang="tr-T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114280"/>
          </a:xfrm>
        </p:spPr>
        <p:txBody>
          <a:bodyPr>
            <a:normAutofit fontScale="90000"/>
          </a:bodyPr>
          <a:lstStyle/>
          <a:p>
            <a:endParaRPr lang="tr-TR" dirty="0"/>
          </a:p>
        </p:txBody>
      </p:sp>
      <p:sp>
        <p:nvSpPr>
          <p:cNvPr id="3" name="2 İçerik Yer Tutucusu"/>
          <p:cNvSpPr>
            <a:spLocks noGrp="1"/>
          </p:cNvSpPr>
          <p:nvPr>
            <p:ph idx="1"/>
          </p:nvPr>
        </p:nvSpPr>
        <p:spPr>
          <a:xfrm>
            <a:off x="990600" y="785794"/>
            <a:ext cx="7772400" cy="5157806"/>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dirty="0" smtClean="0">
                <a:solidFill>
                  <a:schemeClr val="tx1"/>
                </a:solidFill>
              </a:rPr>
              <a:t>Durumsallık teorisi en uygun liderlik davranışının koşullara ve durumlara göre değişeceğini söylemektedir.Bu konuda en çok bilinen çalışma </a:t>
            </a:r>
            <a:r>
              <a:rPr lang="tr-TR" b="1" i="1" dirty="0" err="1" smtClean="0">
                <a:solidFill>
                  <a:schemeClr val="tx1"/>
                </a:solidFill>
              </a:rPr>
              <a:t>Fred</a:t>
            </a:r>
            <a:r>
              <a:rPr lang="tr-TR" b="1" i="1" dirty="0" smtClean="0">
                <a:solidFill>
                  <a:schemeClr val="tx1"/>
                </a:solidFill>
              </a:rPr>
              <a:t> </a:t>
            </a:r>
            <a:r>
              <a:rPr lang="tr-TR" b="1" i="1" dirty="0" err="1" smtClean="0">
                <a:solidFill>
                  <a:schemeClr val="tx1"/>
                </a:solidFill>
              </a:rPr>
              <a:t>Fiedler'in</a:t>
            </a:r>
            <a:r>
              <a:rPr lang="tr-TR" b="1" i="1" dirty="0" smtClean="0">
                <a:solidFill>
                  <a:schemeClr val="tx1"/>
                </a:solidFill>
              </a:rPr>
              <a:t> </a:t>
            </a:r>
            <a:r>
              <a:rPr lang="tr-TR" dirty="0" smtClean="0">
                <a:solidFill>
                  <a:schemeClr val="tx1"/>
                </a:solidFill>
              </a:rPr>
              <a:t>liderlerin etkinlikleri ile ilgili çalışmasıdır.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21</a:t>
            </a:fld>
            <a:endParaRPr lang="tr-T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114280"/>
          </a:xfrm>
        </p:spPr>
        <p:txBody>
          <a:bodyPr>
            <a:normAutofit fontScale="90000"/>
          </a:bodyPr>
          <a:lstStyle/>
          <a:p>
            <a:endParaRPr lang="tr-TR" dirty="0"/>
          </a:p>
        </p:txBody>
      </p:sp>
      <p:sp>
        <p:nvSpPr>
          <p:cNvPr id="3" name="2 İçerik Yer Tutucusu"/>
          <p:cNvSpPr>
            <a:spLocks noGrp="1"/>
          </p:cNvSpPr>
          <p:nvPr>
            <p:ph idx="1"/>
          </p:nvPr>
        </p:nvSpPr>
        <p:spPr>
          <a:xfrm>
            <a:off x="990600" y="857232"/>
            <a:ext cx="7772400" cy="508636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3.1.Durumsallık Önder Etkililiği Modeli</a:t>
            </a:r>
          </a:p>
          <a:p>
            <a:pPr>
              <a:buNone/>
            </a:pPr>
            <a:r>
              <a:rPr lang="tr-TR" sz="2000" dirty="0" smtClean="0">
                <a:solidFill>
                  <a:schemeClr val="tx1"/>
                </a:solidFill>
              </a:rPr>
              <a:t> </a:t>
            </a:r>
            <a:r>
              <a:rPr lang="tr-TR" sz="2000" dirty="0" err="1" smtClean="0">
                <a:solidFill>
                  <a:schemeClr val="tx1"/>
                </a:solidFill>
              </a:rPr>
              <a:t>Fiedler</a:t>
            </a:r>
            <a:r>
              <a:rPr lang="tr-TR" sz="2000" dirty="0" smtClean="0">
                <a:solidFill>
                  <a:schemeClr val="tx1"/>
                </a:solidFill>
              </a:rPr>
              <a:t> tarafından geliştirilen modelin en önemli yönü, önderlik davranışlarının birleştirilmesidir. </a:t>
            </a:r>
            <a:r>
              <a:rPr lang="tr-TR" sz="2000" dirty="0" err="1" smtClean="0">
                <a:solidFill>
                  <a:schemeClr val="tx1"/>
                </a:solidFill>
              </a:rPr>
              <a:t>Fiedler</a:t>
            </a:r>
            <a:r>
              <a:rPr lang="tr-TR" sz="2000" dirty="0" smtClean="0">
                <a:solidFill>
                  <a:schemeClr val="tx1"/>
                </a:solidFill>
              </a:rPr>
              <a:t> kuramının temel varsayımı, önder davranışının durumdan duruma değişmeyeceğidir. Bu nedenle </a:t>
            </a:r>
            <a:r>
              <a:rPr lang="tr-TR" sz="2000" dirty="0" err="1" smtClean="0">
                <a:solidFill>
                  <a:schemeClr val="tx1"/>
                </a:solidFill>
              </a:rPr>
              <a:t>Fiedler</a:t>
            </a:r>
            <a:r>
              <a:rPr lang="tr-TR" sz="2000" dirty="0" smtClean="0">
                <a:solidFill>
                  <a:schemeClr val="tx1"/>
                </a:solidFill>
              </a:rPr>
              <a:t>, yöneticinin davranışını değiştirmek yerine, yöneticiyi, o davranışa uygun yerde çalıştırmanın gerekli olduğunu savunmaktadır. </a:t>
            </a:r>
            <a:r>
              <a:rPr lang="tr-TR" sz="2000" dirty="0" err="1" smtClean="0">
                <a:solidFill>
                  <a:schemeClr val="tx1"/>
                </a:solidFill>
              </a:rPr>
              <a:t>Fiedler’e</a:t>
            </a:r>
            <a:r>
              <a:rPr lang="tr-TR" sz="2000" dirty="0" smtClean="0">
                <a:solidFill>
                  <a:schemeClr val="tx1"/>
                </a:solidFill>
              </a:rPr>
              <a:t> göre, görev ve ilişki yönelimli yönetici davranışlarının etkili olduğu durumu üç faktör tarafından belirlenmektedir. Bu faktörler: </a:t>
            </a:r>
            <a:r>
              <a:rPr lang="tr-TR" sz="2000" b="1" i="1" dirty="0" smtClean="0">
                <a:solidFill>
                  <a:schemeClr val="tx1"/>
                </a:solidFill>
              </a:rPr>
              <a:t>Önder-üye ilişkileri, görev yapısı ve önderin yasal gücü</a:t>
            </a:r>
            <a:r>
              <a:rPr lang="tr-TR" sz="2000" dirty="0" smtClean="0">
                <a:solidFill>
                  <a:schemeClr val="tx1"/>
                </a:solidFill>
              </a:rPr>
              <a:t>.</a:t>
            </a:r>
          </a:p>
          <a:p>
            <a:pPr>
              <a:buNone/>
            </a:pPr>
            <a:r>
              <a:rPr lang="tr-TR" sz="2000" dirty="0" smtClean="0">
                <a:solidFill>
                  <a:schemeClr val="tx1"/>
                </a:solidFill>
              </a:rPr>
              <a:t>Önder-üye ilişkileri önderle çalışma grubu arasındaki ilişkilerin niteliğini ifade etmektedir. Görev yapısı, astlar tarafından yapılan işlerin rutin olup olmama derecesini belirlemektedir. Önderin makam gücü, önderin bulunduğu yönetsel konumu aracılığıyla sahip olduğu yasal güçtür.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22</a:t>
            </a:fld>
            <a:endParaRPr lang="tr-T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357166"/>
            <a:ext cx="7772400" cy="100034"/>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44355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3.2. </a:t>
            </a:r>
            <a:r>
              <a:rPr lang="tr-TR" b="1" dirty="0" err="1" smtClean="0">
                <a:solidFill>
                  <a:srgbClr val="C00000"/>
                </a:solidFill>
              </a:rPr>
              <a:t>Vroom</a:t>
            </a:r>
            <a:r>
              <a:rPr lang="tr-TR" b="1" dirty="0" smtClean="0">
                <a:solidFill>
                  <a:srgbClr val="C00000"/>
                </a:solidFill>
              </a:rPr>
              <a:t>-</a:t>
            </a:r>
            <a:r>
              <a:rPr lang="tr-TR" b="1" dirty="0" err="1" smtClean="0">
                <a:solidFill>
                  <a:srgbClr val="C00000"/>
                </a:solidFill>
              </a:rPr>
              <a:t>Yetton</a:t>
            </a:r>
            <a:r>
              <a:rPr lang="tr-TR" b="1" dirty="0" smtClean="0">
                <a:solidFill>
                  <a:srgbClr val="C00000"/>
                </a:solidFill>
              </a:rPr>
              <a:t> Normatif Liderlik Kuramı</a:t>
            </a:r>
          </a:p>
          <a:p>
            <a:pPr algn="just">
              <a:buNone/>
            </a:pPr>
            <a:r>
              <a:rPr lang="tr-TR" dirty="0" err="1" smtClean="0">
                <a:solidFill>
                  <a:schemeClr val="tx1"/>
                </a:solidFill>
              </a:rPr>
              <a:t>Vroom</a:t>
            </a:r>
            <a:r>
              <a:rPr lang="tr-TR" dirty="0" smtClean="0">
                <a:solidFill>
                  <a:schemeClr val="tx1"/>
                </a:solidFill>
              </a:rPr>
              <a:t> ve </a:t>
            </a:r>
            <a:r>
              <a:rPr lang="tr-TR" dirty="0" err="1" smtClean="0">
                <a:solidFill>
                  <a:schemeClr val="tx1"/>
                </a:solidFill>
              </a:rPr>
              <a:t>Yetton</a:t>
            </a:r>
            <a:r>
              <a:rPr lang="tr-TR" dirty="0" smtClean="0">
                <a:solidFill>
                  <a:schemeClr val="tx1"/>
                </a:solidFill>
              </a:rPr>
              <a:t> katılımcı karar vermeyle ilgili beş düzey tanımlamaktadır.En </a:t>
            </a:r>
            <a:r>
              <a:rPr lang="tr-TR" dirty="0" err="1" smtClean="0">
                <a:solidFill>
                  <a:schemeClr val="tx1"/>
                </a:solidFill>
              </a:rPr>
              <a:t>otokratik</a:t>
            </a:r>
            <a:r>
              <a:rPr lang="tr-TR" dirty="0" smtClean="0">
                <a:solidFill>
                  <a:schemeClr val="tx1"/>
                </a:solidFill>
              </a:rPr>
              <a:t> liderlikten, en katılımcı liderliğe kadar bu beş düzey şu şekilde sıralanmaktadır.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23</a:t>
            </a:fld>
            <a:endParaRPr lang="tr-T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357166"/>
            <a:ext cx="7772400" cy="100034"/>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715040"/>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1800" b="1" dirty="0" smtClean="0">
                <a:solidFill>
                  <a:schemeClr val="tx1"/>
                </a:solidFill>
              </a:rPr>
              <a:t>1.Otoriter Lider (1)</a:t>
            </a:r>
            <a:endParaRPr lang="tr-TR" sz="1800" dirty="0" smtClean="0">
              <a:solidFill>
                <a:schemeClr val="tx1"/>
              </a:solidFill>
            </a:endParaRPr>
          </a:p>
          <a:p>
            <a:pPr>
              <a:buFont typeface="Wingdings" pitchFamily="2" charset="2"/>
              <a:buNone/>
            </a:pPr>
            <a:r>
              <a:rPr lang="tr-TR" sz="1800" dirty="0" smtClean="0">
                <a:solidFill>
                  <a:schemeClr val="tx1"/>
                </a:solidFill>
              </a:rPr>
              <a:t>   Lider, tek başına  sorunu çözer ya da kararı verir.</a:t>
            </a:r>
            <a:endParaRPr lang="tr-TR" sz="1800" b="1" dirty="0" smtClean="0">
              <a:solidFill>
                <a:schemeClr val="tx1"/>
              </a:solidFill>
            </a:endParaRPr>
          </a:p>
          <a:p>
            <a:pPr>
              <a:buNone/>
            </a:pPr>
            <a:r>
              <a:rPr lang="tr-TR" sz="1800" b="1" dirty="0" smtClean="0">
                <a:solidFill>
                  <a:schemeClr val="tx1"/>
                </a:solidFill>
              </a:rPr>
              <a:t>2.Otoriter Lider (2)</a:t>
            </a:r>
            <a:endParaRPr lang="tr-TR" sz="1800" dirty="0" smtClean="0">
              <a:solidFill>
                <a:schemeClr val="tx1"/>
              </a:solidFill>
            </a:endParaRPr>
          </a:p>
          <a:p>
            <a:pPr>
              <a:buFont typeface="Wingdings" pitchFamily="2" charset="2"/>
              <a:buNone/>
            </a:pPr>
            <a:r>
              <a:rPr lang="tr-TR" sz="1800" dirty="0" smtClean="0">
                <a:solidFill>
                  <a:schemeClr val="tx1"/>
                </a:solidFill>
              </a:rPr>
              <a:t>   Lider, gerekli bilgileri astlarından alarak , sorunun çözümüne kendisi karar verir.Astların oynadığı rol , kararın verilmesi için gereken bilgiyi sunmaktır.</a:t>
            </a:r>
          </a:p>
          <a:p>
            <a:pPr>
              <a:buNone/>
            </a:pPr>
            <a:r>
              <a:rPr lang="tr-TR" sz="1800" b="1" dirty="0" smtClean="0">
                <a:solidFill>
                  <a:schemeClr val="tx1"/>
                </a:solidFill>
              </a:rPr>
              <a:t>3.Danışan Lider (1)</a:t>
            </a:r>
            <a:endParaRPr lang="tr-TR" sz="1800" dirty="0" smtClean="0">
              <a:solidFill>
                <a:schemeClr val="tx1"/>
              </a:solidFill>
            </a:endParaRPr>
          </a:p>
          <a:p>
            <a:pPr>
              <a:buFont typeface="Wingdings" pitchFamily="2" charset="2"/>
              <a:buNone/>
            </a:pPr>
            <a:r>
              <a:rPr lang="tr-TR" sz="1800" dirty="0" smtClean="0">
                <a:solidFill>
                  <a:schemeClr val="tx1"/>
                </a:solidFill>
              </a:rPr>
              <a:t>   Lider sorunu, astları bir grup olarak bir araya toplamaksızın ,konuyla ilgili fikirlerini alarak bireysel olarak paylaşır.Sonra astların etkisini yansıtsın ya da yansıtmasın,kararı kendisi verir.</a:t>
            </a:r>
            <a:endParaRPr lang="tr-TR" sz="1800" b="1" dirty="0" smtClean="0">
              <a:solidFill>
                <a:schemeClr val="tx1"/>
              </a:solidFill>
            </a:endParaRPr>
          </a:p>
          <a:p>
            <a:pPr>
              <a:buNone/>
            </a:pPr>
            <a:r>
              <a:rPr lang="tr-TR" sz="1800" b="1" dirty="0" smtClean="0">
                <a:solidFill>
                  <a:schemeClr val="tx1"/>
                </a:solidFill>
              </a:rPr>
              <a:t>4.Danışan Lider (2)</a:t>
            </a:r>
            <a:endParaRPr lang="tr-TR" sz="1800" dirty="0" smtClean="0">
              <a:solidFill>
                <a:schemeClr val="tx1"/>
              </a:solidFill>
            </a:endParaRPr>
          </a:p>
          <a:p>
            <a:pPr>
              <a:buFont typeface="Wingdings" pitchFamily="2" charset="2"/>
              <a:buNone/>
            </a:pPr>
            <a:r>
              <a:rPr lang="tr-TR" sz="1800" dirty="0" smtClean="0">
                <a:solidFill>
                  <a:schemeClr val="tx1"/>
                </a:solidFill>
              </a:rPr>
              <a:t>   Lider sorunu, bir grup olarak astlarıyla paylaşır onların toplu fikirlerini öğrenir.Sonra astların etkisini yansıtsın ya da yansıtmasın kararı kendisi verir.</a:t>
            </a:r>
          </a:p>
          <a:p>
            <a:pPr>
              <a:buNone/>
            </a:pPr>
            <a:r>
              <a:rPr lang="tr-TR" sz="1800" b="1" dirty="0" smtClean="0">
                <a:solidFill>
                  <a:schemeClr val="tx1"/>
                </a:solidFill>
              </a:rPr>
              <a:t>5.Katılımcı Lider</a:t>
            </a:r>
            <a:endParaRPr lang="tr-TR" sz="1800" dirty="0" smtClean="0">
              <a:solidFill>
                <a:schemeClr val="tx1"/>
              </a:solidFill>
            </a:endParaRPr>
          </a:p>
          <a:p>
            <a:pPr>
              <a:buFont typeface="Wingdings" pitchFamily="2" charset="2"/>
              <a:buNone/>
            </a:pPr>
            <a:r>
              <a:rPr lang="tr-TR" sz="1800" dirty="0" smtClean="0">
                <a:solidFill>
                  <a:schemeClr val="tx1"/>
                </a:solidFill>
              </a:rPr>
              <a:t>   Lider sorunu bir grup olarak astlarıyla paylaşır.Burada liderin rolü başkanlık yapmaktır.Lider kendi çözümünü ya da önerisini kabul etmesi için gruba baskıda bulunmaz.Amaç grubun da desteklediği en uygun çözüme ulaşmaktır.</a:t>
            </a:r>
          </a:p>
          <a:p>
            <a:pPr>
              <a:buFont typeface="Wingdings" pitchFamily="2" charset="2"/>
              <a:buNone/>
            </a:pPr>
            <a:endParaRPr lang="tr-TR" sz="1800" dirty="0" smtClean="0"/>
          </a:p>
          <a:p>
            <a:pPr>
              <a:buNone/>
            </a:pPr>
            <a:endParaRPr lang="tr-TR" sz="1800"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24</a:t>
            </a:fld>
            <a:endParaRPr lang="tr-T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44355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3.3. Yol Amaç Kuramı</a:t>
            </a:r>
          </a:p>
          <a:p>
            <a:pPr>
              <a:buNone/>
            </a:pPr>
            <a:r>
              <a:rPr lang="tr-TR" dirty="0" smtClean="0">
                <a:solidFill>
                  <a:schemeClr val="tx1"/>
                </a:solidFill>
              </a:rPr>
              <a:t>Yol-Amaç önderlik kuramı, önderin birincil işlevinin, önemli ve değerli ödülleri hazır bulundurmak ve astlarına hangi davranışın bu ödülleri getireceğini açıklamak olduğunu ileri sürmektedir. Yani önder, astları ödüllere ulaştıran, hedef başarımına götüren yolları aydınlatmalıdır. Yol-amaç kuramında dört tip önderlik davranışı tanımlanmaktadır: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25</a:t>
            </a:fld>
            <a:endParaRPr lang="tr-T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lvl="0">
              <a:buFont typeface="Wingdings" pitchFamily="2" charset="2"/>
              <a:buChar char="Ø"/>
            </a:pPr>
            <a:r>
              <a:rPr lang="tr-TR" sz="2400" b="1" dirty="0" smtClean="0">
                <a:solidFill>
                  <a:schemeClr val="tx1"/>
                </a:solidFill>
              </a:rPr>
              <a:t>Emredici önderlik: </a:t>
            </a:r>
            <a:r>
              <a:rPr lang="tr-TR" sz="2400" dirty="0" smtClean="0">
                <a:solidFill>
                  <a:schemeClr val="tx1"/>
                </a:solidFill>
              </a:rPr>
              <a:t>Önder yapılacak işleri belirler, astlarına dağıtır, onlardan ne beklediğini açıklar, yapılacak işle ilgili ilkeleri saptar, standartlar koyar ve astlarına, standart kural ve düzenlemelere uymalarını söyler.</a:t>
            </a:r>
          </a:p>
          <a:p>
            <a:pPr lvl="0">
              <a:buFont typeface="Wingdings" pitchFamily="2" charset="2"/>
              <a:buChar char="Ø"/>
            </a:pPr>
            <a:r>
              <a:rPr lang="tr-TR" sz="2400" b="1" dirty="0" smtClean="0">
                <a:solidFill>
                  <a:schemeClr val="tx1"/>
                </a:solidFill>
              </a:rPr>
              <a:t>Destekleyici Önderlik: </a:t>
            </a:r>
            <a:r>
              <a:rPr lang="tr-TR" sz="2400" dirty="0" smtClean="0">
                <a:solidFill>
                  <a:schemeClr val="tx1"/>
                </a:solidFill>
              </a:rPr>
              <a:t>Önder astlarına dostluk ve yakınlık gösterir, onların refah ve mutluluğuna özen gösterir.</a:t>
            </a:r>
          </a:p>
          <a:p>
            <a:pPr lvl="0">
              <a:buFont typeface="Wingdings" pitchFamily="2" charset="2"/>
              <a:buChar char="Ø"/>
            </a:pPr>
            <a:r>
              <a:rPr lang="tr-TR" sz="2400" b="1" dirty="0" smtClean="0">
                <a:solidFill>
                  <a:schemeClr val="tx1"/>
                </a:solidFill>
              </a:rPr>
              <a:t>Katılımcı Önderlik: </a:t>
            </a:r>
            <a:r>
              <a:rPr lang="tr-TR" sz="2400" dirty="0" smtClean="0">
                <a:solidFill>
                  <a:schemeClr val="tx1"/>
                </a:solidFill>
              </a:rPr>
              <a:t>Grup kararlarının alınması sırasında önder ve astlar tarafından bilginin paylaşılması ve kararın ortak alınmasıdır.</a:t>
            </a:r>
          </a:p>
          <a:p>
            <a:pPr lvl="0">
              <a:buFont typeface="Wingdings" pitchFamily="2" charset="2"/>
              <a:buChar char="Ø"/>
            </a:pPr>
            <a:r>
              <a:rPr lang="tr-TR" sz="2400" b="1" dirty="0" smtClean="0">
                <a:solidFill>
                  <a:schemeClr val="tx1"/>
                </a:solidFill>
              </a:rPr>
              <a:t>Başarı Yönelimli Önderlik: </a:t>
            </a:r>
            <a:r>
              <a:rPr lang="tr-TR" sz="2400" dirty="0" smtClean="0">
                <a:solidFill>
                  <a:schemeClr val="tx1"/>
                </a:solidFill>
              </a:rPr>
              <a:t>Önder önemli ve yüksek hedefler belirler. Astlarının bu hedefleri en iyi biçimde başaracaklarına ilişkin büyük bir güven duymaktadır.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26</a:t>
            </a:fld>
            <a:endParaRPr lang="tr-T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1071546"/>
            <a:ext cx="7772400" cy="3357586"/>
          </a:xfrm>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solidFill>
                  <a:srgbClr val="FF0000"/>
                </a:solidFill>
              </a:rPr>
              <a:t>Teşekkürler….</a:t>
            </a:r>
            <a:endParaRPr lang="tr-TR" b="1" dirty="0">
              <a:solidFill>
                <a:srgbClr val="FF0000"/>
              </a:solidFill>
            </a:endParaRPr>
          </a:p>
        </p:txBody>
      </p:sp>
      <p:sp>
        <p:nvSpPr>
          <p:cNvPr id="3" name="2 Slayt Numarası Yer Tutucusu"/>
          <p:cNvSpPr>
            <a:spLocks noGrp="1"/>
          </p:cNvSpPr>
          <p:nvPr>
            <p:ph type="sldNum" sz="quarter" idx="12"/>
          </p:nvPr>
        </p:nvSpPr>
        <p:spPr/>
        <p:txBody>
          <a:bodyPr/>
          <a:lstStyle/>
          <a:p>
            <a:fld id="{B1DEFA8C-F947-479F-BE07-76B6B3F80BF1}" type="slidenum">
              <a:rPr lang="tr-TR" smtClean="0"/>
              <a:pPr/>
              <a:t>27</a:t>
            </a:fld>
            <a:endParaRPr lang="tr-T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572164"/>
          </a:xfrm>
        </p:spPr>
        <p:style>
          <a:lnRef idx="2">
            <a:schemeClr val="accent3">
              <a:shade val="50000"/>
            </a:schemeClr>
          </a:lnRef>
          <a:fillRef idx="1">
            <a:schemeClr val="accent3"/>
          </a:fillRef>
          <a:effectRef idx="0">
            <a:schemeClr val="accent3"/>
          </a:effectRef>
          <a:fontRef idx="minor">
            <a:schemeClr val="lt1"/>
          </a:fontRef>
        </p:style>
        <p:txBody>
          <a:bodyPr>
            <a:normAutofit lnSpcReduction="10000"/>
          </a:bodyPr>
          <a:lstStyle/>
          <a:p>
            <a:pPr>
              <a:lnSpc>
                <a:spcPct val="90000"/>
              </a:lnSpc>
              <a:buFont typeface="Wingdings" pitchFamily="2" charset="2"/>
              <a:buChar char="Ø"/>
            </a:pPr>
            <a:r>
              <a:rPr lang="tr-TR" sz="2800" dirty="0" smtClean="0">
                <a:solidFill>
                  <a:schemeClr val="tx1"/>
                </a:solidFill>
              </a:rPr>
              <a:t>Etkileme olayı liderin kullandığı güç kaynakları ile yakından ilgilidir.</a:t>
            </a:r>
          </a:p>
          <a:p>
            <a:pPr>
              <a:lnSpc>
                <a:spcPct val="90000"/>
              </a:lnSpc>
              <a:buFont typeface="Wingdings" pitchFamily="2" charset="2"/>
              <a:buChar char="Ø"/>
            </a:pPr>
            <a:r>
              <a:rPr lang="tr-TR" sz="2800" dirty="0" smtClean="0">
                <a:solidFill>
                  <a:schemeClr val="tx1"/>
                </a:solidFill>
              </a:rPr>
              <a:t>Liderliğin oluşması için formel organizasyonun mevcudiyeti şart değildir.Belirli bir grubun , belirli bir kişinin arkasından belirli amaçları gerçekleştirmek üzere gitmesi ile liderlik süreci oluşur.</a:t>
            </a:r>
          </a:p>
          <a:p>
            <a:pPr>
              <a:lnSpc>
                <a:spcPct val="90000"/>
              </a:lnSpc>
              <a:buFont typeface="Wingdings" pitchFamily="2" charset="2"/>
              <a:buChar char="Ø"/>
            </a:pPr>
            <a:r>
              <a:rPr lang="tr-TR" sz="2800" dirty="0" smtClean="0">
                <a:solidFill>
                  <a:schemeClr val="tx1"/>
                </a:solidFill>
              </a:rPr>
              <a:t>Liderliğin oluşması için liderin resmi yetkilerle donatılması da şart değildir.Hiçbir yetkisi olmadığı halde büyük bir grubu peşinden sürükleyen liderler olabileceği gibi, çok geniş yetkilere sahip olduğu halde bunları kullanamayan dolayısıyla grubu peşinden sürükleyemeyen yöneticiler de olabilir.</a:t>
            </a:r>
          </a:p>
          <a:p>
            <a:endParaRPr lang="tr-TR" sz="2800"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tr-TR" dirty="0" smtClean="0"/>
              <a:t>5.2.2. Güç kavramı ve çeşitleri</a:t>
            </a:r>
            <a:endParaRPr lang="tr-TR" dirty="0"/>
          </a:p>
        </p:txBody>
      </p:sp>
      <p:sp>
        <p:nvSpPr>
          <p:cNvPr id="3" name="2 İçerik Yer Tutucusu"/>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800" dirty="0" smtClean="0">
                <a:solidFill>
                  <a:srgbClr val="0070C0"/>
                </a:solidFill>
              </a:rPr>
              <a:t>Güç: </a:t>
            </a:r>
            <a:r>
              <a:rPr lang="tr-TR" sz="2800" dirty="0" smtClean="0">
                <a:solidFill>
                  <a:schemeClr val="tx1"/>
                </a:solidFill>
              </a:rPr>
              <a:t>Bir kişinin bir diğer kişinin davranışlarını etkileyebilme potansiyelidir; güç uygulaması etkilemeyi doğurur.</a:t>
            </a:r>
          </a:p>
          <a:p>
            <a:pPr>
              <a:buNone/>
            </a:pPr>
            <a:r>
              <a:rPr lang="tr-TR" sz="2800" dirty="0" smtClean="0">
                <a:solidFill>
                  <a:schemeClr val="tx1"/>
                </a:solidFill>
              </a:rPr>
              <a:t>Etkileme ise bir eylem sonucu, diğer kişilerin davranış, düşünce, tutum, hedef, gereksinme ve değerlerinde değişme anlamına gelir.</a:t>
            </a:r>
          </a:p>
          <a:p>
            <a:pPr>
              <a:buNone/>
            </a:pPr>
            <a:r>
              <a:rPr lang="tr-TR" sz="2800" dirty="0" smtClean="0">
                <a:solidFill>
                  <a:srgbClr val="0070C0"/>
                </a:solidFill>
              </a:rPr>
              <a:t>Yetki: </a:t>
            </a:r>
            <a:r>
              <a:rPr lang="tr-TR" sz="2800" dirty="0" smtClean="0">
                <a:solidFill>
                  <a:schemeClr val="tx1"/>
                </a:solidFill>
              </a:rPr>
              <a:t>Bir makamda bulunmaktan dolayı elde edilen olanak ve ayrıcalıkları ifade eder.</a:t>
            </a:r>
          </a:p>
          <a:p>
            <a:pPr>
              <a:buNone/>
            </a:pPr>
            <a:endParaRPr lang="tr-TR" sz="2800" dirty="0" smtClean="0">
              <a:solidFill>
                <a:schemeClr val="tx1"/>
              </a:solidFill>
            </a:endParaRPr>
          </a:p>
          <a:p>
            <a:pPr>
              <a:buNone/>
            </a:pPr>
            <a:endParaRPr lang="tr-TR" dirty="0" smtClean="0">
              <a:solidFill>
                <a:srgbClr val="0070C0"/>
              </a:solidFill>
            </a:endParaRPr>
          </a:p>
          <a:p>
            <a:pPr>
              <a:buNone/>
            </a:pPr>
            <a:endParaRPr lang="tr-TR" dirty="0">
              <a:solidFill>
                <a:srgbClr val="0070C0"/>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71480"/>
            <a:ext cx="7772400" cy="5372120"/>
          </a:xfrm>
        </p:spPr>
        <p:style>
          <a:lnRef idx="3">
            <a:schemeClr val="lt1"/>
          </a:lnRef>
          <a:fillRef idx="1">
            <a:schemeClr val="accent3"/>
          </a:fillRef>
          <a:effectRef idx="1">
            <a:schemeClr val="accent3"/>
          </a:effectRef>
          <a:fontRef idx="minor">
            <a:schemeClr val="lt1"/>
          </a:fontRef>
        </p:style>
        <p:txBody>
          <a:bodyPr/>
          <a:lstStyle/>
          <a:p>
            <a:pPr>
              <a:buNone/>
            </a:pPr>
            <a:r>
              <a:rPr lang="tr-TR" i="1" dirty="0" smtClean="0">
                <a:solidFill>
                  <a:schemeClr val="tx1"/>
                </a:solidFill>
              </a:rPr>
              <a:t>Örgütsel yapılarda genel olarak beş güç türü bulunmaktadır:</a:t>
            </a:r>
          </a:p>
          <a:p>
            <a:pPr marL="514350" indent="-514350">
              <a:buAutoNum type="arabicPeriod"/>
            </a:pPr>
            <a:r>
              <a:rPr lang="tr-TR" i="1" dirty="0" smtClean="0">
                <a:solidFill>
                  <a:srgbClr val="C00000"/>
                </a:solidFill>
              </a:rPr>
              <a:t>Yasal Güç</a:t>
            </a:r>
          </a:p>
          <a:p>
            <a:pPr marL="514350" indent="-514350">
              <a:buAutoNum type="arabicPeriod"/>
            </a:pPr>
            <a:r>
              <a:rPr lang="tr-TR" i="1" dirty="0" smtClean="0">
                <a:solidFill>
                  <a:srgbClr val="C00000"/>
                </a:solidFill>
              </a:rPr>
              <a:t>Ödüllendirme Gücü</a:t>
            </a:r>
          </a:p>
          <a:p>
            <a:pPr marL="514350" indent="-514350">
              <a:buAutoNum type="arabicPeriod"/>
            </a:pPr>
            <a:r>
              <a:rPr lang="tr-TR" i="1" dirty="0" smtClean="0">
                <a:solidFill>
                  <a:srgbClr val="C00000"/>
                </a:solidFill>
              </a:rPr>
              <a:t>Cezalandırma Gücü</a:t>
            </a:r>
          </a:p>
          <a:p>
            <a:pPr marL="514350" indent="-514350">
              <a:buAutoNum type="arabicPeriod"/>
            </a:pPr>
            <a:r>
              <a:rPr lang="tr-TR" i="1" dirty="0" smtClean="0">
                <a:solidFill>
                  <a:srgbClr val="C00000"/>
                </a:solidFill>
              </a:rPr>
              <a:t>Beğeni Gücü</a:t>
            </a:r>
          </a:p>
          <a:p>
            <a:pPr marL="514350" indent="-514350">
              <a:buAutoNum type="arabicPeriod"/>
            </a:pPr>
            <a:r>
              <a:rPr lang="tr-TR" i="1" dirty="0" smtClean="0">
                <a:solidFill>
                  <a:srgbClr val="C00000"/>
                </a:solidFill>
              </a:rPr>
              <a:t>Uzmanlık Gücü</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tr-TR" dirty="0" smtClean="0">
                <a:solidFill>
                  <a:schemeClr val="bg1"/>
                </a:solidFill>
              </a:rPr>
              <a:t>5.2.3. Liderlik Yaklaşımları</a:t>
            </a:r>
            <a:r>
              <a:rPr lang="tr-TR" dirty="0" smtClean="0">
                <a:solidFill>
                  <a:schemeClr val="tx1"/>
                </a:solidFill>
              </a:rPr>
              <a:t/>
            </a:r>
            <a:br>
              <a:rPr lang="tr-TR" dirty="0" smtClean="0">
                <a:solidFill>
                  <a:schemeClr val="tx1"/>
                </a:solidFill>
              </a:rPr>
            </a:br>
            <a:endParaRPr lang="tr-TR" dirty="0"/>
          </a:p>
        </p:txBody>
      </p:sp>
      <p:sp>
        <p:nvSpPr>
          <p:cNvPr id="3" name="2 İçerik Yer Tutucusu"/>
          <p:cNvSpPr>
            <a:spLocks noGrp="1"/>
          </p:cNvSpPr>
          <p:nvPr>
            <p:ph idx="1"/>
          </p:nvPr>
        </p:nvSpPr>
        <p:spPr>
          <a:xfrm>
            <a:off x="990600" y="1714488"/>
            <a:ext cx="7772400" cy="450059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1.Özellikler Teorisi(</a:t>
            </a:r>
            <a:r>
              <a:rPr lang="tr-TR" b="1" dirty="0" err="1" smtClean="0">
                <a:solidFill>
                  <a:srgbClr val="C00000"/>
                </a:solidFill>
              </a:rPr>
              <a:t>Traits</a:t>
            </a:r>
            <a:r>
              <a:rPr lang="tr-TR" b="1" dirty="0" smtClean="0">
                <a:solidFill>
                  <a:srgbClr val="C00000"/>
                </a:solidFill>
              </a:rPr>
              <a:t> </a:t>
            </a:r>
            <a:r>
              <a:rPr lang="tr-TR" b="1" dirty="0" err="1" smtClean="0">
                <a:solidFill>
                  <a:srgbClr val="C00000"/>
                </a:solidFill>
              </a:rPr>
              <a:t>Approach</a:t>
            </a:r>
            <a:r>
              <a:rPr lang="tr-TR" b="1" dirty="0" smtClean="0">
                <a:solidFill>
                  <a:srgbClr val="C00000"/>
                </a:solidFill>
              </a:rPr>
              <a:t>)</a:t>
            </a:r>
          </a:p>
          <a:p>
            <a:pPr algn="just">
              <a:buFont typeface="Wingdings" pitchFamily="2" charset="2"/>
              <a:buChar char="Ø"/>
            </a:pPr>
            <a:r>
              <a:rPr lang="tr-TR" sz="2400" dirty="0" smtClean="0">
                <a:solidFill>
                  <a:schemeClr val="tx1"/>
                </a:solidFill>
              </a:rPr>
              <a:t>Liderlikle ilgili olarak ilk geliştirilen yaklaşım budur.Bu teori 'önder' değişkenini esas almaktadır.</a:t>
            </a:r>
          </a:p>
          <a:p>
            <a:pPr algn="just">
              <a:buFont typeface="Wingdings" pitchFamily="2" charset="2"/>
              <a:buChar char="Ø"/>
            </a:pPr>
            <a:r>
              <a:rPr lang="tr-TR" sz="2400" dirty="0" smtClean="0">
                <a:solidFill>
                  <a:schemeClr val="tx1"/>
                </a:solidFill>
              </a:rPr>
              <a:t>Belirli bir grup içinde bir kişinin lider olarak belirmesi (kabul edilmesi) ve grubu yönetmesinin nedeni bu kişinin sahip olduğu özelliklerdir.</a:t>
            </a:r>
          </a:p>
          <a:p>
            <a:pPr algn="just">
              <a:buFont typeface="Wingdings" pitchFamily="2" charset="2"/>
              <a:buChar char="Ø"/>
            </a:pPr>
            <a:r>
              <a:rPr lang="tr-TR" sz="2400" dirty="0" smtClean="0">
                <a:solidFill>
                  <a:schemeClr val="tx1"/>
                </a:solidFill>
              </a:rPr>
              <a:t>Bu teoriye göre lider </a:t>
            </a:r>
            <a:r>
              <a:rPr lang="tr-TR" sz="2400" i="1" dirty="0" smtClean="0">
                <a:solidFill>
                  <a:schemeClr val="tx1"/>
                </a:solidFill>
              </a:rPr>
              <a:t>fiziksel ve kişilik </a:t>
            </a:r>
            <a:r>
              <a:rPr lang="tr-TR" sz="2400" dirty="0" smtClean="0">
                <a:solidFill>
                  <a:schemeClr val="tx1"/>
                </a:solidFill>
              </a:rPr>
              <a:t>(</a:t>
            </a:r>
            <a:r>
              <a:rPr lang="tr-TR" sz="2400" dirty="0" err="1" smtClean="0">
                <a:solidFill>
                  <a:schemeClr val="tx1"/>
                </a:solidFill>
              </a:rPr>
              <a:t>personality</a:t>
            </a:r>
            <a:r>
              <a:rPr lang="tr-TR" sz="2400" dirty="0" smtClean="0">
                <a:solidFill>
                  <a:schemeClr val="tx1"/>
                </a:solidFill>
              </a:rPr>
              <a:t>) özellikleri açısından izleyicilerden farklıdır.Liderlerin hangi açılardan izleyicilerden farklı olduğunu açıklayabilmek için yüzlerce araştırma yapılmış ve örnek olarak verilen şu özellikler üzerinde durulmuştur.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457200"/>
            <a:ext cx="7772400" cy="45719"/>
          </a:xfrm>
        </p:spPr>
        <p:txBody>
          <a:bodyPr>
            <a:normAutofit fontScale="90000"/>
          </a:bodyPr>
          <a:lstStyle/>
          <a:p>
            <a:endParaRPr lang="tr-TR" dirty="0"/>
          </a:p>
        </p:txBody>
      </p:sp>
      <p:sp>
        <p:nvSpPr>
          <p:cNvPr id="5" name="4 İçerik Yer Tutucusu"/>
          <p:cNvSpPr>
            <a:spLocks noGrp="1"/>
          </p:cNvSpPr>
          <p:nvPr>
            <p:ph sz="half" idx="1"/>
          </p:nvPr>
        </p:nvSpPr>
        <p:spPr>
          <a:xfrm>
            <a:off x="990600" y="857232"/>
            <a:ext cx="3810000" cy="5086368"/>
          </a:xfrm>
        </p:spPr>
        <p:style>
          <a:lnRef idx="2">
            <a:schemeClr val="accent6">
              <a:shade val="50000"/>
            </a:schemeClr>
          </a:lnRef>
          <a:fillRef idx="1">
            <a:schemeClr val="accent6"/>
          </a:fillRef>
          <a:effectRef idx="0">
            <a:schemeClr val="accent6"/>
          </a:effectRef>
          <a:fontRef idx="minor">
            <a:schemeClr val="lt1"/>
          </a:fontRef>
        </p:style>
        <p:txBody>
          <a:bodyPr>
            <a:normAutofit lnSpcReduction="10000"/>
          </a:bodyPr>
          <a:lstStyle/>
          <a:p>
            <a:pPr>
              <a:lnSpc>
                <a:spcPct val="80000"/>
              </a:lnSpc>
              <a:buFont typeface="Wingdings" pitchFamily="2" charset="2"/>
              <a:buChar char="Ø"/>
            </a:pPr>
            <a:r>
              <a:rPr lang="tr-TR" dirty="0" smtClean="0">
                <a:solidFill>
                  <a:schemeClr val="tx1"/>
                </a:solidFill>
              </a:rPr>
              <a:t>Yaş	                                                            </a:t>
            </a:r>
          </a:p>
          <a:p>
            <a:pPr>
              <a:lnSpc>
                <a:spcPct val="80000"/>
              </a:lnSpc>
              <a:buFont typeface="Wingdings" pitchFamily="2" charset="2"/>
              <a:buChar char="Ø"/>
            </a:pPr>
            <a:r>
              <a:rPr lang="tr-TR" dirty="0" smtClean="0">
                <a:solidFill>
                  <a:schemeClr val="tx1"/>
                </a:solidFill>
              </a:rPr>
              <a:t>Güzel konuşma yeteneği</a:t>
            </a:r>
          </a:p>
          <a:p>
            <a:pPr>
              <a:lnSpc>
                <a:spcPct val="80000"/>
              </a:lnSpc>
              <a:buFont typeface="Wingdings" pitchFamily="2" charset="2"/>
              <a:buChar char="Ø"/>
            </a:pPr>
            <a:r>
              <a:rPr lang="tr-TR" dirty="0" smtClean="0">
                <a:solidFill>
                  <a:schemeClr val="tx1"/>
                </a:solidFill>
              </a:rPr>
              <a:t>Dürüstlük     </a:t>
            </a:r>
          </a:p>
          <a:p>
            <a:pPr>
              <a:lnSpc>
                <a:spcPct val="80000"/>
              </a:lnSpc>
              <a:buFont typeface="Wingdings" pitchFamily="2" charset="2"/>
              <a:buChar char="Ø"/>
            </a:pPr>
            <a:r>
              <a:rPr lang="tr-TR" dirty="0" smtClean="0">
                <a:solidFill>
                  <a:schemeClr val="tx1"/>
                </a:solidFill>
              </a:rPr>
              <a:t>Boy	</a:t>
            </a:r>
          </a:p>
          <a:p>
            <a:pPr>
              <a:lnSpc>
                <a:spcPct val="80000"/>
              </a:lnSpc>
              <a:buFont typeface="Wingdings" pitchFamily="2" charset="2"/>
              <a:buChar char="Ø"/>
            </a:pPr>
            <a:r>
              <a:rPr lang="tr-TR" dirty="0" smtClean="0">
                <a:solidFill>
                  <a:schemeClr val="tx1"/>
                </a:solidFill>
              </a:rPr>
              <a:t>Zeka		</a:t>
            </a:r>
          </a:p>
          <a:p>
            <a:pPr>
              <a:lnSpc>
                <a:spcPct val="80000"/>
              </a:lnSpc>
              <a:buFont typeface="Wingdings" pitchFamily="2" charset="2"/>
              <a:buChar char="Ø"/>
            </a:pPr>
            <a:r>
              <a:rPr lang="tr-TR" dirty="0" smtClean="0">
                <a:solidFill>
                  <a:schemeClr val="tx1"/>
                </a:solidFill>
              </a:rPr>
              <a:t>Samimiyet	</a:t>
            </a:r>
          </a:p>
          <a:p>
            <a:pPr>
              <a:lnSpc>
                <a:spcPct val="80000"/>
              </a:lnSpc>
              <a:buFont typeface="Wingdings" pitchFamily="2" charset="2"/>
              <a:buChar char="Ø"/>
            </a:pPr>
            <a:r>
              <a:rPr lang="tr-TR" dirty="0" smtClean="0">
                <a:solidFill>
                  <a:schemeClr val="tx1"/>
                </a:solidFill>
              </a:rPr>
              <a:t>Cinsiyet		</a:t>
            </a:r>
          </a:p>
          <a:p>
            <a:pPr>
              <a:lnSpc>
                <a:spcPct val="80000"/>
              </a:lnSpc>
              <a:buFont typeface="Wingdings" pitchFamily="2" charset="2"/>
              <a:buChar char="Ø"/>
            </a:pPr>
            <a:r>
              <a:rPr lang="tr-TR" dirty="0" smtClean="0">
                <a:solidFill>
                  <a:schemeClr val="tx1"/>
                </a:solidFill>
              </a:rPr>
              <a:t>Bilgi			</a:t>
            </a:r>
          </a:p>
          <a:p>
            <a:pPr>
              <a:lnSpc>
                <a:spcPct val="80000"/>
              </a:lnSpc>
              <a:buFont typeface="Wingdings" pitchFamily="2" charset="2"/>
              <a:buChar char="Ø"/>
            </a:pPr>
            <a:r>
              <a:rPr lang="tr-TR" dirty="0" smtClean="0">
                <a:solidFill>
                  <a:schemeClr val="tx1"/>
                </a:solidFill>
              </a:rPr>
              <a:t>Doğruluk</a:t>
            </a:r>
          </a:p>
          <a:p>
            <a:pPr>
              <a:lnSpc>
                <a:spcPct val="80000"/>
              </a:lnSpc>
              <a:buFont typeface="Wingdings" pitchFamily="2" charset="2"/>
              <a:buChar char="Ø"/>
            </a:pPr>
            <a:r>
              <a:rPr lang="tr-TR" dirty="0" smtClean="0">
                <a:solidFill>
                  <a:schemeClr val="tx1"/>
                </a:solidFill>
              </a:rPr>
              <a:t>Kişiler arasındaki ilişki</a:t>
            </a:r>
            <a:r>
              <a:rPr lang="tr-TR" dirty="0" smtClean="0"/>
              <a:t>	</a:t>
            </a:r>
            <a:endParaRPr lang="tr-TR" dirty="0"/>
          </a:p>
        </p:txBody>
      </p:sp>
      <p:sp>
        <p:nvSpPr>
          <p:cNvPr id="6" name="5 İçerik Yer Tutucusu"/>
          <p:cNvSpPr>
            <a:spLocks noGrp="1"/>
          </p:cNvSpPr>
          <p:nvPr>
            <p:ph sz="half" idx="2"/>
          </p:nvPr>
        </p:nvSpPr>
        <p:spPr>
          <a:xfrm>
            <a:off x="4953000" y="857232"/>
            <a:ext cx="3810000" cy="5429288"/>
          </a:xfrm>
        </p:spPr>
        <p:style>
          <a:lnRef idx="2">
            <a:schemeClr val="accent3">
              <a:shade val="50000"/>
            </a:schemeClr>
          </a:lnRef>
          <a:fillRef idx="1">
            <a:schemeClr val="accent3"/>
          </a:fillRef>
          <a:effectRef idx="0">
            <a:schemeClr val="accent3"/>
          </a:effectRef>
          <a:fontRef idx="minor">
            <a:schemeClr val="lt1"/>
          </a:fontRef>
        </p:style>
        <p:txBody>
          <a:bodyPr>
            <a:normAutofit lnSpcReduction="10000"/>
          </a:bodyPr>
          <a:lstStyle/>
          <a:p>
            <a:pPr>
              <a:lnSpc>
                <a:spcPct val="80000"/>
              </a:lnSpc>
              <a:buFont typeface="Wingdings" pitchFamily="2" charset="2"/>
              <a:buChar char="Ø"/>
            </a:pPr>
            <a:r>
              <a:rPr lang="tr-TR" dirty="0" smtClean="0">
                <a:solidFill>
                  <a:schemeClr val="tx1"/>
                </a:solidFill>
              </a:rPr>
              <a:t>Açıksözlülük</a:t>
            </a:r>
          </a:p>
          <a:p>
            <a:pPr>
              <a:lnSpc>
                <a:spcPct val="80000"/>
              </a:lnSpc>
              <a:buFont typeface="Wingdings" pitchFamily="2" charset="2"/>
              <a:buChar char="Ø"/>
            </a:pPr>
            <a:r>
              <a:rPr lang="tr-TR" dirty="0" smtClean="0">
                <a:solidFill>
                  <a:schemeClr val="tx1"/>
                </a:solidFill>
              </a:rPr>
              <a:t>Yakışıklılık	-Güzellik	         </a:t>
            </a:r>
          </a:p>
          <a:p>
            <a:pPr>
              <a:lnSpc>
                <a:spcPct val="80000"/>
              </a:lnSpc>
              <a:buFont typeface="Wingdings" pitchFamily="2" charset="2"/>
              <a:buChar char="Ø"/>
            </a:pPr>
            <a:r>
              <a:rPr lang="tr-TR" dirty="0" smtClean="0">
                <a:solidFill>
                  <a:schemeClr val="tx1"/>
                </a:solidFill>
              </a:rPr>
              <a:t>İletişim kurma yeteneği			            </a:t>
            </a:r>
          </a:p>
          <a:p>
            <a:pPr>
              <a:lnSpc>
                <a:spcPct val="80000"/>
              </a:lnSpc>
              <a:buFont typeface="Wingdings" pitchFamily="2" charset="2"/>
              <a:buChar char="Ø"/>
            </a:pPr>
            <a:r>
              <a:rPr lang="tr-TR" dirty="0" smtClean="0">
                <a:solidFill>
                  <a:schemeClr val="tx1"/>
                </a:solidFill>
              </a:rPr>
              <a:t>Kendine güven </a:t>
            </a:r>
          </a:p>
          <a:p>
            <a:pPr>
              <a:lnSpc>
                <a:spcPct val="80000"/>
              </a:lnSpc>
              <a:buFont typeface="Wingdings" pitchFamily="2" charset="2"/>
              <a:buChar char="Ø"/>
            </a:pPr>
            <a:r>
              <a:rPr lang="tr-TR" dirty="0" smtClean="0">
                <a:solidFill>
                  <a:schemeClr val="tx1"/>
                </a:solidFill>
              </a:rPr>
              <a:t>Başkalarına güven  duyma           </a:t>
            </a:r>
          </a:p>
          <a:p>
            <a:pPr>
              <a:lnSpc>
                <a:spcPct val="80000"/>
              </a:lnSpc>
              <a:buFont typeface="Wingdings" pitchFamily="2" charset="2"/>
              <a:buChar char="Ø"/>
            </a:pPr>
            <a:r>
              <a:rPr lang="tr-TR" dirty="0" smtClean="0">
                <a:solidFill>
                  <a:schemeClr val="tx1"/>
                </a:solidFill>
              </a:rPr>
              <a:t>İnisiyatif sahibi olma             </a:t>
            </a:r>
          </a:p>
          <a:p>
            <a:pPr>
              <a:lnSpc>
                <a:spcPct val="80000"/>
              </a:lnSpc>
              <a:buFont typeface="Wingdings" pitchFamily="2" charset="2"/>
              <a:buChar char="Ø"/>
            </a:pPr>
            <a:r>
              <a:rPr lang="tr-TR" dirty="0" smtClean="0">
                <a:solidFill>
                  <a:schemeClr val="tx1"/>
                </a:solidFill>
              </a:rPr>
              <a:t>Hissel olgunluk	        </a:t>
            </a:r>
          </a:p>
          <a:p>
            <a:pPr>
              <a:lnSpc>
                <a:spcPct val="80000"/>
              </a:lnSpc>
              <a:buFont typeface="Wingdings" pitchFamily="2" charset="2"/>
              <a:buChar char="Ø"/>
            </a:pPr>
            <a:r>
              <a:rPr lang="tr-TR" dirty="0" smtClean="0">
                <a:solidFill>
                  <a:schemeClr val="tx1"/>
                </a:solidFill>
              </a:rPr>
              <a:t>Kararlılık</a:t>
            </a:r>
            <a:r>
              <a:rPr lang="tr-TR" b="1" dirty="0" smtClean="0">
                <a:solidFill>
                  <a:schemeClr val="tx1"/>
                </a:solidFill>
              </a:rPr>
              <a:t>                                              </a:t>
            </a:r>
          </a:p>
          <a:p>
            <a:pPr>
              <a:lnSpc>
                <a:spcPct val="80000"/>
              </a:lnSpc>
              <a:buFont typeface="Wingdings" pitchFamily="2" charset="2"/>
              <a:buChar char="Ø"/>
            </a:pPr>
            <a:r>
              <a:rPr lang="tr-TR" b="1" dirty="0" smtClean="0">
                <a:solidFill>
                  <a:schemeClr val="tx1"/>
                </a:solidFill>
              </a:rPr>
              <a:t> </a:t>
            </a:r>
            <a:r>
              <a:rPr lang="tr-TR" dirty="0" smtClean="0">
                <a:solidFill>
                  <a:schemeClr val="tx1"/>
                </a:solidFill>
              </a:rPr>
              <a:t>İş başarma</a:t>
            </a:r>
          </a:p>
          <a:p>
            <a:pPr>
              <a:lnSpc>
                <a:spcPct val="80000"/>
              </a:lnSpc>
            </a:pPr>
            <a:endParaRPr lang="tr-TR" sz="2400"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990600" y="457200"/>
            <a:ext cx="7772400" cy="114280"/>
          </a:xfrm>
        </p:spPr>
        <p:txBody>
          <a:bodyPr>
            <a:normAutofit fontScale="90000"/>
          </a:bodyPr>
          <a:lstStyle/>
          <a:p>
            <a:endParaRPr lang="tr-TR" dirty="0"/>
          </a:p>
        </p:txBody>
      </p:sp>
      <p:sp>
        <p:nvSpPr>
          <p:cNvPr id="6" name="5 İçerik Yer Tutucusu"/>
          <p:cNvSpPr>
            <a:spLocks noGrp="1"/>
          </p:cNvSpPr>
          <p:nvPr>
            <p:ph idx="1"/>
          </p:nvPr>
        </p:nvSpPr>
        <p:spPr>
          <a:xfrm>
            <a:off x="990600" y="785794"/>
            <a:ext cx="7772400" cy="5500726"/>
          </a:xfrm>
        </p:spPr>
        <p:style>
          <a:lnRef idx="2">
            <a:schemeClr val="accent3">
              <a:shade val="50000"/>
            </a:schemeClr>
          </a:lnRef>
          <a:fillRef idx="1">
            <a:schemeClr val="accent3"/>
          </a:fillRef>
          <a:effectRef idx="0">
            <a:schemeClr val="accent3"/>
          </a:effectRef>
          <a:fontRef idx="minor">
            <a:schemeClr val="lt1"/>
          </a:fontRef>
        </p:style>
        <p:txBody>
          <a:bodyPr/>
          <a:lstStyle/>
          <a:p>
            <a:pPr>
              <a:buFont typeface="Wingdings" pitchFamily="2" charset="2"/>
              <a:buChar char="Ø"/>
            </a:pPr>
            <a:r>
              <a:rPr lang="tr-TR" sz="2400" dirty="0" smtClean="0">
                <a:solidFill>
                  <a:schemeClr val="tx1"/>
                </a:solidFill>
              </a:rPr>
              <a:t>Önderlik sürecini sadece ' önder' değişkeni olarak ele alan bu teori eleştirilere uğramıştır.</a:t>
            </a:r>
          </a:p>
          <a:p>
            <a:pPr>
              <a:buFont typeface="Wingdings" pitchFamily="2" charset="2"/>
              <a:buChar char="Ø"/>
            </a:pPr>
            <a:r>
              <a:rPr lang="tr-TR" sz="2400" dirty="0" smtClean="0">
                <a:solidFill>
                  <a:schemeClr val="tx1"/>
                </a:solidFill>
              </a:rPr>
              <a:t>Yapılan araştırmalarda bazen etkin liderlerin aynı özellikleri taşımadığı belirlenmiş; bazen grup üyeleri arasında (izleyiciler) arasında liderin özelliklerinden daha fazlasına sahip olanlar bulunduğu halde bunların lider olarak ortaya çıkmadıkları gözlenmiştir.</a:t>
            </a:r>
          </a:p>
          <a:p>
            <a:pPr>
              <a:buFont typeface="Wingdings" pitchFamily="2" charset="2"/>
              <a:buChar char="Ø"/>
            </a:pPr>
            <a:r>
              <a:rPr lang="tr-TR" sz="2400" dirty="0" smtClean="0">
                <a:solidFill>
                  <a:schemeClr val="tx1"/>
                </a:solidFill>
              </a:rPr>
              <a:t>Bu sonuçlar, liderlik sürecinin tam olarak anlaşılabilmesi için başka değişkenlere de bakılmasını zorunlu kılmıştır.</a:t>
            </a:r>
          </a:p>
          <a:p>
            <a:pPr>
              <a:buFont typeface="Wingdings" pitchFamily="2" charset="2"/>
              <a:buChar char="Ø"/>
            </a:pPr>
            <a:r>
              <a:rPr lang="tr-TR" sz="2400" dirty="0" smtClean="0">
                <a:solidFill>
                  <a:schemeClr val="tx1"/>
                </a:solidFill>
              </a:rPr>
              <a:t>Liderin sahip olduğu özellikler yerine,izleyicilerin özelliklerine ,liderin nasıl davrandığına bakmaya başlamışlardır.Böylece karşımıza Davranışsal Liderlik Teorisi çıkmıştır.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714356"/>
            <a:ext cx="7772400" cy="522924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dirty="0" smtClean="0">
                <a:solidFill>
                  <a:srgbClr val="C00000"/>
                </a:solidFill>
              </a:rPr>
              <a:t>2. </a:t>
            </a:r>
            <a:r>
              <a:rPr lang="tr-TR" b="1" dirty="0" smtClean="0">
                <a:solidFill>
                  <a:srgbClr val="C00000"/>
                </a:solidFill>
              </a:rPr>
              <a:t>Davranışsal Liderlik Teorisi </a:t>
            </a:r>
          </a:p>
          <a:p>
            <a:pPr>
              <a:buFont typeface="Wingdings" pitchFamily="2" charset="2"/>
              <a:buChar char="Ø"/>
            </a:pPr>
            <a:r>
              <a:rPr lang="tr-TR" sz="2800" dirty="0" smtClean="0">
                <a:solidFill>
                  <a:schemeClr val="tx1"/>
                </a:solidFill>
              </a:rPr>
              <a:t>Liderlik sürecini açıklamaya çalışan bu teorinin ana fikri, liderleri başarılı ve etkin yapan hususun, liderin özelliklerinden çok, liderin liderlik yaparken gösterdiği davranışlar olduğudur.</a:t>
            </a:r>
          </a:p>
          <a:p>
            <a:pPr>
              <a:buFont typeface="Wingdings" pitchFamily="2" charset="2"/>
              <a:buChar char="Ø"/>
            </a:pPr>
            <a:r>
              <a:rPr lang="tr-TR" sz="2800" dirty="0" smtClean="0">
                <a:solidFill>
                  <a:schemeClr val="tx1"/>
                </a:solidFill>
              </a:rPr>
              <a:t>Liderin astlarıyla iletişim şekli,yetki devredip devretmemesi, planlama ve kontrol şekli, amaçları belirleme şekli vs. gibi davranışlar liderin etkinliğini belirleyen önemli faktörler olarak ele almıştır.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1849</Words>
  <Application>Microsoft Office PowerPoint</Application>
  <PresentationFormat>Ekran Gösterisi (4:3)</PresentationFormat>
  <Paragraphs>144</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5.2. LİDERLİK (ÖNDERLİK)</vt:lpstr>
      <vt:lpstr>5.2.1. Liderlik</vt:lpstr>
      <vt:lpstr>PowerPoint Sunusu</vt:lpstr>
      <vt:lpstr>5.2.2. Güç kavramı ve çeşitleri</vt:lpstr>
      <vt:lpstr>PowerPoint Sunusu</vt:lpstr>
      <vt:lpstr>5.2.3. Liderlik Yaklaşımları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5.2. LİDERLİK (ÖNDERLİK)</dc:title>
  <dc:creator>ahmtkya</dc:creator>
  <cp:lastModifiedBy>ahmtkya</cp:lastModifiedBy>
  <cp:revision>5</cp:revision>
  <dcterms:created xsi:type="dcterms:W3CDTF">2015-05-10T20:08:39Z</dcterms:created>
  <dcterms:modified xsi:type="dcterms:W3CDTF">2017-05-21T15:45:47Z</dcterms:modified>
</cp:coreProperties>
</file>