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56" r:id="rId3"/>
    <p:sldId id="257" r:id="rId4"/>
    <p:sldId id="259" r:id="rId5"/>
    <p:sldId id="260" r:id="rId6"/>
    <p:sldId id="273" r:id="rId7"/>
    <p:sldId id="261" r:id="rId8"/>
    <p:sldId id="274" r:id="rId9"/>
    <p:sldId id="263" r:id="rId10"/>
    <p:sldId id="265" r:id="rId11"/>
    <p:sldId id="264" r:id="rId12"/>
    <p:sldId id="276" r:id="rId13"/>
    <p:sldId id="278" r:id="rId14"/>
    <p:sldId id="277" r:id="rId15"/>
    <p:sldId id="279" r:id="rId16"/>
    <p:sldId id="266" r:id="rId17"/>
    <p:sldId id="268"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1339"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20" name="19 Altbilgi Yer Tutucusu"/>
          <p:cNvSpPr>
            <a:spLocks noGrp="1"/>
          </p:cNvSpPr>
          <p:nvPr>
            <p:ph type="ftr" sz="quarter" idx="11"/>
          </p:nvPr>
        </p:nvSpPr>
        <p:spPr/>
        <p:txBody>
          <a:bodyPr/>
          <a:lstStyle/>
          <a:p>
            <a:endParaRPr lang="tr-TR"/>
          </a:p>
        </p:txBody>
      </p:sp>
      <p:sp>
        <p:nvSpPr>
          <p:cNvPr id="10" name="9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9F75050-0E15-4C5B-92B0-66D068882F1F}" type="datetimeFigureOut">
              <a:rPr lang="tr-TR" smtClean="0"/>
              <a:pPr/>
              <a:t>11.05.2020</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a:extLst>
              <a:ext uri="{FF2B5EF4-FFF2-40B4-BE49-F238E27FC236}">
                <a16:creationId xmlns:a16="http://schemas.microsoft.com/office/drawing/2014/main" id="{1738C273-F9CB-4C75-B942-D706FE0AD8B2}"/>
              </a:ext>
            </a:extLst>
          </p:cNvPr>
          <p:cNvSpPr txBox="1"/>
          <p:nvPr/>
        </p:nvSpPr>
        <p:spPr>
          <a:xfrm>
            <a:off x="3214678" y="214290"/>
            <a:ext cx="3429024" cy="923330"/>
          </a:xfrm>
          <a:prstGeom prst="rect">
            <a:avLst/>
          </a:prstGeom>
          <a:noFill/>
        </p:spPr>
        <p:txBody>
          <a:bodyPr wrap="square" rtlCol="0">
            <a:spAutoFit/>
          </a:bodyPr>
          <a:lstStyle/>
          <a:p>
            <a:pPr algn="ctr"/>
            <a:r>
              <a:rPr lang="tr-TR" dirty="0">
                <a:solidFill>
                  <a:srgbClr val="3B419B"/>
                </a:solidFill>
              </a:rPr>
              <a:t>Ankara Üniversitesi </a:t>
            </a:r>
          </a:p>
          <a:p>
            <a:pPr algn="ctr"/>
            <a:r>
              <a:rPr lang="tr-TR" dirty="0">
                <a:solidFill>
                  <a:srgbClr val="3B419B"/>
                </a:solidFill>
              </a:rPr>
              <a:t>Dil ve Tarih-Coğrafya Fakültesi </a:t>
            </a:r>
          </a:p>
          <a:p>
            <a:pPr algn="ctr"/>
            <a:r>
              <a:rPr lang="tr-TR" dirty="0">
                <a:solidFill>
                  <a:srgbClr val="3B419B"/>
                </a:solidFill>
              </a:rPr>
              <a:t>Coğrafya Bölümü</a:t>
            </a:r>
          </a:p>
        </p:txBody>
      </p:sp>
      <p:sp>
        <p:nvSpPr>
          <p:cNvPr id="3" name="Alt Başlık 2">
            <a:extLst>
              <a:ext uri="{FF2B5EF4-FFF2-40B4-BE49-F238E27FC236}">
                <a16:creationId xmlns:a16="http://schemas.microsoft.com/office/drawing/2014/main" id="{25BF0E46-5E7F-4448-8AE2-C0F2B5FE990C}"/>
              </a:ext>
            </a:extLst>
          </p:cNvPr>
          <p:cNvSpPr txBox="1">
            <a:spLocks/>
          </p:cNvSpPr>
          <p:nvPr/>
        </p:nvSpPr>
        <p:spPr>
          <a:xfrm>
            <a:off x="3143240" y="6215082"/>
            <a:ext cx="3722703" cy="3485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rgbClr val="3B419B"/>
                </a:solidFill>
              </a:rPr>
              <a:t>Doç. Dr. Mutlu YILMAZ</a:t>
            </a:r>
          </a:p>
        </p:txBody>
      </p:sp>
      <p:sp>
        <p:nvSpPr>
          <p:cNvPr id="4" name="3 Dikdörtgen"/>
          <p:cNvSpPr/>
          <p:nvPr/>
        </p:nvSpPr>
        <p:spPr>
          <a:xfrm>
            <a:off x="2643174" y="1428736"/>
            <a:ext cx="4572000" cy="1077218"/>
          </a:xfrm>
          <a:prstGeom prst="rect">
            <a:avLst/>
          </a:prstGeom>
        </p:spPr>
        <p:txBody>
          <a:bodyPr>
            <a:spAutoFit/>
          </a:bodyPr>
          <a:lstStyle/>
          <a:p>
            <a:pPr algn="ctr"/>
            <a:r>
              <a:rPr lang="tr-TR" sz="3200" dirty="0" smtClean="0">
                <a:solidFill>
                  <a:srgbClr val="3B419B"/>
                </a:solidFill>
                <a:latin typeface="Times New Roman" pitchFamily="18" charset="0"/>
                <a:cs typeface="Times New Roman" pitchFamily="18" charset="0"/>
              </a:rPr>
              <a:t>COG 450 </a:t>
            </a:r>
            <a:br>
              <a:rPr lang="tr-TR" sz="3200" dirty="0" smtClean="0">
                <a:solidFill>
                  <a:srgbClr val="3B419B"/>
                </a:solidFill>
                <a:latin typeface="Times New Roman" pitchFamily="18" charset="0"/>
                <a:cs typeface="Times New Roman" pitchFamily="18" charset="0"/>
              </a:rPr>
            </a:br>
            <a:r>
              <a:rPr lang="tr-TR" sz="3200" b="1" dirty="0" smtClean="0">
                <a:solidFill>
                  <a:srgbClr val="3B419B"/>
                </a:solidFill>
                <a:latin typeface="Times New Roman" pitchFamily="18" charset="0"/>
                <a:cs typeface="Times New Roman" pitchFamily="18" charset="0"/>
              </a:rPr>
              <a:t>ORTA DOĞU</a:t>
            </a:r>
            <a:endParaRPr lang="tr-TR" sz="3200" b="1" dirty="0">
              <a:solidFill>
                <a:srgbClr val="3B419B"/>
              </a:solidFill>
              <a:latin typeface="Times New Roman" pitchFamily="18" charset="0"/>
              <a:cs typeface="Times New Roman" pitchFamily="18" charset="0"/>
            </a:endParaRPr>
          </a:p>
        </p:txBody>
      </p:sp>
      <p:pic>
        <p:nvPicPr>
          <p:cNvPr id="6"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4612" y="2643182"/>
            <a:ext cx="4518325" cy="3500462"/>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28662" y="785794"/>
            <a:ext cx="7758138" cy="5340369"/>
          </a:xfrm>
        </p:spPr>
        <p:txBody>
          <a:bodyPr>
            <a:normAutofit/>
          </a:bodyPr>
          <a:lstStyle/>
          <a:p>
            <a:pPr algn="just"/>
            <a:r>
              <a:rPr lang="tr-TR" sz="2000" b="1" i="1" dirty="0" err="1" smtClean="0">
                <a:latin typeface="Times New Roman" pitchFamily="18" charset="0"/>
                <a:cs typeface="Times New Roman" pitchFamily="18" charset="0"/>
              </a:rPr>
              <a:t>Zagros</a:t>
            </a:r>
            <a:r>
              <a:rPr lang="tr-TR" sz="2000" b="1" i="1" dirty="0" smtClean="0">
                <a:latin typeface="Times New Roman" pitchFamily="18" charset="0"/>
                <a:cs typeface="Times New Roman" pitchFamily="18" charset="0"/>
              </a:rPr>
              <a:t> Dağları: </a:t>
            </a:r>
            <a:r>
              <a:rPr lang="tr-TR" sz="2000" dirty="0" smtClean="0">
                <a:latin typeface="Times New Roman" pitchFamily="18" charset="0"/>
                <a:cs typeface="Times New Roman" pitchFamily="18" charset="0"/>
              </a:rPr>
              <a:t>İran’ın Kuzeybatısından başlayıp Basra Körfezine kadar uzanır. Uzunluğu 1500 </a:t>
            </a:r>
            <a:r>
              <a:rPr lang="tr-TR" sz="2000" dirty="0" err="1" smtClean="0">
                <a:latin typeface="Times New Roman" pitchFamily="18" charset="0"/>
                <a:cs typeface="Times New Roman" pitchFamily="18" charset="0"/>
              </a:rPr>
              <a:t>km’dir</a:t>
            </a:r>
            <a:r>
              <a:rPr lang="tr-TR" sz="2000" dirty="0" smtClean="0">
                <a:latin typeface="Times New Roman" pitchFamily="18" charset="0"/>
                <a:cs typeface="Times New Roman" pitchFamily="18" charset="0"/>
              </a:rPr>
              <a:t>. En yüksek yeri 5098 metredir. </a:t>
            </a:r>
          </a:p>
          <a:p>
            <a:pPr algn="just"/>
            <a:endParaRPr lang="tr-TR" sz="2000" dirty="0" smtClean="0">
              <a:latin typeface="Times New Roman" pitchFamily="18" charset="0"/>
              <a:cs typeface="Times New Roman" pitchFamily="18" charset="0"/>
            </a:endParaRPr>
          </a:p>
          <a:p>
            <a:pPr algn="just"/>
            <a:r>
              <a:rPr lang="tr-TR" sz="2000" b="1" i="1" dirty="0" err="1" smtClean="0">
                <a:latin typeface="Times New Roman" pitchFamily="18" charset="0"/>
                <a:cs typeface="Times New Roman" pitchFamily="18" charset="0"/>
              </a:rPr>
              <a:t>Acacus</a:t>
            </a:r>
            <a:r>
              <a:rPr lang="tr-TR" sz="2000" b="1" i="1" dirty="0" smtClean="0">
                <a:latin typeface="Times New Roman" pitchFamily="18" charset="0"/>
                <a:cs typeface="Times New Roman" pitchFamily="18" charset="0"/>
              </a:rPr>
              <a:t> Dağları: </a:t>
            </a:r>
            <a:r>
              <a:rPr lang="tr-TR" sz="2000" dirty="0" smtClean="0">
                <a:latin typeface="Times New Roman" pitchFamily="18" charset="0"/>
                <a:cs typeface="Times New Roman" pitchFamily="18" charset="0"/>
              </a:rPr>
              <a:t>Sahra'nın bir parçası olan batı Libya çöllerindeki bir dağ dizisi formu. 1985’de UNESCO tarafından Dünya mirasları listesinde yer alır. </a:t>
            </a:r>
          </a:p>
          <a:p>
            <a:pPr algn="just"/>
            <a:endParaRPr lang="tr-TR" sz="2000" dirty="0" smtClean="0">
              <a:latin typeface="Times New Roman" pitchFamily="18" charset="0"/>
              <a:cs typeface="Times New Roman" pitchFamily="18" charset="0"/>
            </a:endParaRPr>
          </a:p>
          <a:p>
            <a:pPr algn="just"/>
            <a:r>
              <a:rPr lang="tr-TR" sz="2000" b="1" i="1" dirty="0" smtClean="0">
                <a:latin typeface="Times New Roman" pitchFamily="18" charset="0"/>
                <a:cs typeface="Times New Roman" pitchFamily="18" charset="0"/>
              </a:rPr>
              <a:t>El </a:t>
            </a:r>
            <a:r>
              <a:rPr lang="tr-TR" sz="2000" b="1" i="1" dirty="0" err="1" smtClean="0">
                <a:latin typeface="Times New Roman" pitchFamily="18" charset="0"/>
                <a:cs typeface="Times New Roman" pitchFamily="18" charset="0"/>
              </a:rPr>
              <a:t>Nuseyriye</a:t>
            </a:r>
            <a:r>
              <a:rPr lang="tr-TR" sz="2000" b="1" i="1" dirty="0" smtClean="0">
                <a:latin typeface="Times New Roman" pitchFamily="18" charset="0"/>
                <a:cs typeface="Times New Roman" pitchFamily="18" charset="0"/>
              </a:rPr>
              <a:t> Dağları: </a:t>
            </a:r>
            <a:r>
              <a:rPr lang="tr-TR" sz="2000" dirty="0" smtClean="0">
                <a:latin typeface="Times New Roman" pitchFamily="18" charset="0"/>
                <a:cs typeface="Times New Roman" pitchFamily="18" charset="0"/>
              </a:rPr>
              <a:t>Suriye yer almaktadır. Yüksekliği 1562 metredir, Ortalama 32 </a:t>
            </a:r>
            <a:r>
              <a:rPr lang="tr-TR" sz="2000" dirty="0" err="1" smtClean="0">
                <a:latin typeface="Times New Roman" pitchFamily="18" charset="0"/>
                <a:cs typeface="Times New Roman" pitchFamily="18" charset="0"/>
              </a:rPr>
              <a:t>km’lik</a:t>
            </a:r>
            <a:r>
              <a:rPr lang="tr-TR" sz="2000" dirty="0" smtClean="0">
                <a:latin typeface="Times New Roman" pitchFamily="18" charset="0"/>
                <a:cs typeface="Times New Roman" pitchFamily="18" charset="0"/>
              </a:rPr>
              <a:t> genişliğe sahiptir. </a:t>
            </a:r>
          </a:p>
          <a:p>
            <a:pPr algn="just"/>
            <a:endParaRPr lang="tr-TR" sz="2000" dirty="0" smtClean="0">
              <a:latin typeface="Times New Roman" pitchFamily="18" charset="0"/>
              <a:cs typeface="Times New Roman" pitchFamily="18" charset="0"/>
            </a:endParaRPr>
          </a:p>
          <a:p>
            <a:pPr algn="just"/>
            <a:r>
              <a:rPr lang="tr-TR" sz="2000" b="1" i="1" dirty="0" err="1" smtClean="0">
                <a:latin typeface="Times New Roman" pitchFamily="18" charset="0"/>
                <a:cs typeface="Times New Roman" pitchFamily="18" charset="0"/>
              </a:rPr>
              <a:t>Hindikuş</a:t>
            </a:r>
            <a:r>
              <a:rPr lang="tr-TR" sz="2000" b="1" i="1" dirty="0" smtClean="0">
                <a:latin typeface="Times New Roman" pitchFamily="18" charset="0"/>
                <a:cs typeface="Times New Roman" pitchFamily="18" charset="0"/>
              </a:rPr>
              <a:t> Dağları: </a:t>
            </a:r>
            <a:r>
              <a:rPr lang="tr-TR" sz="2000" dirty="0" smtClean="0">
                <a:latin typeface="Times New Roman" pitchFamily="18" charset="0"/>
                <a:cs typeface="Times New Roman" pitchFamily="18" charset="0"/>
              </a:rPr>
              <a:t>Afganistan'dadır. </a:t>
            </a:r>
            <a:r>
              <a:rPr lang="tr-TR" sz="2000" dirty="0" err="1" smtClean="0">
                <a:latin typeface="Times New Roman" pitchFamily="18" charset="0"/>
                <a:cs typeface="Times New Roman" pitchFamily="18" charset="0"/>
              </a:rPr>
              <a:t>Himalaya</a:t>
            </a:r>
            <a:r>
              <a:rPr lang="tr-TR" sz="2000" dirty="0" smtClean="0">
                <a:latin typeface="Times New Roman" pitchFamily="18" charset="0"/>
                <a:cs typeface="Times New Roman" pitchFamily="18" charset="0"/>
              </a:rPr>
              <a:t> dağlarının uzantısıdır. 414 bin km2 ‘</a:t>
            </a:r>
            <a:r>
              <a:rPr lang="tr-TR" sz="2000" dirty="0" err="1" smtClean="0">
                <a:latin typeface="Times New Roman" pitchFamily="18" charset="0"/>
                <a:cs typeface="Times New Roman" pitchFamily="18" charset="0"/>
              </a:rPr>
              <a:t>lik</a:t>
            </a:r>
            <a:r>
              <a:rPr lang="tr-TR" sz="2000" dirty="0" smtClean="0">
                <a:latin typeface="Times New Roman" pitchFamily="18" charset="0"/>
                <a:cs typeface="Times New Roman" pitchFamily="18" charset="0"/>
              </a:rPr>
              <a:t> alana sahiptir.Uzunluğu 6400 metreyi aşar. </a:t>
            </a:r>
          </a:p>
          <a:p>
            <a:pPr algn="just"/>
            <a:endParaRPr lang="tr-TR" sz="2000" dirty="0" smtClean="0">
              <a:latin typeface="Times New Roman" pitchFamily="18" charset="0"/>
              <a:cs typeface="Times New Roman" pitchFamily="18" charset="0"/>
            </a:endParaRPr>
          </a:p>
          <a:p>
            <a:pPr algn="just"/>
            <a:r>
              <a:rPr lang="tr-TR" sz="2000" b="1" i="1" dirty="0" err="1" smtClean="0">
                <a:latin typeface="Times New Roman" pitchFamily="18" charset="0"/>
                <a:cs typeface="Times New Roman" pitchFamily="18" charset="0"/>
              </a:rPr>
              <a:t>Katrina</a:t>
            </a:r>
            <a:r>
              <a:rPr lang="tr-TR" sz="2000" b="1" i="1" dirty="0" smtClean="0">
                <a:latin typeface="Times New Roman" pitchFamily="18" charset="0"/>
                <a:cs typeface="Times New Roman" pitchFamily="18" charset="0"/>
              </a:rPr>
              <a:t> Dağı: </a:t>
            </a:r>
            <a:r>
              <a:rPr lang="tr-TR" sz="2000" dirty="0" smtClean="0">
                <a:latin typeface="Times New Roman" pitchFamily="18" charset="0"/>
                <a:cs typeface="Times New Roman" pitchFamily="18" charset="0"/>
              </a:rPr>
              <a:t>Mısırda yer almaktadır. 2642 metreyi bulan uzunluğu vardır</a:t>
            </a:r>
            <a:endParaRPr lang="tr-TR"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idx="1"/>
          </p:nvPr>
        </p:nvSpPr>
        <p:spPr>
          <a:xfrm>
            <a:off x="1071538" y="714375"/>
            <a:ext cx="7572428" cy="5411788"/>
          </a:xfrm>
        </p:spPr>
        <p:txBody>
          <a:bodyPr>
            <a:noAutofit/>
          </a:bodyPr>
          <a:lstStyle/>
          <a:p>
            <a:pPr marL="539496" indent="-457200" algn="just">
              <a:buClrTx/>
              <a:buFont typeface="Arial" pitchFamily="34" charset="0"/>
              <a:buChar char="•"/>
            </a:pPr>
            <a:r>
              <a:rPr lang="tr-TR" sz="2000" dirty="0" smtClean="0">
                <a:latin typeface="Times New Roman" pitchFamily="18" charset="0"/>
                <a:cs typeface="Times New Roman" pitchFamily="18" charset="0"/>
              </a:rPr>
              <a:t>Orta Doğu yer aldığı enlemler dolayısıyla çöllerle kaplı bir bölgedir.</a:t>
            </a:r>
          </a:p>
          <a:p>
            <a:pPr marL="539496" indent="-457200" algn="just">
              <a:buClrTx/>
              <a:buFont typeface="Arial" pitchFamily="34" charset="0"/>
              <a:buChar char="•"/>
            </a:pPr>
            <a:endParaRPr lang="tr-TR" sz="2000" dirty="0" smtClean="0">
              <a:latin typeface="Times New Roman" pitchFamily="18" charset="0"/>
              <a:cs typeface="Times New Roman" pitchFamily="18" charset="0"/>
            </a:endParaRPr>
          </a:p>
          <a:p>
            <a:pPr marL="539496" indent="-457200" algn="just">
              <a:buClrTx/>
              <a:buFont typeface="Arial" pitchFamily="34" charset="0"/>
              <a:buChar char="•"/>
            </a:pPr>
            <a:r>
              <a:rPr lang="tr-TR" sz="2000" b="1" dirty="0" smtClean="0">
                <a:latin typeface="Times New Roman" pitchFamily="18" charset="0"/>
                <a:cs typeface="Times New Roman" pitchFamily="18" charset="0"/>
              </a:rPr>
              <a:t>Libya çölü</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Tilbesti</a:t>
            </a:r>
            <a:r>
              <a:rPr lang="tr-TR" sz="2000" dirty="0" smtClean="0">
                <a:latin typeface="Times New Roman" pitchFamily="18" charset="0"/>
                <a:cs typeface="Times New Roman" pitchFamily="18" charset="0"/>
              </a:rPr>
              <a:t> dağlarıyla Nil nehri arasında yaklaşık 2 milyon km2’lik alanı kaplar. </a:t>
            </a:r>
          </a:p>
          <a:p>
            <a:pPr marL="539496" indent="-457200" algn="just">
              <a:buClrTx/>
              <a:buFont typeface="Arial" pitchFamily="34" charset="0"/>
              <a:buChar char="•"/>
            </a:pPr>
            <a:endParaRPr lang="tr-TR" sz="2000" dirty="0" smtClean="0">
              <a:latin typeface="Times New Roman" pitchFamily="18" charset="0"/>
              <a:cs typeface="Times New Roman" pitchFamily="18" charset="0"/>
            </a:endParaRPr>
          </a:p>
          <a:p>
            <a:pPr marL="539496" indent="-457200" algn="just">
              <a:buClrTx/>
              <a:buFont typeface="Arial" pitchFamily="34" charset="0"/>
              <a:buChar char="•"/>
            </a:pPr>
            <a:r>
              <a:rPr lang="tr-TR" sz="2000" b="1" i="1" dirty="0" smtClean="0">
                <a:latin typeface="Times New Roman" pitchFamily="18" charset="0"/>
                <a:cs typeface="Times New Roman" pitchFamily="18" charset="0"/>
              </a:rPr>
              <a:t>Suriye Çölü: </a:t>
            </a:r>
            <a:r>
              <a:rPr lang="tr-TR" sz="2000" dirty="0" err="1" smtClean="0">
                <a:latin typeface="Times New Roman" pitchFamily="18" charset="0"/>
                <a:cs typeface="Times New Roman" pitchFamily="18" charset="0"/>
              </a:rPr>
              <a:t>Arabistanın</a:t>
            </a:r>
            <a:r>
              <a:rPr lang="tr-TR" sz="2000" dirty="0" smtClean="0">
                <a:latin typeface="Times New Roman" pitchFamily="18" charset="0"/>
                <a:cs typeface="Times New Roman" pitchFamily="18" charset="0"/>
              </a:rPr>
              <a:t> kuzeyi Irak’ın batısı </a:t>
            </a:r>
            <a:r>
              <a:rPr lang="tr-TR" sz="2000" dirty="0" err="1" smtClean="0">
                <a:latin typeface="Times New Roman" pitchFamily="18" charset="0"/>
                <a:cs typeface="Times New Roman" pitchFamily="18" charset="0"/>
              </a:rPr>
              <a:t>Lübnan’nın</a:t>
            </a:r>
            <a:r>
              <a:rPr lang="tr-TR" sz="2000" dirty="0" smtClean="0">
                <a:latin typeface="Times New Roman" pitchFamily="18" charset="0"/>
                <a:cs typeface="Times New Roman" pitchFamily="18" charset="0"/>
              </a:rPr>
              <a:t> doğusu Suriye’nin güneyine kadar 500 bin km2’lik alanda etkindir. </a:t>
            </a:r>
          </a:p>
          <a:p>
            <a:pPr marL="539496" indent="-457200" algn="just">
              <a:buClrTx/>
              <a:buFont typeface="Arial" pitchFamily="34" charset="0"/>
              <a:buChar char="•"/>
            </a:pPr>
            <a:endParaRPr lang="tr-TR" sz="2000" dirty="0" smtClean="0">
              <a:latin typeface="Times New Roman" pitchFamily="18" charset="0"/>
              <a:cs typeface="Times New Roman" pitchFamily="18" charset="0"/>
            </a:endParaRPr>
          </a:p>
          <a:p>
            <a:pPr marL="539496" indent="-457200" algn="just">
              <a:buClrTx/>
              <a:buFont typeface="Arial" pitchFamily="34" charset="0"/>
              <a:buChar char="•"/>
            </a:pPr>
            <a:r>
              <a:rPr lang="tr-TR" sz="2000" b="1" i="1" dirty="0" smtClean="0">
                <a:latin typeface="Times New Roman" pitchFamily="18" charset="0"/>
                <a:cs typeface="Times New Roman" pitchFamily="18" charset="0"/>
              </a:rPr>
              <a:t>Arabistan Çölü: </a:t>
            </a:r>
            <a:r>
              <a:rPr lang="tr-TR" sz="2000" dirty="0" smtClean="0">
                <a:latin typeface="Times New Roman" pitchFamily="18" charset="0"/>
                <a:cs typeface="Times New Roman" pitchFamily="18" charset="0"/>
              </a:rPr>
              <a:t>Batı Asya’da Yemenden Basra’ya Umman’dan Ürdün Irak’a kadar uzanır 2 milyon 330 bin km2 </a:t>
            </a:r>
            <a:r>
              <a:rPr lang="tr-TR" sz="2000" dirty="0" err="1" smtClean="0">
                <a:latin typeface="Times New Roman" pitchFamily="18" charset="0"/>
                <a:cs typeface="Times New Roman" pitchFamily="18" charset="0"/>
              </a:rPr>
              <a:t>lik</a:t>
            </a:r>
            <a:r>
              <a:rPr lang="tr-TR" sz="2000" dirty="0" smtClean="0">
                <a:latin typeface="Times New Roman" pitchFamily="18" charset="0"/>
                <a:cs typeface="Times New Roman" pitchFamily="18" charset="0"/>
              </a:rPr>
              <a:t> alanı kaplar. </a:t>
            </a:r>
          </a:p>
          <a:p>
            <a:pPr marL="539496" indent="-457200" algn="just">
              <a:buClrTx/>
              <a:buFont typeface="Arial" pitchFamily="34" charset="0"/>
              <a:buChar char="•"/>
            </a:pPr>
            <a:endParaRPr lang="tr-TR" sz="2000" dirty="0" smtClean="0">
              <a:latin typeface="Times New Roman" pitchFamily="18" charset="0"/>
              <a:cs typeface="Times New Roman" pitchFamily="18" charset="0"/>
            </a:endParaRPr>
          </a:p>
          <a:p>
            <a:pPr marL="539496" indent="-457200" algn="just">
              <a:buClrTx/>
              <a:buFont typeface="Arial" pitchFamily="34" charset="0"/>
              <a:buChar char="•"/>
            </a:pPr>
            <a:r>
              <a:rPr lang="tr-TR" sz="2000" b="1" i="1" dirty="0" smtClean="0">
                <a:latin typeface="Times New Roman" pitchFamily="18" charset="0"/>
                <a:cs typeface="Times New Roman" pitchFamily="18" charset="0"/>
              </a:rPr>
              <a:t>Sahra Çölü: </a:t>
            </a:r>
            <a:r>
              <a:rPr lang="tr-TR" sz="2000" dirty="0" err="1" smtClean="0">
                <a:latin typeface="Times New Roman" pitchFamily="18" charset="0"/>
                <a:cs typeface="Times New Roman" pitchFamily="18" charset="0"/>
              </a:rPr>
              <a:t>Ortadoğuda</a:t>
            </a:r>
            <a:r>
              <a:rPr lang="tr-TR" sz="2000" dirty="0" smtClean="0">
                <a:latin typeface="Times New Roman" pitchFamily="18" charset="0"/>
                <a:cs typeface="Times New Roman" pitchFamily="18" charset="0"/>
              </a:rPr>
              <a:t> yer alan pek çok Afrika ülkesinin Güneyinde yer alan çöldür. 9 milyon km2lik devasa bir alanı kapsar.</a:t>
            </a:r>
            <a:endParaRPr lang="tr-TR"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476672"/>
            <a:ext cx="7632848" cy="4893647"/>
          </a:xfrm>
          <a:prstGeom prst="rect">
            <a:avLst/>
          </a:prstGeom>
        </p:spPr>
        <p:txBody>
          <a:bodyPr wrap="square">
            <a:spAutoFit/>
          </a:bodyPr>
          <a:lstStyle/>
          <a:p>
            <a:pPr algn="just"/>
            <a:endParaRPr lang="tr-TR" dirty="0" smtClean="0">
              <a:solidFill>
                <a:srgbClr val="000000"/>
              </a:solidFill>
              <a:latin typeface="EF-TimesNewRomanPSMT"/>
            </a:endParaRPr>
          </a:p>
          <a:p>
            <a:pPr algn="just"/>
            <a:r>
              <a:rPr lang="tr-TR" sz="2400" b="1" dirty="0" smtClean="0">
                <a:solidFill>
                  <a:srgbClr val="000000"/>
                </a:solidFill>
                <a:latin typeface="Times New Roman" panose="02020603050405020304" pitchFamily="18" charset="0"/>
                <a:cs typeface="Times New Roman" panose="02020603050405020304" pitchFamily="18" charset="0"/>
              </a:rPr>
              <a:t>Topraklar</a:t>
            </a:r>
          </a:p>
          <a:p>
            <a:pPr algn="just"/>
            <a:r>
              <a:rPr lang="tr-TR" dirty="0" smtClean="0">
                <a:solidFill>
                  <a:srgbClr val="000000"/>
                </a:solidFill>
                <a:latin typeface="Times New Roman" panose="02020603050405020304" pitchFamily="18" charset="0"/>
                <a:cs typeface="Times New Roman" panose="02020603050405020304" pitchFamily="18" charset="0"/>
              </a:rPr>
              <a:t>Litolojik </a:t>
            </a:r>
            <a:r>
              <a:rPr lang="tr-TR" dirty="0">
                <a:solidFill>
                  <a:srgbClr val="000000"/>
                </a:solidFill>
                <a:latin typeface="Times New Roman" panose="02020603050405020304" pitchFamily="18" charset="0"/>
                <a:cs typeface="Times New Roman" panose="02020603050405020304" pitchFamily="18" charset="0"/>
              </a:rPr>
              <a:t>yapı ve iklim faktörleri ile doğal bitki örtüsünün etkisi altında, zaman</a:t>
            </a:r>
          </a:p>
          <a:p>
            <a:pPr algn="just"/>
            <a:r>
              <a:rPr lang="tr-TR" dirty="0">
                <a:solidFill>
                  <a:srgbClr val="000000"/>
                </a:solidFill>
                <a:latin typeface="Times New Roman" panose="02020603050405020304" pitchFamily="18" charset="0"/>
                <a:cs typeface="Times New Roman" panose="02020603050405020304" pitchFamily="18" charset="0"/>
              </a:rPr>
              <a:t>süresi içinde teşekkül eden topraklar Ortadoğu'da farklı bölgelerde </a:t>
            </a:r>
            <a:r>
              <a:rPr lang="tr-TR" dirty="0" smtClean="0">
                <a:solidFill>
                  <a:srgbClr val="000000"/>
                </a:solidFill>
                <a:latin typeface="Times New Roman" panose="02020603050405020304" pitchFamily="18" charset="0"/>
                <a:cs typeface="Times New Roman" panose="02020603050405020304" pitchFamily="18" charset="0"/>
              </a:rPr>
              <a:t>değişik özellikler </a:t>
            </a:r>
            <a:r>
              <a:rPr lang="tr-TR" dirty="0">
                <a:solidFill>
                  <a:srgbClr val="000000"/>
                </a:solidFill>
                <a:latin typeface="Times New Roman" panose="02020603050405020304" pitchFamily="18" charset="0"/>
                <a:cs typeface="Times New Roman" panose="02020603050405020304" pitchFamily="18" charset="0"/>
              </a:rPr>
              <a:t>gösterecek şekilde ortaya çıkar</a:t>
            </a:r>
            <a:r>
              <a:rPr lang="tr-TR" dirty="0" smtClean="0">
                <a:solidFill>
                  <a:srgbClr val="000000"/>
                </a:solidFill>
                <a:latin typeface="Times New Roman" panose="02020603050405020304" pitchFamily="18" charset="0"/>
                <a:cs typeface="Times New Roman" panose="02020603050405020304" pitchFamily="18" charset="0"/>
              </a:rPr>
              <a:t>. Bu </a:t>
            </a:r>
            <a:r>
              <a:rPr lang="tr-TR" dirty="0">
                <a:solidFill>
                  <a:srgbClr val="000000"/>
                </a:solidFill>
                <a:latin typeface="Times New Roman" panose="02020603050405020304" pitchFamily="18" charset="0"/>
                <a:cs typeface="Times New Roman" panose="02020603050405020304" pitchFamily="18" charset="0"/>
              </a:rPr>
              <a:t>bakımdan Ortadoğu'daki topraklar genel olarak </a:t>
            </a:r>
            <a:r>
              <a:rPr lang="tr-TR" dirty="0" err="1">
                <a:solidFill>
                  <a:srgbClr val="000000"/>
                </a:solidFill>
                <a:latin typeface="Times New Roman" panose="02020603050405020304" pitchFamily="18" charset="0"/>
                <a:cs typeface="Times New Roman" panose="02020603050405020304" pitchFamily="18" charset="0"/>
              </a:rPr>
              <a:t>zonal</a:t>
            </a:r>
            <a:r>
              <a:rPr lang="tr-TR" dirty="0">
                <a:solidFill>
                  <a:srgbClr val="000000"/>
                </a:solidFill>
                <a:latin typeface="Times New Roman" panose="02020603050405020304" pitchFamily="18" charset="0"/>
                <a:cs typeface="Times New Roman" panose="02020603050405020304" pitchFamily="18" charset="0"/>
              </a:rPr>
              <a:t> topraklar, </a:t>
            </a:r>
            <a:r>
              <a:rPr lang="tr-TR" dirty="0" smtClean="0">
                <a:solidFill>
                  <a:srgbClr val="000000"/>
                </a:solidFill>
                <a:latin typeface="Times New Roman" panose="02020603050405020304" pitchFamily="18" charset="0"/>
                <a:cs typeface="Times New Roman" panose="02020603050405020304" pitchFamily="18" charset="0"/>
              </a:rPr>
              <a:t>azonal topraklar</a:t>
            </a:r>
            <a:r>
              <a:rPr lang="tr-TR" dirty="0">
                <a:solidFill>
                  <a:srgbClr val="000000"/>
                </a:solidFill>
                <a:latin typeface="Times New Roman" panose="02020603050405020304" pitchFamily="18" charset="0"/>
                <a:cs typeface="Times New Roman" panose="02020603050405020304" pitchFamily="18" charset="0"/>
              </a:rPr>
              <a:t>, </a:t>
            </a:r>
            <a:r>
              <a:rPr lang="tr-TR" dirty="0" err="1" smtClean="0">
                <a:solidFill>
                  <a:srgbClr val="000000"/>
                </a:solidFill>
                <a:latin typeface="Times New Roman" panose="02020603050405020304" pitchFamily="18" charset="0"/>
                <a:cs typeface="Times New Roman" panose="02020603050405020304" pitchFamily="18" charset="0"/>
              </a:rPr>
              <a:t>intrazonal</a:t>
            </a:r>
            <a:r>
              <a:rPr lang="tr-TR" dirty="0" smtClean="0">
                <a:solidFill>
                  <a:srgbClr val="000000"/>
                </a:solidFill>
                <a:latin typeface="Times New Roman" panose="02020603050405020304" pitchFamily="18" charset="0"/>
                <a:cs typeface="Times New Roman" panose="02020603050405020304" pitchFamily="18" charset="0"/>
              </a:rPr>
              <a:t> </a:t>
            </a:r>
            <a:r>
              <a:rPr lang="tr-TR" dirty="0">
                <a:solidFill>
                  <a:srgbClr val="000000"/>
                </a:solidFill>
                <a:latin typeface="Times New Roman" panose="02020603050405020304" pitchFamily="18" charset="0"/>
                <a:cs typeface="Times New Roman" panose="02020603050405020304" pitchFamily="18" charset="0"/>
              </a:rPr>
              <a:t>topraklar olmak üzere üç grupta ele alınabilir.</a:t>
            </a:r>
          </a:p>
          <a:p>
            <a:pPr marL="285750" indent="-285750" algn="just">
              <a:buFont typeface="Arial" panose="020B0604020202020204" pitchFamily="34" charset="0"/>
              <a:buChar char="•"/>
            </a:pPr>
            <a:r>
              <a:rPr lang="tr-TR" dirty="0" err="1" smtClean="0">
                <a:solidFill>
                  <a:srgbClr val="000000"/>
                </a:solidFill>
                <a:latin typeface="Times New Roman" panose="02020603050405020304" pitchFamily="18" charset="0"/>
                <a:cs typeface="Times New Roman" panose="02020603050405020304" pitchFamily="18" charset="0"/>
              </a:rPr>
              <a:t>Zonal</a:t>
            </a:r>
            <a:r>
              <a:rPr lang="tr-TR" dirty="0" smtClean="0">
                <a:solidFill>
                  <a:srgbClr val="000000"/>
                </a:solidFill>
                <a:latin typeface="Times New Roman" panose="02020603050405020304" pitchFamily="18" charset="0"/>
                <a:cs typeface="Times New Roman" panose="02020603050405020304" pitchFamily="18" charset="0"/>
              </a:rPr>
              <a:t> </a:t>
            </a:r>
            <a:r>
              <a:rPr lang="tr-TR" dirty="0">
                <a:solidFill>
                  <a:srgbClr val="000000"/>
                </a:solidFill>
                <a:latin typeface="Times New Roman" panose="02020603050405020304" pitchFamily="18" charset="0"/>
                <a:cs typeface="Times New Roman" panose="02020603050405020304" pitchFamily="18" charset="0"/>
              </a:rPr>
              <a:t>topraklar, Ortadoğu'da iklim ve doğal bitki örtüsüne uygunluk </a:t>
            </a:r>
            <a:r>
              <a:rPr lang="tr-TR" dirty="0" smtClean="0">
                <a:solidFill>
                  <a:srgbClr val="000000"/>
                </a:solidFill>
                <a:latin typeface="Times New Roman" panose="02020603050405020304" pitchFamily="18" charset="0"/>
                <a:cs typeface="Times New Roman" panose="02020603050405020304" pitchFamily="18" charset="0"/>
              </a:rPr>
              <a:t>gösterecek şekilde</a:t>
            </a:r>
            <a:r>
              <a:rPr lang="tr-TR" dirty="0">
                <a:solidFill>
                  <a:srgbClr val="000000"/>
                </a:solidFill>
                <a:latin typeface="Times New Roman" panose="02020603050405020304" pitchFamily="18" charset="0"/>
                <a:cs typeface="Times New Roman" panose="02020603050405020304" pitchFamily="18" charset="0"/>
              </a:rPr>
              <a:t>, geniş sahalarda özellikle yüksek saha ülkelerinde dağlık, ormanlık ve </a:t>
            </a:r>
            <a:r>
              <a:rPr lang="tr-TR" dirty="0" smtClean="0">
                <a:solidFill>
                  <a:srgbClr val="000000"/>
                </a:solidFill>
                <a:latin typeface="Times New Roman" panose="02020603050405020304" pitchFamily="18" charset="0"/>
                <a:cs typeface="Times New Roman" panose="02020603050405020304" pitchFamily="18" charset="0"/>
              </a:rPr>
              <a:t>bitki örtüsünün </a:t>
            </a:r>
            <a:r>
              <a:rPr lang="tr-TR" dirty="0">
                <a:solidFill>
                  <a:srgbClr val="000000"/>
                </a:solidFill>
                <a:latin typeface="Times New Roman" panose="02020603050405020304" pitchFamily="18" charset="0"/>
                <a:cs typeface="Times New Roman" panose="02020603050405020304" pitchFamily="18" charset="0"/>
              </a:rPr>
              <a:t>yoğun olduğu nemli alanlarda görülürler.</a:t>
            </a:r>
          </a:p>
          <a:p>
            <a:pPr marL="285750" indent="-285750" algn="just">
              <a:buFont typeface="Arial" panose="020B0604020202020204" pitchFamily="34" charset="0"/>
              <a:buChar char="•"/>
            </a:pPr>
            <a:r>
              <a:rPr lang="tr-TR" dirty="0" smtClean="0">
                <a:solidFill>
                  <a:srgbClr val="000000"/>
                </a:solidFill>
                <a:latin typeface="Times New Roman" panose="02020603050405020304" pitchFamily="18" charset="0"/>
                <a:cs typeface="Times New Roman" panose="02020603050405020304" pitchFamily="18" charset="0"/>
              </a:rPr>
              <a:t>Azonal </a:t>
            </a:r>
            <a:r>
              <a:rPr lang="tr-TR" dirty="0">
                <a:solidFill>
                  <a:srgbClr val="000000"/>
                </a:solidFill>
                <a:latin typeface="Times New Roman" panose="02020603050405020304" pitchFamily="18" charset="0"/>
                <a:cs typeface="Times New Roman" panose="02020603050405020304" pitchFamily="18" charset="0"/>
              </a:rPr>
              <a:t>topraklar, Ortadoğu'da genelde </a:t>
            </a:r>
            <a:r>
              <a:rPr lang="tr-TR" dirty="0" err="1">
                <a:solidFill>
                  <a:srgbClr val="000000"/>
                </a:solidFill>
                <a:latin typeface="Times New Roman" panose="02020603050405020304" pitchFamily="18" charset="0"/>
                <a:cs typeface="Times New Roman" panose="02020603050405020304" pitchFamily="18" charset="0"/>
              </a:rPr>
              <a:t>alüvyal</a:t>
            </a:r>
            <a:r>
              <a:rPr lang="tr-TR" dirty="0">
                <a:solidFill>
                  <a:srgbClr val="000000"/>
                </a:solidFill>
                <a:latin typeface="Times New Roman" panose="02020603050405020304" pitchFamily="18" charset="0"/>
                <a:cs typeface="Times New Roman" panose="02020603050405020304" pitchFamily="18" charset="0"/>
              </a:rPr>
              <a:t>, </a:t>
            </a:r>
            <a:r>
              <a:rPr lang="tr-TR" dirty="0" err="1" smtClean="0">
                <a:solidFill>
                  <a:srgbClr val="000000"/>
                </a:solidFill>
                <a:latin typeface="Times New Roman" panose="02020603050405020304" pitchFamily="18" charset="0"/>
                <a:cs typeface="Times New Roman" panose="02020603050405020304" pitchFamily="18" charset="0"/>
              </a:rPr>
              <a:t>hidromorfik</a:t>
            </a:r>
            <a:r>
              <a:rPr lang="tr-TR" dirty="0" smtClean="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alüvyal</a:t>
            </a:r>
            <a:r>
              <a:rPr lang="tr-TR" dirty="0">
                <a:solidFill>
                  <a:srgbClr val="000000"/>
                </a:solidFill>
                <a:latin typeface="Times New Roman" panose="02020603050405020304" pitchFamily="18" charset="0"/>
                <a:cs typeface="Times New Roman" panose="02020603050405020304" pitchFamily="18" charset="0"/>
              </a:rPr>
              <a:t>, tuzlu </a:t>
            </a:r>
            <a:r>
              <a:rPr lang="tr-TR" dirty="0" err="1" smtClean="0">
                <a:solidFill>
                  <a:srgbClr val="000000"/>
                </a:solidFill>
                <a:latin typeface="Times New Roman" panose="02020603050405020304" pitchFamily="18" charset="0"/>
                <a:cs typeface="Times New Roman" panose="02020603050405020304" pitchFamily="18" charset="0"/>
              </a:rPr>
              <a:t>alüvyal</a:t>
            </a:r>
            <a:r>
              <a:rPr lang="tr-TR" dirty="0" smtClean="0">
                <a:solidFill>
                  <a:srgbClr val="000000"/>
                </a:solidFill>
                <a:latin typeface="Times New Roman" panose="02020603050405020304" pitchFamily="18" charset="0"/>
                <a:cs typeface="Times New Roman" panose="02020603050405020304" pitchFamily="18" charset="0"/>
              </a:rPr>
              <a:t> ve </a:t>
            </a:r>
            <a:r>
              <a:rPr lang="tr-TR" dirty="0">
                <a:solidFill>
                  <a:srgbClr val="000000"/>
                </a:solidFill>
                <a:latin typeface="Times New Roman" panose="02020603050405020304" pitchFamily="18" charset="0"/>
                <a:cs typeface="Times New Roman" panose="02020603050405020304" pitchFamily="18" charset="0"/>
              </a:rPr>
              <a:t>kumullar olarak karşımıza çıkarlar. Bu topraklar genellikle </a:t>
            </a:r>
            <a:r>
              <a:rPr lang="tr-TR" dirty="0" err="1">
                <a:solidFill>
                  <a:srgbClr val="000000"/>
                </a:solidFill>
                <a:latin typeface="Times New Roman" panose="02020603050405020304" pitchFamily="18" charset="0"/>
                <a:cs typeface="Times New Roman" panose="02020603050405020304" pitchFamily="18" charset="0"/>
              </a:rPr>
              <a:t>horizonlaşmamıştır</a:t>
            </a:r>
            <a:r>
              <a:rPr lang="tr-TR" dirty="0">
                <a:solidFill>
                  <a:srgbClr val="000000"/>
                </a:solidFill>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tr-TR" dirty="0" err="1" smtClean="0">
                <a:solidFill>
                  <a:srgbClr val="000000"/>
                </a:solidFill>
                <a:latin typeface="Times New Roman" panose="02020603050405020304" pitchFamily="18" charset="0"/>
                <a:cs typeface="Times New Roman" panose="02020603050405020304" pitchFamily="18" charset="0"/>
              </a:rPr>
              <a:t>İntrazonal</a:t>
            </a:r>
            <a:r>
              <a:rPr lang="tr-TR" dirty="0" smtClean="0">
                <a:solidFill>
                  <a:srgbClr val="000000"/>
                </a:solidFill>
                <a:latin typeface="Times New Roman" panose="02020603050405020304" pitchFamily="18" charset="0"/>
                <a:cs typeface="Times New Roman" panose="02020603050405020304" pitchFamily="18" charset="0"/>
              </a:rPr>
              <a:t> </a:t>
            </a:r>
            <a:r>
              <a:rPr lang="tr-TR" dirty="0">
                <a:solidFill>
                  <a:srgbClr val="000000"/>
                </a:solidFill>
                <a:latin typeface="Times New Roman" panose="02020603050405020304" pitchFamily="18" charset="0"/>
                <a:cs typeface="Times New Roman" panose="02020603050405020304" pitchFamily="18" charset="0"/>
              </a:rPr>
              <a:t>topraklar ise Ortadoğu'da </a:t>
            </a:r>
            <a:r>
              <a:rPr lang="tr-TR" dirty="0" err="1">
                <a:solidFill>
                  <a:srgbClr val="000000"/>
                </a:solidFill>
                <a:latin typeface="Times New Roman" panose="02020603050405020304" pitchFamily="18" charset="0"/>
                <a:cs typeface="Times New Roman" panose="02020603050405020304" pitchFamily="18" charset="0"/>
              </a:rPr>
              <a:t>anakaya</a:t>
            </a:r>
            <a:r>
              <a:rPr lang="tr-TR" dirty="0">
                <a:solidFill>
                  <a:srgbClr val="000000"/>
                </a:solidFill>
                <a:latin typeface="Times New Roman" panose="02020603050405020304" pitchFamily="18" charset="0"/>
                <a:cs typeface="Times New Roman" panose="02020603050405020304" pitchFamily="18" charset="0"/>
              </a:rPr>
              <a:t> ve jeomorfolojik durum ile </a:t>
            </a:r>
            <a:r>
              <a:rPr lang="tr-TR" dirty="0" smtClean="0">
                <a:solidFill>
                  <a:srgbClr val="000000"/>
                </a:solidFill>
                <a:latin typeface="Times New Roman" panose="02020603050405020304" pitchFamily="18" charset="0"/>
                <a:cs typeface="Times New Roman" panose="02020603050405020304" pitchFamily="18" charset="0"/>
              </a:rPr>
              <a:t>drenaj şartlarına </a:t>
            </a:r>
            <a:r>
              <a:rPr lang="tr-TR" dirty="0">
                <a:solidFill>
                  <a:srgbClr val="000000"/>
                </a:solidFill>
                <a:latin typeface="Times New Roman" panose="02020603050405020304" pitchFamily="18" charset="0"/>
                <a:cs typeface="Times New Roman" panose="02020603050405020304" pitchFamily="18" charset="0"/>
              </a:rPr>
              <a:t>bağlı olarak gelişme gösteren topraklar olup, kahverengi </a:t>
            </a:r>
            <a:r>
              <a:rPr lang="tr-TR" dirty="0" smtClean="0">
                <a:solidFill>
                  <a:srgbClr val="000000"/>
                </a:solidFill>
                <a:latin typeface="Times New Roman" panose="02020603050405020304" pitchFamily="18" charset="0"/>
                <a:cs typeface="Times New Roman" panose="02020603050405020304" pitchFamily="18" charset="0"/>
              </a:rPr>
              <a:t>orman toprakları</a:t>
            </a: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grumusollar</a:t>
            </a: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rendzinalar</a:t>
            </a: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soloncaklar</a:t>
            </a:r>
            <a:r>
              <a:rPr lang="tr-TR" dirty="0">
                <a:solidFill>
                  <a:srgbClr val="000000"/>
                </a:solidFill>
                <a:latin typeface="Times New Roman" panose="02020603050405020304" pitchFamily="18" charset="0"/>
                <a:cs typeface="Times New Roman" panose="02020603050405020304" pitchFamily="18" charset="0"/>
              </a:rPr>
              <a:t> halinde ortaya </a:t>
            </a:r>
            <a:r>
              <a:rPr lang="tr-TR" dirty="0" smtClean="0">
                <a:solidFill>
                  <a:srgbClr val="000000"/>
                </a:solidFill>
                <a:latin typeface="Times New Roman" panose="02020603050405020304" pitchFamily="18" charset="0"/>
                <a:cs typeface="Times New Roman" panose="02020603050405020304" pitchFamily="18" charset="0"/>
              </a:rPr>
              <a:t>çıkarlar.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212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15616" y="2060848"/>
            <a:ext cx="7493572" cy="2781384"/>
          </a:xfrm>
          <a:prstGeom prst="rect">
            <a:avLst/>
          </a:prstGeom>
        </p:spPr>
      </p:pic>
    </p:spTree>
    <p:extLst>
      <p:ext uri="{BB962C8B-B14F-4D97-AF65-F5344CB8AC3E}">
        <p14:creationId xmlns:p14="http://schemas.microsoft.com/office/powerpoint/2010/main" val="3834259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9436" y="332656"/>
            <a:ext cx="7863044" cy="5632311"/>
          </a:xfrm>
          <a:prstGeom prst="rect">
            <a:avLst/>
          </a:prstGeom>
        </p:spPr>
        <p:txBody>
          <a:bodyPr wrap="square">
            <a:spAutoFit/>
          </a:bodyPr>
          <a:lstStyle/>
          <a:p>
            <a:r>
              <a:rPr lang="tr-TR" sz="2000" b="1" dirty="0" smtClean="0">
                <a:solidFill>
                  <a:srgbClr val="000000"/>
                </a:solidFill>
                <a:latin typeface="Times New Roman" panose="02020603050405020304" pitchFamily="18" charset="0"/>
                <a:cs typeface="Times New Roman" panose="02020603050405020304" pitchFamily="18" charset="0"/>
              </a:rPr>
              <a:t>Vejetasyon</a:t>
            </a:r>
            <a:endParaRPr lang="tr-TR" sz="2000" b="1" dirty="0">
              <a:solidFill>
                <a:srgbClr val="000000"/>
              </a:solidFill>
              <a:latin typeface="Times New Roman" panose="02020603050405020304" pitchFamily="18" charset="0"/>
              <a:cs typeface="Times New Roman" panose="02020603050405020304" pitchFamily="18" charset="0"/>
            </a:endParaRPr>
          </a:p>
          <a:p>
            <a:pPr algn="just"/>
            <a:r>
              <a:rPr lang="tr-TR" sz="2000" dirty="0" smtClean="0">
                <a:solidFill>
                  <a:srgbClr val="000000"/>
                </a:solidFill>
                <a:latin typeface="Times New Roman" panose="02020603050405020304" pitchFamily="18" charset="0"/>
                <a:cs typeface="Times New Roman" panose="02020603050405020304" pitchFamily="18" charset="0"/>
              </a:rPr>
              <a:t>Yerküre </a:t>
            </a:r>
            <a:r>
              <a:rPr lang="tr-TR" sz="2000" dirty="0">
                <a:solidFill>
                  <a:srgbClr val="000000"/>
                </a:solidFill>
                <a:latin typeface="Times New Roman" panose="02020603050405020304" pitchFamily="18" charset="0"/>
                <a:cs typeface="Times New Roman" panose="02020603050405020304" pitchFamily="18" charset="0"/>
              </a:rPr>
              <a:t>üzerinde binlerce bitki türü birbirinden farklı vejetasyon bölgeleri</a:t>
            </a:r>
          </a:p>
          <a:p>
            <a:pPr algn="just"/>
            <a:r>
              <a:rPr lang="tr-TR" sz="2000" dirty="0">
                <a:solidFill>
                  <a:srgbClr val="000000"/>
                </a:solidFill>
                <a:latin typeface="Times New Roman" panose="02020603050405020304" pitchFamily="18" charset="0"/>
                <a:cs typeface="Times New Roman" panose="02020603050405020304" pitchFamily="18" charset="0"/>
              </a:rPr>
              <a:t>içinde yaşamlarını devam ettirirler. Vejetasyon bölgeleri ise </a:t>
            </a:r>
            <a:r>
              <a:rPr lang="tr-TR" sz="2000" dirty="0" smtClean="0">
                <a:solidFill>
                  <a:srgbClr val="000000"/>
                </a:solidFill>
                <a:latin typeface="Times New Roman" panose="02020603050405020304" pitchFamily="18" charset="0"/>
                <a:cs typeface="Times New Roman" panose="02020603050405020304" pitchFamily="18" charset="0"/>
              </a:rPr>
              <a:t>yerkürede birbirinden </a:t>
            </a:r>
            <a:r>
              <a:rPr lang="tr-TR" sz="2000" dirty="0">
                <a:solidFill>
                  <a:srgbClr val="000000"/>
                </a:solidFill>
                <a:latin typeface="Times New Roman" panose="02020603050405020304" pitchFamily="18" charset="0"/>
                <a:cs typeface="Times New Roman" panose="02020603050405020304" pitchFamily="18" charset="0"/>
              </a:rPr>
              <a:t>farklı olarak belirlenen ortamlar içindedirler. Bu bakımdan </a:t>
            </a:r>
            <a:r>
              <a:rPr lang="tr-TR" sz="2000" dirty="0" smtClean="0">
                <a:solidFill>
                  <a:srgbClr val="000000"/>
                </a:solidFill>
                <a:latin typeface="Times New Roman" panose="02020603050405020304" pitchFamily="18" charset="0"/>
                <a:cs typeface="Times New Roman" panose="02020603050405020304" pitchFamily="18" charset="0"/>
              </a:rPr>
              <a:t>ortaya çıkan </a:t>
            </a:r>
            <a:r>
              <a:rPr lang="tr-TR" sz="2000" dirty="0">
                <a:solidFill>
                  <a:srgbClr val="000000"/>
                </a:solidFill>
                <a:latin typeface="Times New Roman" panose="02020603050405020304" pitchFamily="18" charset="0"/>
                <a:cs typeface="Times New Roman" panose="02020603050405020304" pitchFamily="18" charset="0"/>
              </a:rPr>
              <a:t>farklı ortam şartları veya yaşam koşullan ise iklim, toprak, jeomorfolojik</a:t>
            </a:r>
            <a:r>
              <a:rPr lang="tr-TR" sz="2000" dirty="0" smtClean="0">
                <a:solidFill>
                  <a:srgbClr val="000000"/>
                </a:solidFill>
                <a:latin typeface="Times New Roman" panose="02020603050405020304" pitchFamily="18" charset="0"/>
                <a:cs typeface="Times New Roman" panose="02020603050405020304" pitchFamily="18" charset="0"/>
              </a:rPr>
              <a:t>, </a:t>
            </a:r>
            <a:r>
              <a:rPr lang="tr-TR" sz="2000" dirty="0" err="1" smtClean="0">
                <a:solidFill>
                  <a:srgbClr val="000000"/>
                </a:solidFill>
                <a:latin typeface="Times New Roman" panose="02020603050405020304" pitchFamily="18" charset="0"/>
                <a:cs typeface="Times New Roman" panose="02020603050405020304" pitchFamily="18" charset="0"/>
              </a:rPr>
              <a:t>biyotik</a:t>
            </a:r>
            <a:r>
              <a:rPr lang="tr-TR" sz="2000" dirty="0" smtClean="0">
                <a:solidFill>
                  <a:srgbClr val="000000"/>
                </a:solidFill>
                <a:latin typeface="Times New Roman" panose="02020603050405020304" pitchFamily="18" charset="0"/>
                <a:cs typeface="Times New Roman" panose="02020603050405020304" pitchFamily="18" charset="0"/>
              </a:rPr>
              <a:t> </a:t>
            </a:r>
            <a:r>
              <a:rPr lang="tr-TR" sz="2000" dirty="0">
                <a:solidFill>
                  <a:srgbClr val="000000"/>
                </a:solidFill>
                <a:latin typeface="Times New Roman" panose="02020603050405020304" pitchFamily="18" charset="0"/>
                <a:cs typeface="Times New Roman" panose="02020603050405020304" pitchFamily="18" charset="0"/>
              </a:rPr>
              <a:t>ve beşeri yapı ile belirlenir. Ortadoğu'da, bu konuya bu </a:t>
            </a:r>
            <a:r>
              <a:rPr lang="tr-TR" sz="2000" dirty="0" smtClean="0">
                <a:solidFill>
                  <a:srgbClr val="000000"/>
                </a:solidFill>
                <a:latin typeface="Times New Roman" panose="02020603050405020304" pitchFamily="18" charset="0"/>
                <a:cs typeface="Times New Roman" panose="02020603050405020304" pitchFamily="18" charset="0"/>
              </a:rPr>
              <a:t>açıdan bakıldığında</a:t>
            </a:r>
            <a:r>
              <a:rPr lang="tr-TR" sz="2000" dirty="0">
                <a:solidFill>
                  <a:srgbClr val="000000"/>
                </a:solidFill>
                <a:latin typeface="Times New Roman" panose="02020603050405020304" pitchFamily="18" charset="0"/>
                <a:cs typeface="Times New Roman" panose="02020603050405020304" pitchFamily="18" charset="0"/>
              </a:rPr>
              <a:t>, ortam şartlarının doğal bitki örtüsü yönünden pek </a:t>
            </a:r>
            <a:r>
              <a:rPr lang="tr-TR" sz="2000" dirty="0" smtClean="0">
                <a:solidFill>
                  <a:srgbClr val="000000"/>
                </a:solidFill>
                <a:latin typeface="Times New Roman" panose="02020603050405020304" pitchFamily="18" charset="0"/>
                <a:cs typeface="Times New Roman" panose="02020603050405020304" pitchFamily="18" charset="0"/>
              </a:rPr>
              <a:t>elverişli olmadığı </a:t>
            </a:r>
            <a:r>
              <a:rPr lang="tr-TR" sz="2000" dirty="0">
                <a:solidFill>
                  <a:srgbClr val="000000"/>
                </a:solidFill>
                <a:latin typeface="Times New Roman" panose="02020603050405020304" pitchFamily="18" charset="0"/>
                <a:cs typeface="Times New Roman" panose="02020603050405020304" pitchFamily="18" charset="0"/>
              </a:rPr>
              <a:t>görülür</a:t>
            </a:r>
            <a:r>
              <a:rPr lang="tr-TR" sz="2000" dirty="0" smtClean="0">
                <a:solidFill>
                  <a:srgbClr val="000000"/>
                </a:solidFill>
                <a:latin typeface="Times New Roman" panose="02020603050405020304" pitchFamily="18" charset="0"/>
                <a:cs typeface="Times New Roman" panose="02020603050405020304" pitchFamily="18" charset="0"/>
              </a:rPr>
              <a:t>.</a:t>
            </a:r>
          </a:p>
          <a:p>
            <a:pPr algn="just"/>
            <a:endParaRPr lang="tr-TR" sz="2000" dirty="0" smtClean="0">
              <a:solidFill>
                <a:srgbClr val="000000"/>
              </a:solidFill>
              <a:latin typeface="Times New Roman" panose="02020603050405020304" pitchFamily="18" charset="0"/>
              <a:cs typeface="Times New Roman" panose="02020603050405020304" pitchFamily="18" charset="0"/>
            </a:endParaRPr>
          </a:p>
          <a:p>
            <a:pPr algn="just"/>
            <a:r>
              <a:rPr lang="tr-TR" sz="2000" dirty="0" smtClean="0">
                <a:solidFill>
                  <a:srgbClr val="0BD1DA"/>
                </a:solidFill>
                <a:latin typeface="Times New Roman" panose="02020603050405020304" pitchFamily="18" charset="0"/>
                <a:cs typeface="Times New Roman" panose="02020603050405020304" pitchFamily="18" charset="0"/>
              </a:rPr>
              <a:t> </a:t>
            </a:r>
            <a:r>
              <a:rPr lang="tr-TR" sz="2000" dirty="0" err="1">
                <a:solidFill>
                  <a:srgbClr val="000000"/>
                </a:solidFill>
                <a:latin typeface="Times New Roman" panose="02020603050405020304" pitchFamily="18" charset="0"/>
                <a:cs typeface="Times New Roman" panose="02020603050405020304" pitchFamily="18" charset="0"/>
              </a:rPr>
              <a:t>Ortadoğuda</a:t>
            </a:r>
            <a:r>
              <a:rPr lang="tr-TR" sz="2000" dirty="0">
                <a:solidFill>
                  <a:srgbClr val="000000"/>
                </a:solidFill>
                <a:latin typeface="Times New Roman" panose="02020603050405020304" pitchFamily="18" charset="0"/>
                <a:cs typeface="Times New Roman" panose="02020603050405020304" pitchFamily="18" charset="0"/>
              </a:rPr>
              <a:t> genel olarak çöl ve karasal iklim görüldüğü için doğal bitki</a:t>
            </a:r>
          </a:p>
          <a:p>
            <a:pPr algn="just"/>
            <a:r>
              <a:rPr lang="tr-TR" sz="2000" dirty="0">
                <a:solidFill>
                  <a:srgbClr val="000000"/>
                </a:solidFill>
                <a:latin typeface="Times New Roman" panose="02020603050405020304" pitchFamily="18" charset="0"/>
                <a:cs typeface="Times New Roman" panose="02020603050405020304" pitchFamily="18" charset="0"/>
              </a:rPr>
              <a:t>örtüsü daha çok kurakçıl bitkilerdir</a:t>
            </a:r>
            <a:r>
              <a:rPr lang="tr-TR" sz="2000" dirty="0" smtClean="0">
                <a:solidFill>
                  <a:srgbClr val="000000"/>
                </a:solidFill>
                <a:latin typeface="Times New Roman" panose="02020603050405020304" pitchFamily="18" charset="0"/>
                <a:cs typeface="Times New Roman" panose="02020603050405020304" pitchFamily="18" charset="0"/>
              </a:rPr>
              <a:t>. Ortadoğu'da </a:t>
            </a:r>
            <a:r>
              <a:rPr lang="tr-TR" sz="2000" dirty="0">
                <a:solidFill>
                  <a:srgbClr val="000000"/>
                </a:solidFill>
                <a:latin typeface="Times New Roman" panose="02020603050405020304" pitchFamily="18" charset="0"/>
                <a:cs typeface="Times New Roman" panose="02020603050405020304" pitchFamily="18" charset="0"/>
              </a:rPr>
              <a:t>yer alan bitkilerin büyük çoğunluğu bölgenin yaklaşık </a:t>
            </a:r>
            <a:r>
              <a:rPr lang="tr-TR" sz="2000" dirty="0" smtClean="0">
                <a:solidFill>
                  <a:srgbClr val="000000"/>
                </a:solidFill>
                <a:latin typeface="Times New Roman" panose="02020603050405020304" pitchFamily="18" charset="0"/>
                <a:cs typeface="Times New Roman" panose="02020603050405020304" pitchFamily="18" charset="0"/>
              </a:rPr>
              <a:t>3/4'ünde görülen </a:t>
            </a:r>
            <a:r>
              <a:rPr lang="tr-TR" sz="2000" dirty="0">
                <a:solidFill>
                  <a:srgbClr val="000000"/>
                </a:solidFill>
                <a:latin typeface="Times New Roman" panose="02020603050405020304" pitchFamily="18" charset="0"/>
                <a:cs typeface="Times New Roman" panose="02020603050405020304" pitchFamily="18" charset="0"/>
              </a:rPr>
              <a:t>yüksek sıcaklık ve yağış azlığı nedeniyle yaşamlarını yağışlı, serin </a:t>
            </a:r>
            <a:r>
              <a:rPr lang="tr-TR" sz="2000" dirty="0" smtClean="0">
                <a:solidFill>
                  <a:srgbClr val="000000"/>
                </a:solidFill>
                <a:latin typeface="Times New Roman" panose="02020603050405020304" pitchFamily="18" charset="0"/>
                <a:cs typeface="Times New Roman" panose="02020603050405020304" pitchFamily="18" charset="0"/>
              </a:rPr>
              <a:t>kış devresinde </a:t>
            </a:r>
            <a:r>
              <a:rPr lang="tr-TR" sz="2000" dirty="0">
                <a:solidFill>
                  <a:srgbClr val="000000"/>
                </a:solidFill>
                <a:latin typeface="Times New Roman" panose="02020603050405020304" pitchFamily="18" charset="0"/>
                <a:cs typeface="Times New Roman" panose="02020603050405020304" pitchFamily="18" charset="0"/>
              </a:rPr>
              <a:t>gerçekleştirirler</a:t>
            </a:r>
            <a:r>
              <a:rPr lang="tr-TR" sz="2000" dirty="0" smtClean="0">
                <a:solidFill>
                  <a:srgbClr val="000000"/>
                </a:solidFill>
                <a:latin typeface="Times New Roman" panose="02020603050405020304" pitchFamily="18" charset="0"/>
                <a:cs typeface="Times New Roman" panose="02020603050405020304" pitchFamily="18" charset="0"/>
              </a:rPr>
              <a:t>.</a:t>
            </a:r>
          </a:p>
          <a:p>
            <a:pPr algn="just"/>
            <a:endParaRPr lang="tr-TR" sz="2000" dirty="0">
              <a:solidFill>
                <a:srgbClr val="000000"/>
              </a:solidFill>
              <a:latin typeface="Times New Roman" panose="02020603050405020304" pitchFamily="18" charset="0"/>
              <a:cs typeface="Times New Roman" panose="02020603050405020304" pitchFamily="18" charset="0"/>
            </a:endParaRPr>
          </a:p>
          <a:p>
            <a:pPr algn="just"/>
            <a:r>
              <a:rPr lang="tr-TR" sz="2000" dirty="0" smtClean="0">
                <a:solidFill>
                  <a:srgbClr val="000000"/>
                </a:solidFill>
                <a:latin typeface="Times New Roman" panose="02020603050405020304" pitchFamily="18" charset="0"/>
                <a:cs typeface="Times New Roman" panose="02020603050405020304" pitchFamily="18" charset="0"/>
              </a:rPr>
              <a:t>Ortadoğu'da </a:t>
            </a:r>
            <a:r>
              <a:rPr lang="tr-TR" sz="2000" dirty="0">
                <a:solidFill>
                  <a:srgbClr val="000000"/>
                </a:solidFill>
                <a:latin typeface="Times New Roman" panose="02020603050405020304" pitchFamily="18" charset="0"/>
                <a:cs typeface="Times New Roman" panose="02020603050405020304" pitchFamily="18" charset="0"/>
              </a:rPr>
              <a:t>ekolojik özelliklerin belirlediği başlıca bitki formasyonları,</a:t>
            </a:r>
          </a:p>
          <a:p>
            <a:pPr algn="just"/>
            <a:r>
              <a:rPr lang="tr-TR" sz="2000" dirty="0">
                <a:solidFill>
                  <a:srgbClr val="000000"/>
                </a:solidFill>
                <a:latin typeface="Times New Roman" panose="02020603050405020304" pitchFamily="18" charset="0"/>
                <a:cs typeface="Times New Roman" panose="02020603050405020304" pitchFamily="18" charset="0"/>
              </a:rPr>
              <a:t>Nemli yayvan yapraklı ve iğne yapraklı orman formasyonu, </a:t>
            </a:r>
            <a:r>
              <a:rPr lang="tr-TR" sz="2000" dirty="0" smtClean="0">
                <a:solidFill>
                  <a:srgbClr val="000000"/>
                </a:solidFill>
                <a:latin typeface="Times New Roman" panose="02020603050405020304" pitchFamily="18" charset="0"/>
                <a:cs typeface="Times New Roman" panose="02020603050405020304" pitchFamily="18" charset="0"/>
              </a:rPr>
              <a:t>Kurakçıl (</a:t>
            </a:r>
            <a:r>
              <a:rPr lang="tr-TR" sz="2000" dirty="0" err="1">
                <a:solidFill>
                  <a:srgbClr val="000000"/>
                </a:solidFill>
                <a:latin typeface="Times New Roman" panose="02020603050405020304" pitchFamily="18" charset="0"/>
                <a:cs typeface="Times New Roman" panose="02020603050405020304" pitchFamily="18" charset="0"/>
              </a:rPr>
              <a:t>kserofit</a:t>
            </a:r>
            <a:r>
              <a:rPr lang="tr-TR" sz="2000" dirty="0">
                <a:solidFill>
                  <a:srgbClr val="000000"/>
                </a:solidFill>
                <a:latin typeface="Times New Roman" panose="02020603050405020304" pitchFamily="18" charset="0"/>
                <a:cs typeface="Times New Roman" panose="02020603050405020304" pitchFamily="18" charset="0"/>
              </a:rPr>
              <a:t>) orman formasyonu, Maki formasyonu, Step formasyonu ve Çöl</a:t>
            </a:r>
          </a:p>
          <a:p>
            <a:pPr algn="just"/>
            <a:r>
              <a:rPr lang="tr-TR" sz="2000" dirty="0">
                <a:solidFill>
                  <a:srgbClr val="000000"/>
                </a:solidFill>
                <a:latin typeface="Times New Roman" panose="02020603050405020304" pitchFamily="18" charset="0"/>
                <a:cs typeface="Times New Roman" panose="02020603050405020304" pitchFamily="18" charset="0"/>
              </a:rPr>
              <a:t>formasyonudur.</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821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116632"/>
            <a:ext cx="7128792" cy="4401205"/>
          </a:xfrm>
          <a:prstGeom prst="rect">
            <a:avLst/>
          </a:prstGeom>
        </p:spPr>
        <p:txBody>
          <a:bodyPr wrap="square">
            <a:spAutoFit/>
          </a:bodyPr>
          <a:lstStyle/>
          <a:p>
            <a:endParaRPr lang="tr-TR" sz="2000" b="1" dirty="0">
              <a:solidFill>
                <a:srgbClr val="000000"/>
              </a:solidFill>
              <a:latin typeface="Times New Roman" panose="02020603050405020304" pitchFamily="18" charset="0"/>
              <a:cs typeface="Times New Roman" panose="02020603050405020304" pitchFamily="18" charset="0"/>
            </a:endParaRPr>
          </a:p>
          <a:p>
            <a:r>
              <a:rPr lang="tr-TR" sz="2000" b="1" dirty="0" err="1" smtClean="0">
                <a:solidFill>
                  <a:srgbClr val="000000"/>
                </a:solidFill>
                <a:latin typeface="Times New Roman" panose="02020603050405020304" pitchFamily="18" charset="0"/>
                <a:cs typeface="Times New Roman" panose="02020603050405020304" pitchFamily="18" charset="0"/>
              </a:rPr>
              <a:t>Hidro</a:t>
            </a:r>
            <a:r>
              <a:rPr lang="tr-TR" sz="2000" dirty="0" err="1" smtClean="0">
                <a:solidFill>
                  <a:srgbClr val="000000"/>
                </a:solidFill>
                <a:latin typeface="Times New Roman" panose="02020603050405020304" pitchFamily="18" charset="0"/>
                <a:cs typeface="Times New Roman" panose="02020603050405020304" pitchFamily="18" charset="0"/>
              </a:rPr>
              <a:t>ğ</a:t>
            </a:r>
            <a:r>
              <a:rPr lang="tr-TR" sz="2000" b="1" dirty="0" err="1" smtClean="0">
                <a:solidFill>
                  <a:srgbClr val="000000"/>
                </a:solidFill>
                <a:latin typeface="Times New Roman" panose="02020603050405020304" pitchFamily="18" charset="0"/>
                <a:cs typeface="Times New Roman" panose="02020603050405020304" pitchFamily="18" charset="0"/>
              </a:rPr>
              <a:t>rafya</a:t>
            </a:r>
            <a:endParaRPr lang="tr-TR" sz="2000" b="1" dirty="0">
              <a:solidFill>
                <a:srgbClr val="000000"/>
              </a:solidFill>
              <a:latin typeface="Times New Roman" panose="02020603050405020304" pitchFamily="18" charset="0"/>
              <a:cs typeface="Times New Roman" panose="02020603050405020304" pitchFamily="18" charset="0"/>
            </a:endParaRPr>
          </a:p>
          <a:p>
            <a:pPr algn="just"/>
            <a:r>
              <a:rPr lang="tr-TR" sz="2000" dirty="0" smtClean="0">
                <a:solidFill>
                  <a:srgbClr val="000000"/>
                </a:solidFill>
                <a:latin typeface="Times New Roman" panose="02020603050405020304" pitchFamily="18" charset="0"/>
                <a:cs typeface="Times New Roman" panose="02020603050405020304" pitchFamily="18" charset="0"/>
              </a:rPr>
              <a:t>Ortadoğu'da </a:t>
            </a:r>
            <a:r>
              <a:rPr lang="tr-TR" sz="2000" dirty="0">
                <a:solidFill>
                  <a:srgbClr val="000000"/>
                </a:solidFill>
                <a:latin typeface="Times New Roman" panose="02020603050405020304" pitchFamily="18" charset="0"/>
                <a:cs typeface="Times New Roman" panose="02020603050405020304" pitchFamily="18" charset="0"/>
              </a:rPr>
              <a:t>hidrografya, diğer bir deyişle akarsu şebekesi büyük </a:t>
            </a:r>
            <a:r>
              <a:rPr lang="tr-TR" sz="2000" dirty="0" smtClean="0">
                <a:solidFill>
                  <a:srgbClr val="000000"/>
                </a:solidFill>
                <a:latin typeface="Times New Roman" panose="02020603050405020304" pitchFamily="18" charset="0"/>
                <a:cs typeface="Times New Roman" panose="02020603050405020304" pitchFamily="18" charset="0"/>
              </a:rPr>
              <a:t>ölçüde jeomorfolojik </a:t>
            </a:r>
            <a:r>
              <a:rPr lang="tr-TR" sz="2000" dirty="0">
                <a:solidFill>
                  <a:srgbClr val="000000"/>
                </a:solidFill>
                <a:latin typeface="Times New Roman" panose="02020603050405020304" pitchFamily="18" charset="0"/>
                <a:cs typeface="Times New Roman" panose="02020603050405020304" pitchFamily="18" charset="0"/>
              </a:rPr>
              <a:t>yapı ve iklim özellikleri tarafından belirlenir. Bu </a:t>
            </a:r>
            <a:r>
              <a:rPr lang="tr-TR" sz="2000" dirty="0" smtClean="0">
                <a:solidFill>
                  <a:srgbClr val="000000"/>
                </a:solidFill>
                <a:latin typeface="Times New Roman" panose="02020603050405020304" pitchFamily="18" charset="0"/>
                <a:cs typeface="Times New Roman" panose="02020603050405020304" pitchFamily="18" charset="0"/>
              </a:rPr>
              <a:t>nedenle kuzey </a:t>
            </a:r>
            <a:r>
              <a:rPr lang="tr-TR" sz="2000" dirty="0">
                <a:solidFill>
                  <a:srgbClr val="000000"/>
                </a:solidFill>
                <a:latin typeface="Times New Roman" panose="02020603050405020304" pitchFamily="18" charset="0"/>
                <a:cs typeface="Times New Roman" panose="02020603050405020304" pitchFamily="18" charset="0"/>
              </a:rPr>
              <a:t>(kıvrımlı saha, yüksek saha) ile güney (Arap platformu, alçak saha</a:t>
            </a:r>
            <a:r>
              <a:rPr lang="tr-TR" sz="2000" dirty="0" smtClean="0">
                <a:solidFill>
                  <a:srgbClr val="000000"/>
                </a:solidFill>
                <a:latin typeface="Times New Roman" panose="02020603050405020304" pitchFamily="18" charset="0"/>
                <a:cs typeface="Times New Roman" panose="02020603050405020304" pitchFamily="18" charset="0"/>
              </a:rPr>
              <a:t>) ve </a:t>
            </a:r>
            <a:r>
              <a:rPr lang="tr-TR" sz="2000" dirty="0">
                <a:solidFill>
                  <a:srgbClr val="000000"/>
                </a:solidFill>
                <a:latin typeface="Times New Roman" panose="02020603050405020304" pitchFamily="18" charset="0"/>
                <a:cs typeface="Times New Roman" panose="02020603050405020304" pitchFamily="18" charset="0"/>
              </a:rPr>
              <a:t>ara bölge (Mezopotamya, Doğu Akdeniz kıyı şeridi) birbirinden </a:t>
            </a:r>
            <a:r>
              <a:rPr lang="tr-TR" sz="2000" dirty="0" smtClean="0">
                <a:solidFill>
                  <a:srgbClr val="000000"/>
                </a:solidFill>
                <a:latin typeface="Times New Roman" panose="02020603050405020304" pitchFamily="18" charset="0"/>
                <a:cs typeface="Times New Roman" panose="02020603050405020304" pitchFamily="18" charset="0"/>
              </a:rPr>
              <a:t>çok farklıdır. Öncelikle </a:t>
            </a:r>
            <a:r>
              <a:rPr lang="tr-TR" sz="2000" dirty="0">
                <a:solidFill>
                  <a:srgbClr val="000000"/>
                </a:solidFill>
                <a:latin typeface="Times New Roman" panose="02020603050405020304" pitchFamily="18" charset="0"/>
                <a:cs typeface="Times New Roman" panose="02020603050405020304" pitchFamily="18" charset="0"/>
              </a:rPr>
              <a:t>Ortadoğu yerkürenin, genel olarak fazla yağış almayan </a:t>
            </a:r>
            <a:r>
              <a:rPr lang="tr-TR" sz="2000" dirty="0" smtClean="0">
                <a:solidFill>
                  <a:srgbClr val="000000"/>
                </a:solidFill>
                <a:latin typeface="Times New Roman" panose="02020603050405020304" pitchFamily="18" charset="0"/>
                <a:cs typeface="Times New Roman" panose="02020603050405020304" pitchFamily="18" charset="0"/>
              </a:rPr>
              <a:t>ve buharlaşmanın </a:t>
            </a:r>
            <a:r>
              <a:rPr lang="tr-TR" sz="2000" dirty="0">
                <a:solidFill>
                  <a:srgbClr val="000000"/>
                </a:solidFill>
                <a:latin typeface="Times New Roman" panose="02020603050405020304" pitchFamily="18" charset="0"/>
                <a:cs typeface="Times New Roman" panose="02020603050405020304" pitchFamily="18" charset="0"/>
              </a:rPr>
              <a:t>yüksek olduğu bir kesiminde yer alır. Bu </a:t>
            </a:r>
            <a:r>
              <a:rPr lang="tr-TR" sz="2000" dirty="0" smtClean="0">
                <a:solidFill>
                  <a:srgbClr val="000000"/>
                </a:solidFill>
                <a:latin typeface="Times New Roman" panose="02020603050405020304" pitchFamily="18" charset="0"/>
                <a:cs typeface="Times New Roman" panose="02020603050405020304" pitchFamily="18" charset="0"/>
              </a:rPr>
              <a:t>durum akarsuların</a:t>
            </a:r>
            <a:r>
              <a:rPr lang="tr-TR" sz="2000" dirty="0">
                <a:solidFill>
                  <a:srgbClr val="000000"/>
                </a:solidFill>
                <a:latin typeface="Times New Roman" panose="02020603050405020304" pitchFamily="18" charset="0"/>
                <a:cs typeface="Times New Roman" panose="02020603050405020304" pitchFamily="18" charset="0"/>
              </a:rPr>
              <a:t>, birkaçı hariç bol su taşımamalarına neden olur. </a:t>
            </a:r>
            <a:r>
              <a:rPr lang="tr-TR" sz="2000" dirty="0" smtClean="0">
                <a:solidFill>
                  <a:srgbClr val="000000"/>
                </a:solidFill>
                <a:latin typeface="Times New Roman" panose="02020603050405020304" pitchFamily="18" charset="0"/>
                <a:cs typeface="Times New Roman" panose="02020603050405020304" pitchFamily="18" charset="0"/>
              </a:rPr>
              <a:t>Ayrıca jeomorfolojik </a:t>
            </a:r>
            <a:r>
              <a:rPr lang="tr-TR" sz="2000" dirty="0">
                <a:solidFill>
                  <a:srgbClr val="000000"/>
                </a:solidFill>
                <a:latin typeface="Times New Roman" panose="02020603050405020304" pitchFamily="18" charset="0"/>
                <a:cs typeface="Times New Roman" panose="02020603050405020304" pitchFamily="18" charset="0"/>
              </a:rPr>
              <a:t>yapı bu sahada yer alan akarsuların bir taraftan fazla </a:t>
            </a:r>
            <a:r>
              <a:rPr lang="tr-TR" sz="2000" dirty="0" smtClean="0">
                <a:solidFill>
                  <a:srgbClr val="000000"/>
                </a:solidFill>
                <a:latin typeface="Times New Roman" panose="02020603050405020304" pitchFamily="18" charset="0"/>
                <a:cs typeface="Times New Roman" panose="02020603050405020304" pitchFamily="18" charset="0"/>
              </a:rPr>
              <a:t>uzun olmasını </a:t>
            </a:r>
            <a:r>
              <a:rPr lang="tr-TR" sz="2000" dirty="0">
                <a:solidFill>
                  <a:srgbClr val="000000"/>
                </a:solidFill>
                <a:latin typeface="Times New Roman" panose="02020603050405020304" pitchFamily="18" charset="0"/>
                <a:cs typeface="Times New Roman" panose="02020603050405020304" pitchFamily="18" charset="0"/>
              </a:rPr>
              <a:t>engellerken, diğer taraftan drenaj sisteminin bütünü </a:t>
            </a:r>
            <a:r>
              <a:rPr lang="tr-TR" sz="2000" dirty="0" smtClean="0">
                <a:solidFill>
                  <a:srgbClr val="000000"/>
                </a:solidFill>
                <a:latin typeface="Times New Roman" panose="02020603050405020304" pitchFamily="18" charset="0"/>
                <a:cs typeface="Times New Roman" panose="02020603050405020304" pitchFamily="18" charset="0"/>
              </a:rPr>
              <a:t>içinde farklı </a:t>
            </a:r>
            <a:r>
              <a:rPr lang="tr-TR" sz="2000" dirty="0">
                <a:solidFill>
                  <a:srgbClr val="000000"/>
                </a:solidFill>
                <a:latin typeface="Times New Roman" panose="02020603050405020304" pitchFamily="18" charset="0"/>
                <a:cs typeface="Times New Roman" panose="02020603050405020304" pitchFamily="18" charset="0"/>
              </a:rPr>
              <a:t>sahalarının (</a:t>
            </a:r>
            <a:r>
              <a:rPr lang="tr-TR" sz="2000" dirty="0" err="1">
                <a:solidFill>
                  <a:srgbClr val="000000"/>
                </a:solidFill>
                <a:latin typeface="Times New Roman" panose="02020603050405020304" pitchFamily="18" charset="0"/>
                <a:cs typeface="Times New Roman" panose="02020603050405020304" pitchFamily="18" charset="0"/>
              </a:rPr>
              <a:t>Ekzoreik</a:t>
            </a:r>
            <a:r>
              <a:rPr lang="tr-TR" sz="2000" dirty="0">
                <a:solidFill>
                  <a:srgbClr val="000000"/>
                </a:solidFill>
                <a:latin typeface="Times New Roman" panose="02020603050405020304" pitchFamily="18" charset="0"/>
                <a:cs typeface="Times New Roman" panose="02020603050405020304" pitchFamily="18" charset="0"/>
              </a:rPr>
              <a:t>, </a:t>
            </a:r>
            <a:r>
              <a:rPr lang="tr-TR" sz="2000" dirty="0" err="1">
                <a:solidFill>
                  <a:srgbClr val="000000"/>
                </a:solidFill>
                <a:latin typeface="Times New Roman" panose="02020603050405020304" pitchFamily="18" charset="0"/>
                <a:cs typeface="Times New Roman" panose="02020603050405020304" pitchFamily="18" charset="0"/>
              </a:rPr>
              <a:t>Areik</a:t>
            </a:r>
            <a:r>
              <a:rPr lang="tr-TR" sz="2000" dirty="0">
                <a:solidFill>
                  <a:srgbClr val="000000"/>
                </a:solidFill>
                <a:latin typeface="Times New Roman" panose="02020603050405020304" pitchFamily="18" charset="0"/>
                <a:cs typeface="Times New Roman" panose="02020603050405020304" pitchFamily="18" charset="0"/>
              </a:rPr>
              <a:t>, </a:t>
            </a:r>
            <a:r>
              <a:rPr lang="tr-TR" sz="2000" dirty="0" err="1">
                <a:solidFill>
                  <a:srgbClr val="000000"/>
                </a:solidFill>
                <a:latin typeface="Times New Roman" panose="02020603050405020304" pitchFamily="18" charset="0"/>
                <a:cs typeface="Times New Roman" panose="02020603050405020304" pitchFamily="18" charset="0"/>
              </a:rPr>
              <a:t>Andoreik</a:t>
            </a:r>
            <a:r>
              <a:rPr lang="tr-TR" sz="2000" dirty="0">
                <a:solidFill>
                  <a:srgbClr val="000000"/>
                </a:solidFill>
                <a:latin typeface="Times New Roman" panose="02020603050405020304" pitchFamily="18" charset="0"/>
                <a:cs typeface="Times New Roman" panose="02020603050405020304" pitchFamily="18" charset="0"/>
              </a:rPr>
              <a:t>) meydana gelmesine </a:t>
            </a:r>
            <a:r>
              <a:rPr lang="tr-TR" sz="2000" dirty="0" smtClean="0">
                <a:solidFill>
                  <a:srgbClr val="000000"/>
                </a:solidFill>
                <a:latin typeface="Times New Roman" panose="02020603050405020304" pitchFamily="18" charset="0"/>
                <a:cs typeface="Times New Roman" panose="02020603050405020304" pitchFamily="18" charset="0"/>
              </a:rPr>
              <a:t>yol açmıştır</a:t>
            </a:r>
            <a:r>
              <a:rPr lang="tr-TR" sz="2000" dirty="0">
                <a:solidFill>
                  <a:srgbClr val="000000"/>
                </a:solidFill>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5364088" y="4437111"/>
            <a:ext cx="2957314" cy="2180434"/>
          </a:xfrm>
          <a:prstGeom prst="rect">
            <a:avLst/>
          </a:prstGeom>
        </p:spPr>
      </p:pic>
      <p:pic>
        <p:nvPicPr>
          <p:cNvPr id="4" name="Resim 3"/>
          <p:cNvPicPr>
            <a:picLocks noChangeAspect="1"/>
          </p:cNvPicPr>
          <p:nvPr/>
        </p:nvPicPr>
        <p:blipFill>
          <a:blip r:embed="rId3"/>
          <a:stretch>
            <a:fillRect/>
          </a:stretch>
        </p:blipFill>
        <p:spPr>
          <a:xfrm>
            <a:off x="1331640" y="4437111"/>
            <a:ext cx="3926210" cy="2180433"/>
          </a:xfrm>
          <a:prstGeom prst="rect">
            <a:avLst/>
          </a:prstGeom>
        </p:spPr>
      </p:pic>
    </p:spTree>
    <p:extLst>
      <p:ext uri="{BB962C8B-B14F-4D97-AF65-F5344CB8AC3E}">
        <p14:creationId xmlns:p14="http://schemas.microsoft.com/office/powerpoint/2010/main" val="161639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28662" y="0"/>
            <a:ext cx="8001056" cy="6500834"/>
          </a:xfrm>
        </p:spPr>
        <p:txBody>
          <a:bodyPr>
            <a:noAutofit/>
          </a:bodyPr>
          <a:lstStyle/>
          <a:p>
            <a:pPr algn="ctr">
              <a:buClrTx/>
              <a:buNone/>
            </a:pPr>
            <a:r>
              <a:rPr lang="tr-TR" sz="2400" b="1" dirty="0" smtClean="0">
                <a:latin typeface="Times New Roman" pitchFamily="18" charset="0"/>
                <a:cs typeface="Times New Roman" pitchFamily="18" charset="0"/>
              </a:rPr>
              <a:t>Ortadoğu Bölgesinde Yer </a:t>
            </a:r>
            <a:r>
              <a:rPr lang="tr-TR" sz="2400" b="1" dirty="0">
                <a:latin typeface="Times New Roman" pitchFamily="18" charset="0"/>
                <a:cs typeface="Times New Roman" pitchFamily="18" charset="0"/>
              </a:rPr>
              <a:t>A</a:t>
            </a:r>
            <a:r>
              <a:rPr lang="tr-TR" sz="2400" b="1" dirty="0" smtClean="0">
                <a:latin typeface="Times New Roman" pitchFamily="18" charset="0"/>
                <a:cs typeface="Times New Roman" pitchFamily="18" charset="0"/>
              </a:rPr>
              <a:t>lan </a:t>
            </a:r>
            <a:r>
              <a:rPr lang="tr-TR" sz="2400" b="1" dirty="0">
                <a:latin typeface="Times New Roman" pitchFamily="18" charset="0"/>
                <a:cs typeface="Times New Roman" pitchFamily="18" charset="0"/>
              </a:rPr>
              <a:t>Ö</a:t>
            </a:r>
            <a:r>
              <a:rPr lang="tr-TR" sz="2400" b="1" dirty="0" smtClean="0">
                <a:latin typeface="Times New Roman" pitchFamily="18" charset="0"/>
                <a:cs typeface="Times New Roman" pitchFamily="18" charset="0"/>
              </a:rPr>
              <a:t>nemli Su Kaynakları (Nehirler ve Göller)</a:t>
            </a:r>
            <a:endParaRPr lang="tr-TR" sz="2000" dirty="0" smtClean="0">
              <a:latin typeface="Times New Roman" pitchFamily="18" charset="0"/>
              <a:cs typeface="Times New Roman" pitchFamily="18" charset="0"/>
            </a:endParaRPr>
          </a:p>
          <a:p>
            <a:pPr algn="just">
              <a:buClrTx/>
              <a:buFont typeface="Arial" pitchFamily="34" charset="0"/>
              <a:buChar char="•"/>
            </a:pPr>
            <a:r>
              <a:rPr lang="tr-TR" sz="2000" b="1" dirty="0" smtClean="0">
                <a:latin typeface="Times New Roman" pitchFamily="18" charset="0"/>
                <a:cs typeface="Times New Roman" pitchFamily="18" charset="0"/>
              </a:rPr>
              <a:t>Nil Nehri: </a:t>
            </a:r>
            <a:r>
              <a:rPr lang="tr-TR" sz="2000" dirty="0" smtClean="0">
                <a:latin typeface="Times New Roman" pitchFamily="18" charset="0"/>
                <a:cs typeface="Times New Roman" pitchFamily="18" charset="0"/>
              </a:rPr>
              <a:t>Orta Doğunun ve dünyanın en uzun nehridir. 6650 </a:t>
            </a:r>
            <a:r>
              <a:rPr lang="tr-TR" sz="2000" dirty="0" err="1" smtClean="0">
                <a:latin typeface="Times New Roman" pitchFamily="18" charset="0"/>
                <a:cs typeface="Times New Roman" pitchFamily="18" charset="0"/>
              </a:rPr>
              <a:t>kmdir</a:t>
            </a:r>
            <a:r>
              <a:rPr lang="tr-TR" sz="2000" dirty="0" smtClean="0">
                <a:latin typeface="Times New Roman" pitchFamily="18" charset="0"/>
                <a:cs typeface="Times New Roman" pitchFamily="18" charset="0"/>
              </a:rPr>
              <a:t>. Güneyden Kuzeye doğru akar ve Mısır üzerinden Akdeniz’e dökülür. </a:t>
            </a:r>
          </a:p>
          <a:p>
            <a:pPr algn="just">
              <a:buClrTx/>
              <a:buFont typeface="Arial" pitchFamily="34" charset="0"/>
              <a:buChar char="•"/>
            </a:pPr>
            <a:endParaRPr lang="tr-TR" sz="2000" dirty="0" smtClean="0">
              <a:latin typeface="Times New Roman" pitchFamily="18" charset="0"/>
              <a:cs typeface="Times New Roman" pitchFamily="18" charset="0"/>
            </a:endParaRPr>
          </a:p>
          <a:p>
            <a:pPr algn="just">
              <a:buClrTx/>
              <a:buFont typeface="Arial" pitchFamily="34" charset="0"/>
              <a:buChar char="•"/>
            </a:pPr>
            <a:r>
              <a:rPr lang="tr-TR" sz="2000" b="1" i="1" dirty="0" smtClean="0">
                <a:latin typeface="Times New Roman" pitchFamily="18" charset="0"/>
                <a:cs typeface="Times New Roman" pitchFamily="18" charset="0"/>
              </a:rPr>
              <a:t>Fırat Nehri: </a:t>
            </a:r>
            <a:r>
              <a:rPr lang="tr-TR" sz="2000" dirty="0" smtClean="0">
                <a:latin typeface="Times New Roman" pitchFamily="18" charset="0"/>
                <a:cs typeface="Times New Roman" pitchFamily="18" charset="0"/>
              </a:rPr>
              <a:t>Türkiye’de doğar, önce Suriye daha sonra Irak’ta denize uzak olmayan yerde Dicle ile birleşerek Basra körfezine dökülür. Toplam uzunluğu 2.800 km </a:t>
            </a:r>
            <a:r>
              <a:rPr lang="tr-TR" sz="2000" dirty="0" err="1" smtClean="0">
                <a:latin typeface="Times New Roman" pitchFamily="18" charset="0"/>
                <a:cs typeface="Times New Roman" pitchFamily="18" charset="0"/>
              </a:rPr>
              <a:t>dir</a:t>
            </a:r>
            <a:r>
              <a:rPr lang="tr-TR" sz="2000" dirty="0" smtClean="0">
                <a:latin typeface="Times New Roman" pitchFamily="18" charset="0"/>
                <a:cs typeface="Times New Roman" pitchFamily="18" charset="0"/>
              </a:rPr>
              <a:t>. Türkiye içinde kalan bölümün uzunluğu ise 1263 </a:t>
            </a:r>
            <a:r>
              <a:rPr lang="tr-TR" sz="2000" dirty="0" err="1" smtClean="0">
                <a:latin typeface="Times New Roman" pitchFamily="18" charset="0"/>
                <a:cs typeface="Times New Roman" pitchFamily="18" charset="0"/>
              </a:rPr>
              <a:t>km’dir</a:t>
            </a:r>
            <a:r>
              <a:rPr lang="tr-TR" sz="2000" dirty="0" smtClean="0">
                <a:latin typeface="Times New Roman" pitchFamily="18" charset="0"/>
                <a:cs typeface="Times New Roman" pitchFamily="18" charset="0"/>
              </a:rPr>
              <a:t>. </a:t>
            </a:r>
          </a:p>
          <a:p>
            <a:pPr algn="just">
              <a:buClrTx/>
              <a:buFont typeface="Arial" pitchFamily="34" charset="0"/>
              <a:buChar char="•"/>
            </a:pPr>
            <a:endParaRPr lang="tr-TR" sz="2000" dirty="0" smtClean="0">
              <a:latin typeface="Times New Roman" pitchFamily="18" charset="0"/>
              <a:cs typeface="Times New Roman" pitchFamily="18" charset="0"/>
            </a:endParaRPr>
          </a:p>
          <a:p>
            <a:pPr algn="just">
              <a:buClrTx/>
              <a:buFont typeface="Arial" pitchFamily="34" charset="0"/>
              <a:buChar char="•"/>
            </a:pPr>
            <a:r>
              <a:rPr lang="tr-TR" sz="2000" b="1" i="1" dirty="0" smtClean="0">
                <a:latin typeface="Times New Roman" pitchFamily="18" charset="0"/>
                <a:cs typeface="Times New Roman" pitchFamily="18" charset="0"/>
              </a:rPr>
              <a:t>Dicle Nehri: </a:t>
            </a:r>
            <a:r>
              <a:rPr lang="tr-TR" sz="2000" dirty="0" smtClean="0">
                <a:latin typeface="Times New Roman" pitchFamily="18" charset="0"/>
                <a:cs typeface="Times New Roman" pitchFamily="18" charset="0"/>
              </a:rPr>
              <a:t>Türkiye’de doğup birçok kolları olan ve Irak topraklarına geçip orada Fırat’la birleşerek </a:t>
            </a:r>
            <a:r>
              <a:rPr lang="tr-TR" sz="2000" dirty="0" err="1" smtClean="0">
                <a:latin typeface="Times New Roman" pitchFamily="18" charset="0"/>
                <a:cs typeface="Times New Roman" pitchFamily="18" charset="0"/>
              </a:rPr>
              <a:t>Şattülarap’ta</a:t>
            </a:r>
            <a:r>
              <a:rPr lang="tr-TR" sz="2000" dirty="0" smtClean="0">
                <a:latin typeface="Times New Roman" pitchFamily="18" charset="0"/>
                <a:cs typeface="Times New Roman" pitchFamily="18" charset="0"/>
              </a:rPr>
              <a:t> Basra Körfezi'ne dökülür.</a:t>
            </a:r>
          </a:p>
          <a:p>
            <a:pPr algn="just">
              <a:buClrTx/>
              <a:buFont typeface="Arial" pitchFamily="34" charset="0"/>
              <a:buChar char="•"/>
            </a:pPr>
            <a:endParaRPr lang="tr-TR" sz="2000" dirty="0" smtClean="0">
              <a:latin typeface="Times New Roman" pitchFamily="18" charset="0"/>
              <a:cs typeface="Times New Roman" pitchFamily="18" charset="0"/>
            </a:endParaRPr>
          </a:p>
          <a:p>
            <a:pPr algn="just">
              <a:buClrTx/>
              <a:buFont typeface="Arial" pitchFamily="34" charset="0"/>
              <a:buChar char="•"/>
            </a:pPr>
            <a:r>
              <a:rPr lang="tr-TR" sz="2000" b="1" i="1" dirty="0" err="1" smtClean="0">
                <a:latin typeface="Times New Roman" pitchFamily="18" charset="0"/>
                <a:cs typeface="Times New Roman" pitchFamily="18" charset="0"/>
              </a:rPr>
              <a:t>Urumiye</a:t>
            </a:r>
            <a:r>
              <a:rPr lang="tr-TR" sz="2000" b="1" i="1" dirty="0" smtClean="0">
                <a:latin typeface="Times New Roman" pitchFamily="18" charset="0"/>
                <a:cs typeface="Times New Roman" pitchFamily="18" charset="0"/>
              </a:rPr>
              <a:t> Gölü: </a:t>
            </a:r>
            <a:r>
              <a:rPr lang="tr-TR" sz="2000" dirty="0" smtClean="0">
                <a:latin typeface="Times New Roman" pitchFamily="18" charset="0"/>
                <a:cs typeface="Times New Roman" pitchFamily="18" charset="0"/>
              </a:rPr>
              <a:t>İran’da bulunur. Uzunluğu 140 km genişliği 55km 5200 km2 alana sahiptir. </a:t>
            </a:r>
          </a:p>
          <a:p>
            <a:pPr algn="just">
              <a:buClrTx/>
              <a:buFont typeface="Arial" pitchFamily="34" charset="0"/>
              <a:buChar char="•"/>
            </a:pPr>
            <a:endParaRPr lang="tr-TR" sz="2000" dirty="0" smtClean="0">
              <a:latin typeface="Times New Roman" pitchFamily="18" charset="0"/>
              <a:cs typeface="Times New Roman" pitchFamily="18" charset="0"/>
            </a:endParaRPr>
          </a:p>
          <a:p>
            <a:pPr algn="just">
              <a:buClrTx/>
              <a:buFont typeface="Arial" pitchFamily="34" charset="0"/>
              <a:buChar char="•"/>
            </a:pPr>
            <a:r>
              <a:rPr lang="tr-TR" sz="2000" b="1" i="1" dirty="0" smtClean="0">
                <a:latin typeface="Times New Roman" pitchFamily="18" charset="0"/>
                <a:cs typeface="Times New Roman" pitchFamily="18" charset="0"/>
              </a:rPr>
              <a:t>Hazar Denizi: </a:t>
            </a:r>
            <a:r>
              <a:rPr lang="tr-TR" sz="2000" dirty="0" smtClean="0">
                <a:latin typeface="Times New Roman" pitchFamily="18" charset="0"/>
                <a:cs typeface="Times New Roman" pitchFamily="18" charset="0"/>
              </a:rPr>
              <a:t>Dünyanın en büyük tuzlu su gölüdür. Batıda Azerbaycan, Doğuda Türkmenistan, Güneyde İran toprakları ile çevrilidir</a:t>
            </a:r>
            <a:endParaRPr lang="tr-TR" sz="2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1538" y="357166"/>
            <a:ext cx="7615262" cy="6143668"/>
          </a:xfrm>
        </p:spPr>
        <p:txBody>
          <a:bodyPr>
            <a:normAutofit lnSpcReduction="10000"/>
          </a:bodyPr>
          <a:lstStyle/>
          <a:p>
            <a:pPr algn="just"/>
            <a:r>
              <a:rPr lang="tr-TR" sz="2000" dirty="0" smtClean="0">
                <a:latin typeface="Times New Roman" pitchFamily="18" charset="0"/>
                <a:cs typeface="Times New Roman" pitchFamily="18" charset="0"/>
              </a:rPr>
              <a:t>Orta Doğu'da ekolojik özelliklerin belirlediği başlıca bitki formasyonları, Nemli yayvan yapraklı ve iğne yapraklı orman formasyonu, Kurakçıl (</a:t>
            </a:r>
            <a:r>
              <a:rPr lang="tr-TR" sz="2000" dirty="0" err="1" smtClean="0">
                <a:latin typeface="Times New Roman" pitchFamily="18" charset="0"/>
                <a:cs typeface="Times New Roman" pitchFamily="18" charset="0"/>
              </a:rPr>
              <a:t>kserofit</a:t>
            </a:r>
            <a:r>
              <a:rPr lang="tr-TR" sz="2000" dirty="0" smtClean="0">
                <a:latin typeface="Times New Roman" pitchFamily="18" charset="0"/>
                <a:cs typeface="Times New Roman" pitchFamily="18" charset="0"/>
              </a:rPr>
              <a:t>) orman formasyonu, Maki formasyonu, Step formasyonu ve Çöl formasyonudur.</a:t>
            </a:r>
          </a:p>
          <a:p>
            <a:pPr algn="just"/>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Orta Doğu topraklarının yaklaşık %80’i periyodik ya da mutlak kuraklığın hüküm sürdüğü alanların içinde kalmaktadır. Bu yerler yeterli suyu olmayan dolayısıyla su kıtlığı çeken bölgeler olarak belirirler.</a:t>
            </a:r>
          </a:p>
          <a:p>
            <a:pPr algn="just">
              <a:buNone/>
            </a:pPr>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Su kaynaklarının yetersiz oluşu, bölge halkını çeşitli yollar ve kaynaklardan su temini hususunda tecrübeli kılmıştır. Bu nedenle, yüzyıllardır yer altı suları ile yakın bir ilişki kurarak pınarlardan yararlanma, kuyular açma, akarsular önünde barajlar yapma gibi çeşitli faaliyetlerde bulunmuşlardır. </a:t>
            </a:r>
          </a:p>
          <a:p>
            <a:pPr algn="just"/>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Orta Doğu’da, yer altı suyunu yüzeye ulaştıran dikey kuyular yanında, bu bölgeye özgü yatay kuyular sistemi ayrı bir özellik taşımaktadır. Bu sisteme, bölgenin çeşitli yerlerinde farklı isimlerle tanınmakla birlikte, bir bütün olarak </a:t>
            </a:r>
            <a:r>
              <a:rPr lang="tr-TR" sz="2000" dirty="0" err="1" smtClean="0">
                <a:latin typeface="Times New Roman" pitchFamily="18" charset="0"/>
                <a:cs typeface="Times New Roman" pitchFamily="18" charset="0"/>
              </a:rPr>
              <a:t>kehriz</a:t>
            </a:r>
            <a:r>
              <a:rPr lang="tr-TR" sz="2000" dirty="0" smtClean="0">
                <a:latin typeface="Times New Roman" pitchFamily="18" charset="0"/>
                <a:cs typeface="Times New Roman" pitchFamily="18" charset="0"/>
              </a:rPr>
              <a:t> denilmektedir.</a:t>
            </a:r>
            <a:endParaRPr lang="tr-TR" sz="2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643042" y="428604"/>
            <a:ext cx="6772300" cy="1071570"/>
          </a:xfrm>
        </p:spPr>
        <p:txBody>
          <a:bodyPr>
            <a:normAutofit/>
          </a:bodyPr>
          <a:lstStyle/>
          <a:p>
            <a:pPr algn="ctr"/>
            <a:r>
              <a:rPr lang="tr-TR" sz="3200" b="1" dirty="0" smtClean="0">
                <a:latin typeface="Times New Roman" pitchFamily="18" charset="0"/>
                <a:cs typeface="Times New Roman" pitchFamily="18" charset="0"/>
              </a:rPr>
              <a:t>Ortadoğu’nun Fiziki Coğrafya Özellikleri</a:t>
            </a:r>
            <a:endParaRPr lang="tr-TR" sz="3200" b="1" dirty="0">
              <a:latin typeface="Times New Roman" pitchFamily="18" charset="0"/>
              <a:cs typeface="Times New Roman" pitchFamily="18" charset="0"/>
            </a:endParaRPr>
          </a:p>
        </p:txBody>
      </p:sp>
      <p:sp>
        <p:nvSpPr>
          <p:cNvPr id="3" name="2 Alt Başlık"/>
          <p:cNvSpPr>
            <a:spLocks noGrp="1"/>
          </p:cNvSpPr>
          <p:nvPr>
            <p:ph type="subTitle" idx="1"/>
          </p:nvPr>
        </p:nvSpPr>
        <p:spPr/>
        <p:txBody>
          <a:bodyPr/>
          <a:lstStyle/>
          <a:p>
            <a:endParaRPr lang="tr-TR"/>
          </a:p>
        </p:txBody>
      </p:sp>
      <p:pic>
        <p:nvPicPr>
          <p:cNvPr id="1026" name="Picture 2" descr="C:\Users\Emir\Desktop\mutlu hoca power point\ortadoğu sunumlar\1.hafta\Adsız.png"/>
          <p:cNvPicPr>
            <a:picLocks noChangeAspect="1" noChangeArrowheads="1"/>
          </p:cNvPicPr>
          <p:nvPr/>
        </p:nvPicPr>
        <p:blipFill>
          <a:blip r:embed="rId2"/>
          <a:srcRect/>
          <a:stretch>
            <a:fillRect/>
          </a:stretch>
        </p:blipFill>
        <p:spPr bwMode="auto">
          <a:xfrm>
            <a:off x="1000100" y="1500174"/>
            <a:ext cx="8143900" cy="40345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714744" y="214290"/>
            <a:ext cx="2000264" cy="928710"/>
          </a:xfrm>
        </p:spPr>
        <p:txBody>
          <a:bodyPr>
            <a:normAutofit/>
          </a:bodyPr>
          <a:lstStyle/>
          <a:p>
            <a:r>
              <a:rPr lang="tr-TR" sz="3200" b="1" dirty="0" smtClean="0">
                <a:latin typeface="Times New Roman" pitchFamily="18" charset="0"/>
                <a:cs typeface="Times New Roman" pitchFamily="18" charset="0"/>
              </a:rPr>
              <a:t>Konumu</a:t>
            </a:r>
            <a:endParaRPr lang="tr-TR" sz="3200" b="1" dirty="0">
              <a:latin typeface="Times New Roman" pitchFamily="18" charset="0"/>
              <a:cs typeface="Times New Roman" pitchFamily="18" charset="0"/>
            </a:endParaRPr>
          </a:p>
        </p:txBody>
      </p:sp>
      <p:sp>
        <p:nvSpPr>
          <p:cNvPr id="3" name="2 İçerik Yer Tutucusu"/>
          <p:cNvSpPr>
            <a:spLocks noGrp="1"/>
          </p:cNvSpPr>
          <p:nvPr>
            <p:ph idx="1"/>
          </p:nvPr>
        </p:nvSpPr>
        <p:spPr>
          <a:xfrm>
            <a:off x="1000100" y="1214422"/>
            <a:ext cx="7858180" cy="4643469"/>
          </a:xfrm>
        </p:spPr>
        <p:txBody>
          <a:bodyPr>
            <a:noAutofit/>
          </a:bodyPr>
          <a:lstStyle/>
          <a:p>
            <a:pPr algn="just"/>
            <a:r>
              <a:rPr lang="tr-TR" sz="2000" dirty="0" smtClean="0">
                <a:latin typeface="Times New Roman" pitchFamily="18" charset="0"/>
                <a:cs typeface="Times New Roman" pitchFamily="18" charset="0"/>
              </a:rPr>
              <a:t>Ortadoğu, Asya, Afrika ve Avrupa kıtalarının kesişme bölgesinde, eski Kara kütlelerinin tam ortasında yer almaktadır. Diğer bir ifadeyle Ortadoğu, eski kara kütlelerinin kavuşma noktasındadır.</a:t>
            </a:r>
          </a:p>
          <a:p>
            <a:pPr algn="just"/>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Ortadoğu bir bütün olarak; kuzeyden Rusya Federasyonu, doğudan Hindistan, güneyden Hint Okyanusu, güneybatıdan Afrika ülkeleri ve kuzeybatıdan ise Avrupa ülkeleriyle sınırlıdır. </a:t>
            </a:r>
          </a:p>
          <a:p>
            <a:pPr algn="just"/>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Harita üzerinde ise, batı-doğu doğrultusunda uzunluğu yaklaşık 4900 </a:t>
            </a:r>
            <a:r>
              <a:rPr lang="tr-TR" sz="2000" dirty="0" err="1" smtClean="0">
                <a:latin typeface="Times New Roman" pitchFamily="18" charset="0"/>
                <a:cs typeface="Times New Roman" pitchFamily="18" charset="0"/>
              </a:rPr>
              <a:t>km’yi</a:t>
            </a:r>
            <a:r>
              <a:rPr lang="tr-TR" sz="2000" dirty="0" smtClean="0">
                <a:latin typeface="Times New Roman" pitchFamily="18" charset="0"/>
                <a:cs typeface="Times New Roman" pitchFamily="18" charset="0"/>
              </a:rPr>
              <a:t>, kuzey-güney doğrultusunda genişliği 3100 km. bulan bir dikdörtgeni oluşturmaktadır. </a:t>
            </a:r>
          </a:p>
          <a:p>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Ortadoğu ülkelerinin yüzölçümü ise, yine harita üzerinde 5.178.000 km². kadardır.</a:t>
            </a:r>
          </a:p>
          <a:p>
            <a:pPr algn="just">
              <a:buNone/>
            </a:pPr>
            <a:endParaRPr lang="tr-TR" sz="18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728" y="0"/>
            <a:ext cx="7498080" cy="1143000"/>
          </a:xfrm>
        </p:spPr>
        <p:txBody>
          <a:bodyPr>
            <a:normAutofit/>
          </a:bodyPr>
          <a:lstStyle/>
          <a:p>
            <a:pPr algn="ctr"/>
            <a:r>
              <a:rPr lang="tr-TR" sz="3200" b="1" dirty="0" smtClean="0">
                <a:latin typeface="Times New Roman" pitchFamily="18" charset="0"/>
                <a:cs typeface="Times New Roman" pitchFamily="18" charset="0"/>
              </a:rPr>
              <a:t>Orta Doğuda Bulunan Ülkeler</a:t>
            </a:r>
            <a:endParaRPr lang="tr-TR" sz="3200" b="1" dirty="0">
              <a:latin typeface="Times New Roman" pitchFamily="18" charset="0"/>
              <a:cs typeface="Times New Roman" pitchFamily="18" charset="0"/>
            </a:endParaRPr>
          </a:p>
        </p:txBody>
      </p:sp>
      <p:graphicFrame>
        <p:nvGraphicFramePr>
          <p:cNvPr id="5" name="4 İçerik Yer Tutucusu"/>
          <p:cNvGraphicFramePr>
            <a:graphicFrameLocks noGrp="1"/>
          </p:cNvGraphicFramePr>
          <p:nvPr>
            <p:ph idx="1"/>
          </p:nvPr>
        </p:nvGraphicFramePr>
        <p:xfrm>
          <a:off x="1142976" y="942008"/>
          <a:ext cx="7791474" cy="5273074"/>
        </p:xfrm>
        <a:graphic>
          <a:graphicData uri="http://schemas.openxmlformats.org/drawingml/2006/table">
            <a:tbl>
              <a:tblPr firstRow="1" bandRow="1">
                <a:tableStyleId>{5C22544A-7EE6-4342-B048-85BDC9FD1C3A}</a:tableStyleId>
              </a:tblPr>
              <a:tblGrid>
                <a:gridCol w="3895737">
                  <a:extLst>
                    <a:ext uri="{9D8B030D-6E8A-4147-A177-3AD203B41FA5}">
                      <a16:colId xmlns:a16="http://schemas.microsoft.com/office/drawing/2014/main" val="20000"/>
                    </a:ext>
                  </a:extLst>
                </a:gridCol>
                <a:gridCol w="3895737">
                  <a:extLst>
                    <a:ext uri="{9D8B030D-6E8A-4147-A177-3AD203B41FA5}">
                      <a16:colId xmlns:a16="http://schemas.microsoft.com/office/drawing/2014/main" val="20001"/>
                    </a:ext>
                  </a:extLst>
                </a:gridCol>
              </a:tblGrid>
              <a:tr h="434472">
                <a:tc gridSpan="2">
                  <a:txBody>
                    <a:bodyPr/>
                    <a:lstStyle/>
                    <a:p>
                      <a:pPr algn="ctr"/>
                      <a:r>
                        <a:rPr lang="tr-TR" sz="1800" b="1" i="0" dirty="0" smtClean="0">
                          <a:latin typeface="Times New Roman" pitchFamily="18" charset="0"/>
                          <a:cs typeface="Times New Roman" pitchFamily="18" charset="0"/>
                        </a:rPr>
                        <a:t>Ülke İsimleri</a:t>
                      </a:r>
                      <a:endParaRPr lang="tr-TR" sz="1800" b="1" i="0" dirty="0">
                        <a:latin typeface="Times New Roman" pitchFamily="18" charset="0"/>
                        <a:cs typeface="Times New Roman" pitchFamily="18" charset="0"/>
                      </a:endParaRPr>
                    </a:p>
                  </a:txBody>
                  <a:tcPr marL="83326" marR="83326"/>
                </a:tc>
                <a:tc hMerge="1">
                  <a:txBody>
                    <a:bodyPr/>
                    <a:lstStyle/>
                    <a:p>
                      <a:endParaRPr lang="tr-TR"/>
                    </a:p>
                  </a:txBody>
                  <a:tcPr/>
                </a:tc>
                <a:extLst>
                  <a:ext uri="{0D108BD9-81ED-4DB2-BD59-A6C34878D82A}">
                    <a16:rowId xmlns:a16="http://schemas.microsoft.com/office/drawing/2014/main" val="10000"/>
                  </a:ext>
                </a:extLst>
              </a:tr>
              <a:tr h="406622">
                <a:tc>
                  <a:txBody>
                    <a:bodyPr/>
                    <a:lstStyle/>
                    <a:p>
                      <a:r>
                        <a:rPr lang="tr-TR" sz="1800" dirty="0" smtClean="0">
                          <a:latin typeface="Times New Roman" pitchFamily="18" charset="0"/>
                          <a:cs typeface="Times New Roman" pitchFamily="18" charset="0"/>
                        </a:rPr>
                        <a:t>Suriye</a:t>
                      </a:r>
                      <a:endParaRPr lang="tr-TR" sz="1800" dirty="0">
                        <a:latin typeface="Times New Roman" pitchFamily="18" charset="0"/>
                        <a:cs typeface="Times New Roman" pitchFamily="18" charset="0"/>
                      </a:endParaRPr>
                    </a:p>
                  </a:txBody>
                  <a:tcPr marL="83326" marR="83326"/>
                </a:tc>
                <a:tc>
                  <a:txBody>
                    <a:bodyPr/>
                    <a:lstStyle/>
                    <a:p>
                      <a:r>
                        <a:rPr lang="tr-TR" sz="1800" dirty="0" smtClean="0">
                          <a:latin typeface="Times New Roman" pitchFamily="18" charset="0"/>
                          <a:cs typeface="Times New Roman" pitchFamily="18" charset="0"/>
                        </a:rPr>
                        <a:t>Umman</a:t>
                      </a:r>
                      <a:endParaRPr lang="tr-TR" sz="1800" dirty="0">
                        <a:latin typeface="Times New Roman" pitchFamily="18" charset="0"/>
                        <a:cs typeface="Times New Roman" pitchFamily="18" charset="0"/>
                      </a:endParaRPr>
                    </a:p>
                  </a:txBody>
                  <a:tcPr marL="83326" marR="83326"/>
                </a:tc>
                <a:extLst>
                  <a:ext uri="{0D108BD9-81ED-4DB2-BD59-A6C34878D82A}">
                    <a16:rowId xmlns:a16="http://schemas.microsoft.com/office/drawing/2014/main" val="10001"/>
                  </a:ext>
                </a:extLst>
              </a:tr>
              <a:tr h="406622">
                <a:tc>
                  <a:txBody>
                    <a:bodyPr/>
                    <a:lstStyle/>
                    <a:p>
                      <a:r>
                        <a:rPr lang="tr-TR" sz="1800" dirty="0" smtClean="0">
                          <a:latin typeface="Times New Roman" pitchFamily="18" charset="0"/>
                          <a:cs typeface="Times New Roman" pitchFamily="18" charset="0"/>
                        </a:rPr>
                        <a:t>Irak</a:t>
                      </a:r>
                      <a:endParaRPr lang="tr-TR" sz="1800" dirty="0">
                        <a:latin typeface="Times New Roman" pitchFamily="18" charset="0"/>
                        <a:cs typeface="Times New Roman" pitchFamily="18" charset="0"/>
                      </a:endParaRPr>
                    </a:p>
                  </a:txBody>
                  <a:tcPr marL="83326" marR="83326"/>
                </a:tc>
                <a:tc>
                  <a:txBody>
                    <a:bodyPr/>
                    <a:lstStyle/>
                    <a:p>
                      <a:r>
                        <a:rPr lang="tr-TR" sz="1800" dirty="0" smtClean="0">
                          <a:latin typeface="Times New Roman" pitchFamily="18" charset="0"/>
                          <a:cs typeface="Times New Roman" pitchFamily="18" charset="0"/>
                        </a:rPr>
                        <a:t>Kuveyt</a:t>
                      </a:r>
                      <a:endParaRPr lang="tr-TR" sz="1800" dirty="0">
                        <a:latin typeface="Times New Roman" pitchFamily="18" charset="0"/>
                        <a:cs typeface="Times New Roman" pitchFamily="18" charset="0"/>
                      </a:endParaRPr>
                    </a:p>
                  </a:txBody>
                  <a:tcPr marL="83326" marR="83326"/>
                </a:tc>
                <a:extLst>
                  <a:ext uri="{0D108BD9-81ED-4DB2-BD59-A6C34878D82A}">
                    <a16:rowId xmlns:a16="http://schemas.microsoft.com/office/drawing/2014/main" val="10002"/>
                  </a:ext>
                </a:extLst>
              </a:tr>
              <a:tr h="406622">
                <a:tc>
                  <a:txBody>
                    <a:bodyPr/>
                    <a:lstStyle/>
                    <a:p>
                      <a:r>
                        <a:rPr lang="tr-TR" sz="1800" dirty="0" smtClean="0">
                          <a:latin typeface="Times New Roman" pitchFamily="18" charset="0"/>
                          <a:cs typeface="Times New Roman" pitchFamily="18" charset="0"/>
                        </a:rPr>
                        <a:t>Katar</a:t>
                      </a:r>
                      <a:endParaRPr lang="tr-TR" sz="1800" dirty="0">
                        <a:latin typeface="Times New Roman" pitchFamily="18" charset="0"/>
                        <a:cs typeface="Times New Roman" pitchFamily="18" charset="0"/>
                      </a:endParaRPr>
                    </a:p>
                  </a:txBody>
                  <a:tcPr marL="83326" marR="83326"/>
                </a:tc>
                <a:tc>
                  <a:txBody>
                    <a:bodyPr/>
                    <a:lstStyle/>
                    <a:p>
                      <a:r>
                        <a:rPr lang="tr-TR" sz="1800" dirty="0" smtClean="0">
                          <a:latin typeface="Times New Roman" pitchFamily="18" charset="0"/>
                          <a:cs typeface="Times New Roman" pitchFamily="18" charset="0"/>
                        </a:rPr>
                        <a:t>Bahreyn</a:t>
                      </a:r>
                      <a:endParaRPr lang="tr-TR" sz="1800" dirty="0">
                        <a:latin typeface="Times New Roman" pitchFamily="18" charset="0"/>
                        <a:cs typeface="Times New Roman" pitchFamily="18" charset="0"/>
                      </a:endParaRPr>
                    </a:p>
                  </a:txBody>
                  <a:tcPr marL="83326" marR="83326"/>
                </a:tc>
                <a:extLst>
                  <a:ext uri="{0D108BD9-81ED-4DB2-BD59-A6C34878D82A}">
                    <a16:rowId xmlns:a16="http://schemas.microsoft.com/office/drawing/2014/main" val="10003"/>
                  </a:ext>
                </a:extLst>
              </a:tr>
              <a:tr h="406622">
                <a:tc>
                  <a:txBody>
                    <a:bodyPr/>
                    <a:lstStyle/>
                    <a:p>
                      <a:r>
                        <a:rPr lang="tr-TR" sz="1800" dirty="0" smtClean="0">
                          <a:latin typeface="Times New Roman" pitchFamily="18" charset="0"/>
                          <a:cs typeface="Times New Roman" pitchFamily="18" charset="0"/>
                        </a:rPr>
                        <a:t>Türkiye</a:t>
                      </a:r>
                      <a:endParaRPr lang="tr-TR" sz="1800" dirty="0">
                        <a:latin typeface="Times New Roman" pitchFamily="18" charset="0"/>
                        <a:cs typeface="Times New Roman" pitchFamily="18" charset="0"/>
                      </a:endParaRPr>
                    </a:p>
                  </a:txBody>
                  <a:tcPr marL="83326" marR="83326"/>
                </a:tc>
                <a:tc>
                  <a:txBody>
                    <a:bodyPr/>
                    <a:lstStyle/>
                    <a:p>
                      <a:r>
                        <a:rPr lang="tr-TR" sz="1800" dirty="0" smtClean="0">
                          <a:latin typeface="Times New Roman" pitchFamily="18" charset="0"/>
                          <a:cs typeface="Times New Roman" pitchFamily="18" charset="0"/>
                        </a:rPr>
                        <a:t>Yemen</a:t>
                      </a:r>
                      <a:endParaRPr lang="tr-TR" sz="1800" dirty="0">
                        <a:latin typeface="Times New Roman" pitchFamily="18" charset="0"/>
                        <a:cs typeface="Times New Roman" pitchFamily="18" charset="0"/>
                      </a:endParaRPr>
                    </a:p>
                  </a:txBody>
                  <a:tcPr marL="83326" marR="83326"/>
                </a:tc>
                <a:extLst>
                  <a:ext uri="{0D108BD9-81ED-4DB2-BD59-A6C34878D82A}">
                    <a16:rowId xmlns:a16="http://schemas.microsoft.com/office/drawing/2014/main" val="10004"/>
                  </a:ext>
                </a:extLst>
              </a:tr>
              <a:tr h="406622">
                <a:tc>
                  <a:txBody>
                    <a:bodyPr/>
                    <a:lstStyle/>
                    <a:p>
                      <a:r>
                        <a:rPr lang="tr-TR" sz="1800" dirty="0" smtClean="0">
                          <a:latin typeface="Times New Roman" pitchFamily="18" charset="0"/>
                          <a:cs typeface="Times New Roman" pitchFamily="18" charset="0"/>
                        </a:rPr>
                        <a:t>Ürdün</a:t>
                      </a:r>
                      <a:endParaRPr lang="tr-TR" sz="1800" dirty="0">
                        <a:latin typeface="Times New Roman" pitchFamily="18" charset="0"/>
                        <a:cs typeface="Times New Roman" pitchFamily="18" charset="0"/>
                      </a:endParaRPr>
                    </a:p>
                  </a:txBody>
                  <a:tcPr marL="83326" marR="83326"/>
                </a:tc>
                <a:tc>
                  <a:txBody>
                    <a:bodyPr/>
                    <a:lstStyle/>
                    <a:p>
                      <a:r>
                        <a:rPr lang="tr-TR" sz="1800" dirty="0" smtClean="0">
                          <a:latin typeface="Times New Roman" pitchFamily="18" charset="0"/>
                          <a:cs typeface="Times New Roman" pitchFamily="18" charset="0"/>
                        </a:rPr>
                        <a:t>Mısır</a:t>
                      </a:r>
                      <a:endParaRPr lang="tr-TR" sz="1800" dirty="0">
                        <a:latin typeface="Times New Roman" pitchFamily="18" charset="0"/>
                        <a:cs typeface="Times New Roman" pitchFamily="18" charset="0"/>
                      </a:endParaRPr>
                    </a:p>
                  </a:txBody>
                  <a:tcPr marL="83326" marR="83326"/>
                </a:tc>
                <a:extLst>
                  <a:ext uri="{0D108BD9-81ED-4DB2-BD59-A6C34878D82A}">
                    <a16:rowId xmlns:a16="http://schemas.microsoft.com/office/drawing/2014/main" val="10005"/>
                  </a:ext>
                </a:extLst>
              </a:tr>
              <a:tr h="406622">
                <a:tc>
                  <a:txBody>
                    <a:bodyPr/>
                    <a:lstStyle/>
                    <a:p>
                      <a:r>
                        <a:rPr lang="tr-TR" sz="1800" dirty="0" smtClean="0">
                          <a:latin typeface="Times New Roman" pitchFamily="18" charset="0"/>
                          <a:cs typeface="Times New Roman" pitchFamily="18" charset="0"/>
                        </a:rPr>
                        <a:t>İsrail</a:t>
                      </a:r>
                      <a:endParaRPr lang="tr-TR" sz="1800" dirty="0">
                        <a:latin typeface="Times New Roman" pitchFamily="18" charset="0"/>
                        <a:cs typeface="Times New Roman" pitchFamily="18" charset="0"/>
                      </a:endParaRPr>
                    </a:p>
                  </a:txBody>
                  <a:tcPr marL="83326" marR="83326"/>
                </a:tc>
                <a:tc>
                  <a:txBody>
                    <a:bodyPr/>
                    <a:lstStyle/>
                    <a:p>
                      <a:r>
                        <a:rPr lang="tr-TR" sz="1800" dirty="0" smtClean="0">
                          <a:latin typeface="Times New Roman" pitchFamily="18" charset="0"/>
                          <a:cs typeface="Times New Roman" pitchFamily="18" charset="0"/>
                        </a:rPr>
                        <a:t>Afganistan</a:t>
                      </a:r>
                      <a:endParaRPr lang="tr-TR" sz="1800" dirty="0">
                        <a:latin typeface="Times New Roman" pitchFamily="18" charset="0"/>
                        <a:cs typeface="Times New Roman" pitchFamily="18" charset="0"/>
                      </a:endParaRPr>
                    </a:p>
                  </a:txBody>
                  <a:tcPr marL="83326" marR="83326"/>
                </a:tc>
                <a:extLst>
                  <a:ext uri="{0D108BD9-81ED-4DB2-BD59-A6C34878D82A}">
                    <a16:rowId xmlns:a16="http://schemas.microsoft.com/office/drawing/2014/main" val="10006"/>
                  </a:ext>
                </a:extLst>
              </a:tr>
              <a:tr h="406622">
                <a:tc>
                  <a:txBody>
                    <a:bodyPr/>
                    <a:lstStyle/>
                    <a:p>
                      <a:r>
                        <a:rPr lang="tr-TR" sz="1800" dirty="0" smtClean="0">
                          <a:latin typeface="Times New Roman" pitchFamily="18" charset="0"/>
                          <a:cs typeface="Times New Roman" pitchFamily="18" charset="0"/>
                        </a:rPr>
                        <a:t>Lübnan</a:t>
                      </a:r>
                      <a:endParaRPr lang="tr-TR" sz="1800" dirty="0">
                        <a:latin typeface="Times New Roman" pitchFamily="18" charset="0"/>
                        <a:cs typeface="Times New Roman" pitchFamily="18" charset="0"/>
                      </a:endParaRPr>
                    </a:p>
                  </a:txBody>
                  <a:tcPr marL="83326" marR="83326"/>
                </a:tc>
                <a:tc>
                  <a:txBody>
                    <a:bodyPr/>
                    <a:lstStyle/>
                    <a:p>
                      <a:r>
                        <a:rPr lang="tr-TR" sz="1800" dirty="0" smtClean="0">
                          <a:latin typeface="Times New Roman" pitchFamily="18" charset="0"/>
                          <a:cs typeface="Times New Roman" pitchFamily="18" charset="0"/>
                        </a:rPr>
                        <a:t>Pakistan</a:t>
                      </a:r>
                      <a:endParaRPr lang="tr-TR" sz="1800" dirty="0">
                        <a:latin typeface="Times New Roman" pitchFamily="18" charset="0"/>
                        <a:cs typeface="Times New Roman" pitchFamily="18" charset="0"/>
                      </a:endParaRPr>
                    </a:p>
                  </a:txBody>
                  <a:tcPr marL="83326" marR="83326"/>
                </a:tc>
                <a:extLst>
                  <a:ext uri="{0D108BD9-81ED-4DB2-BD59-A6C34878D82A}">
                    <a16:rowId xmlns:a16="http://schemas.microsoft.com/office/drawing/2014/main" val="10007"/>
                  </a:ext>
                </a:extLst>
              </a:tr>
              <a:tr h="406622">
                <a:tc>
                  <a:txBody>
                    <a:bodyPr/>
                    <a:lstStyle/>
                    <a:p>
                      <a:r>
                        <a:rPr lang="tr-TR" sz="1800" dirty="0" smtClean="0">
                          <a:latin typeface="Times New Roman" pitchFamily="18" charset="0"/>
                          <a:cs typeface="Times New Roman" pitchFamily="18" charset="0"/>
                        </a:rPr>
                        <a:t>İran</a:t>
                      </a:r>
                      <a:endParaRPr lang="tr-TR" sz="1800" dirty="0">
                        <a:latin typeface="Times New Roman" pitchFamily="18" charset="0"/>
                        <a:cs typeface="Times New Roman" pitchFamily="18" charset="0"/>
                      </a:endParaRPr>
                    </a:p>
                  </a:txBody>
                  <a:tcPr marL="83326" marR="83326"/>
                </a:tc>
                <a:tc>
                  <a:txBody>
                    <a:bodyPr/>
                    <a:lstStyle/>
                    <a:p>
                      <a:r>
                        <a:rPr lang="tr-TR" sz="1800" dirty="0" smtClean="0">
                          <a:latin typeface="Times New Roman" pitchFamily="18" charset="0"/>
                          <a:cs typeface="Times New Roman" pitchFamily="18" charset="0"/>
                        </a:rPr>
                        <a:t>Tunus</a:t>
                      </a:r>
                      <a:endParaRPr lang="tr-TR" sz="1800" dirty="0">
                        <a:latin typeface="Times New Roman" pitchFamily="18" charset="0"/>
                        <a:cs typeface="Times New Roman" pitchFamily="18" charset="0"/>
                      </a:endParaRPr>
                    </a:p>
                  </a:txBody>
                  <a:tcPr marL="83326" marR="83326"/>
                </a:tc>
                <a:extLst>
                  <a:ext uri="{0D108BD9-81ED-4DB2-BD59-A6C34878D82A}">
                    <a16:rowId xmlns:a16="http://schemas.microsoft.com/office/drawing/2014/main" val="10008"/>
                  </a:ext>
                </a:extLst>
              </a:tr>
              <a:tr h="406622">
                <a:tc>
                  <a:txBody>
                    <a:bodyPr/>
                    <a:lstStyle/>
                    <a:p>
                      <a:r>
                        <a:rPr lang="tr-TR" sz="1800" dirty="0" smtClean="0">
                          <a:latin typeface="Times New Roman" pitchFamily="18" charset="0"/>
                          <a:cs typeface="Times New Roman" pitchFamily="18" charset="0"/>
                        </a:rPr>
                        <a:t>Filistin</a:t>
                      </a:r>
                      <a:endParaRPr lang="tr-TR" sz="1800" dirty="0">
                        <a:latin typeface="Times New Roman" pitchFamily="18" charset="0"/>
                        <a:cs typeface="Times New Roman" pitchFamily="18" charset="0"/>
                      </a:endParaRPr>
                    </a:p>
                  </a:txBody>
                  <a:tcPr marL="83326" marR="83326"/>
                </a:tc>
                <a:tc>
                  <a:txBody>
                    <a:bodyPr/>
                    <a:lstStyle/>
                    <a:p>
                      <a:r>
                        <a:rPr lang="tr-TR" sz="1800" dirty="0" smtClean="0">
                          <a:latin typeface="Times New Roman" pitchFamily="18" charset="0"/>
                          <a:cs typeface="Times New Roman" pitchFamily="18" charset="0"/>
                        </a:rPr>
                        <a:t>Cezayir</a:t>
                      </a:r>
                      <a:endParaRPr lang="tr-TR" sz="1800" dirty="0">
                        <a:latin typeface="Times New Roman" pitchFamily="18" charset="0"/>
                        <a:cs typeface="Times New Roman" pitchFamily="18" charset="0"/>
                      </a:endParaRPr>
                    </a:p>
                  </a:txBody>
                  <a:tcPr marL="83326" marR="83326"/>
                </a:tc>
                <a:extLst>
                  <a:ext uri="{0D108BD9-81ED-4DB2-BD59-A6C34878D82A}">
                    <a16:rowId xmlns:a16="http://schemas.microsoft.com/office/drawing/2014/main" val="10009"/>
                  </a:ext>
                </a:extLst>
              </a:tr>
              <a:tr h="406622">
                <a:tc>
                  <a:txBody>
                    <a:bodyPr/>
                    <a:lstStyle/>
                    <a:p>
                      <a:r>
                        <a:rPr lang="tr-TR" sz="1800" dirty="0" smtClean="0">
                          <a:latin typeface="Times New Roman" pitchFamily="18" charset="0"/>
                          <a:cs typeface="Times New Roman" pitchFamily="18" charset="0"/>
                        </a:rPr>
                        <a:t>Suudi Arabistan</a:t>
                      </a:r>
                      <a:endParaRPr lang="tr-TR" sz="1800" dirty="0">
                        <a:latin typeface="Times New Roman" pitchFamily="18" charset="0"/>
                        <a:cs typeface="Times New Roman" pitchFamily="18" charset="0"/>
                      </a:endParaRPr>
                    </a:p>
                  </a:txBody>
                  <a:tcPr marL="83326" marR="83326"/>
                </a:tc>
                <a:tc>
                  <a:txBody>
                    <a:bodyPr/>
                    <a:lstStyle/>
                    <a:p>
                      <a:r>
                        <a:rPr lang="tr-TR" sz="1800" dirty="0" smtClean="0">
                          <a:latin typeface="Times New Roman" pitchFamily="18" charset="0"/>
                          <a:cs typeface="Times New Roman" pitchFamily="18" charset="0"/>
                        </a:rPr>
                        <a:t>Libya</a:t>
                      </a:r>
                      <a:endParaRPr lang="tr-TR" sz="1800" dirty="0">
                        <a:latin typeface="Times New Roman" pitchFamily="18" charset="0"/>
                        <a:cs typeface="Times New Roman" pitchFamily="18" charset="0"/>
                      </a:endParaRPr>
                    </a:p>
                  </a:txBody>
                  <a:tcPr marL="83326" marR="83326"/>
                </a:tc>
                <a:extLst>
                  <a:ext uri="{0D108BD9-81ED-4DB2-BD59-A6C34878D82A}">
                    <a16:rowId xmlns:a16="http://schemas.microsoft.com/office/drawing/2014/main" val="10010"/>
                  </a:ext>
                </a:extLst>
              </a:tr>
              <a:tr h="406622">
                <a:tc>
                  <a:txBody>
                    <a:bodyPr/>
                    <a:lstStyle/>
                    <a:p>
                      <a:r>
                        <a:rPr lang="tr-TR" sz="1800" dirty="0" smtClean="0">
                          <a:latin typeface="Times New Roman" pitchFamily="18" charset="0"/>
                          <a:cs typeface="Times New Roman" pitchFamily="18" charset="0"/>
                        </a:rPr>
                        <a:t>B.A.E</a:t>
                      </a:r>
                      <a:endParaRPr lang="tr-TR" sz="1800" dirty="0">
                        <a:latin typeface="Times New Roman" pitchFamily="18" charset="0"/>
                        <a:cs typeface="Times New Roman" pitchFamily="18" charset="0"/>
                      </a:endParaRPr>
                    </a:p>
                  </a:txBody>
                  <a:tcPr marL="83326" marR="83326"/>
                </a:tc>
                <a:tc>
                  <a:txBody>
                    <a:bodyPr/>
                    <a:lstStyle/>
                    <a:p>
                      <a:r>
                        <a:rPr lang="tr-TR" sz="1800" dirty="0" smtClean="0">
                          <a:latin typeface="Times New Roman" pitchFamily="18" charset="0"/>
                          <a:cs typeface="Times New Roman" pitchFamily="18" charset="0"/>
                        </a:rPr>
                        <a:t>Sudan</a:t>
                      </a:r>
                      <a:endParaRPr lang="tr-TR" sz="1800" dirty="0">
                        <a:latin typeface="Times New Roman" pitchFamily="18" charset="0"/>
                        <a:cs typeface="Times New Roman" pitchFamily="18" charset="0"/>
                      </a:endParaRPr>
                    </a:p>
                  </a:txBody>
                  <a:tcPr marL="83326" marR="83326"/>
                </a:tc>
                <a:extLst>
                  <a:ext uri="{0D108BD9-81ED-4DB2-BD59-A6C34878D82A}">
                    <a16:rowId xmlns:a16="http://schemas.microsoft.com/office/drawing/2014/main" val="10011"/>
                  </a:ext>
                </a:extLst>
              </a:tr>
              <a:tr h="307660">
                <a:tc>
                  <a:txBody>
                    <a:bodyPr/>
                    <a:lstStyle/>
                    <a:p>
                      <a:r>
                        <a:rPr lang="tr-TR" sz="1800" dirty="0" smtClean="0">
                          <a:latin typeface="Times New Roman" pitchFamily="18" charset="0"/>
                          <a:cs typeface="Times New Roman" pitchFamily="18" charset="0"/>
                        </a:rPr>
                        <a:t>Fas</a:t>
                      </a:r>
                      <a:endParaRPr lang="tr-TR" sz="1800" dirty="0">
                        <a:latin typeface="Times New Roman" pitchFamily="18" charset="0"/>
                        <a:cs typeface="Times New Roman" pitchFamily="18" charset="0"/>
                      </a:endParaRPr>
                    </a:p>
                  </a:txBody>
                  <a:tcPr marL="83326" marR="83326"/>
                </a:tc>
                <a:tc>
                  <a:txBody>
                    <a:bodyPr/>
                    <a:lstStyle/>
                    <a:p>
                      <a:endParaRPr lang="tr-TR" sz="1800" dirty="0"/>
                    </a:p>
                  </a:txBody>
                  <a:tcPr marL="83326" marR="83326"/>
                </a:tc>
                <a:extLst>
                  <a:ext uri="{0D108BD9-81ED-4DB2-BD59-A6C34878D82A}">
                    <a16:rowId xmlns:a16="http://schemas.microsoft.com/office/drawing/2014/main" val="1001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728" y="214290"/>
            <a:ext cx="7498080" cy="1143000"/>
          </a:xfrm>
        </p:spPr>
        <p:txBody>
          <a:bodyPr>
            <a:noAutofit/>
          </a:bodyPr>
          <a:lstStyle/>
          <a:p>
            <a:pPr algn="ctr"/>
            <a:r>
              <a:rPr lang="tr-TR" sz="3200" b="1" dirty="0" smtClean="0">
                <a:latin typeface="Times New Roman" pitchFamily="18" charset="0"/>
                <a:cs typeface="Times New Roman" pitchFamily="18" charset="0"/>
              </a:rPr>
              <a:t>Bölgenin Fiziki Coğrafya Özelliklerine Genel Bir Bakış </a:t>
            </a:r>
            <a:endParaRPr lang="tr-TR" sz="3200" b="1" dirty="0">
              <a:latin typeface="Times New Roman" pitchFamily="18" charset="0"/>
              <a:cs typeface="Times New Roman" pitchFamily="18" charset="0"/>
            </a:endParaRPr>
          </a:p>
        </p:txBody>
      </p:sp>
      <p:sp>
        <p:nvSpPr>
          <p:cNvPr id="3" name="2 İçerik Yer Tutucusu"/>
          <p:cNvSpPr>
            <a:spLocks noGrp="1"/>
          </p:cNvSpPr>
          <p:nvPr>
            <p:ph idx="1"/>
          </p:nvPr>
        </p:nvSpPr>
        <p:spPr>
          <a:xfrm>
            <a:off x="1000100" y="1785902"/>
            <a:ext cx="7786742" cy="4595426"/>
          </a:xfrm>
        </p:spPr>
        <p:txBody>
          <a:bodyPr>
            <a:noAutofit/>
          </a:bodyPr>
          <a:lstStyle/>
          <a:p>
            <a:pPr algn="just">
              <a:buClrTx/>
              <a:buSzPct val="90000"/>
              <a:buFont typeface="Arial" pitchFamily="34" charset="0"/>
              <a:buChar char="•"/>
            </a:pPr>
            <a:r>
              <a:rPr lang="tr-TR" sz="2000" dirty="0" smtClean="0">
                <a:latin typeface="Times New Roman" pitchFamily="18" charset="0"/>
                <a:cs typeface="Times New Roman" pitchFamily="18" charset="0"/>
              </a:rPr>
              <a:t>Belirlenen sınırlar dahilinde Ortadoğu en güneyde Arabistan yarımadası kıyılarında Yemen 12° Kuzey enlemine kadar iner. En kuzeyinden Türkiye Kuzey kıyıları, Sinop </a:t>
            </a:r>
            <a:r>
              <a:rPr lang="tr-TR" sz="2000" dirty="0" err="1" smtClean="0">
                <a:latin typeface="Times New Roman" pitchFamily="18" charset="0"/>
                <a:cs typeface="Times New Roman" pitchFamily="18" charset="0"/>
              </a:rPr>
              <a:t>İnceburun</a:t>
            </a:r>
            <a:r>
              <a:rPr lang="tr-TR" sz="2000" dirty="0" smtClean="0">
                <a:latin typeface="Times New Roman" pitchFamily="18" charset="0"/>
                <a:cs typeface="Times New Roman" pitchFamily="18" charset="0"/>
              </a:rPr>
              <a:t> 42°Kuzey enlemi geçer. En doğusu İran Pakistan sınırıdır. Burası 63°Doğu meridyeni üzerindedir. En batı noktası ise Mısır Libya sınırında 24° Doğu meridyenidir. </a:t>
            </a:r>
          </a:p>
          <a:p>
            <a:pPr algn="just">
              <a:buClrTx/>
              <a:buSzPct val="90000"/>
              <a:buFont typeface="Arial" pitchFamily="34" charset="0"/>
              <a:buChar char="•"/>
            </a:pPr>
            <a:endParaRPr lang="tr-TR" sz="2000" dirty="0" smtClean="0">
              <a:latin typeface="Times New Roman" pitchFamily="18" charset="0"/>
              <a:cs typeface="Times New Roman" pitchFamily="18" charset="0"/>
            </a:endParaRPr>
          </a:p>
          <a:p>
            <a:pPr algn="just">
              <a:buClrTx/>
              <a:buSzPct val="90000"/>
              <a:buFont typeface="Arial" pitchFamily="34" charset="0"/>
              <a:buChar char="•"/>
            </a:pPr>
            <a:r>
              <a:rPr lang="tr-TR" sz="2000" dirty="0" smtClean="0">
                <a:latin typeface="Times New Roman" pitchFamily="18" charset="0"/>
                <a:cs typeface="Times New Roman" pitchFamily="18" charset="0"/>
              </a:rPr>
              <a:t>Bu saptamalar sonuç olarak bize Ortadoğu'nun kısmen tropikal ve kısmen de </a:t>
            </a:r>
            <a:r>
              <a:rPr lang="tr-TR" sz="2000" dirty="0" err="1" smtClean="0">
                <a:latin typeface="Times New Roman" pitchFamily="18" charset="0"/>
                <a:cs typeface="Times New Roman" pitchFamily="18" charset="0"/>
              </a:rPr>
              <a:t>subtropikal</a:t>
            </a:r>
            <a:r>
              <a:rPr lang="tr-TR" sz="2000" dirty="0" smtClean="0">
                <a:latin typeface="Times New Roman" pitchFamily="18" charset="0"/>
                <a:cs typeface="Times New Roman" pitchFamily="18" charset="0"/>
              </a:rPr>
              <a:t> kuşak üzerinde yer aldığını gösterir. Bilindiği gibi 30° paralellerinin arasında kalan bölge sıcak yani tropikal kuşaktır. </a:t>
            </a:r>
          </a:p>
          <a:p>
            <a:pPr algn="just"/>
            <a:endParaRPr lang="tr-TR" sz="2400"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00100" y="1285860"/>
            <a:ext cx="7286676" cy="400110"/>
          </a:xfrm>
          <a:prstGeom prst="rect">
            <a:avLst/>
          </a:prstGeom>
        </p:spPr>
        <p:txBody>
          <a:bodyPr wrap="square">
            <a:spAutoFit/>
          </a:bodyPr>
          <a:lstStyle/>
          <a:p>
            <a:pPr algn="just">
              <a:buSzPct val="90000"/>
              <a:buFont typeface="Wingdings" pitchFamily="2" charset="2"/>
              <a:buChar char="Ø"/>
            </a:pPr>
            <a:r>
              <a:rPr lang="tr-TR" sz="2000" dirty="0" smtClean="0">
                <a:latin typeface="Times New Roman" pitchFamily="18" charset="0"/>
                <a:cs typeface="Times New Roman" pitchFamily="18" charset="0"/>
              </a:rPr>
              <a:t>Bu nedenle bölgede genelde sıcak ve kurak iklimler hakimdir.</a:t>
            </a:r>
            <a:endParaRPr lang="tr-TR" dirty="0">
              <a:latin typeface="Times New Roman" pitchFamily="18" charset="0"/>
              <a:cs typeface="Times New Roman" pitchFamily="18" charset="0"/>
            </a:endParaRPr>
          </a:p>
        </p:txBody>
      </p:sp>
      <p:pic>
        <p:nvPicPr>
          <p:cNvPr id="3" name="Picture 2" descr="C:\Users\Emir\Desktop\mutlu hoca power point\ortadoğu sunumlar\1.hafta\e551185e5e9d8c6.jpg"/>
          <p:cNvPicPr>
            <a:picLocks noChangeAspect="1" noChangeArrowheads="1"/>
          </p:cNvPicPr>
          <p:nvPr/>
        </p:nvPicPr>
        <p:blipFill>
          <a:blip r:embed="rId2"/>
          <a:srcRect/>
          <a:stretch>
            <a:fillRect/>
          </a:stretch>
        </p:blipFill>
        <p:spPr bwMode="auto">
          <a:xfrm>
            <a:off x="1000100" y="2142946"/>
            <a:ext cx="8143900" cy="408161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200" b="1" dirty="0" smtClean="0">
                <a:latin typeface="Times New Roman" pitchFamily="18" charset="0"/>
                <a:cs typeface="Times New Roman" pitchFamily="18" charset="0"/>
              </a:rPr>
              <a:t>Ortadoğu'nun İklimi</a:t>
            </a:r>
            <a:endParaRPr lang="tr-TR" sz="3200" b="1" dirty="0">
              <a:latin typeface="Times New Roman" pitchFamily="18" charset="0"/>
              <a:cs typeface="Times New Roman" pitchFamily="18" charset="0"/>
            </a:endParaRPr>
          </a:p>
        </p:txBody>
      </p:sp>
      <p:sp>
        <p:nvSpPr>
          <p:cNvPr id="3" name="2 İçerik Yer Tutucusu"/>
          <p:cNvSpPr>
            <a:spLocks noGrp="1"/>
          </p:cNvSpPr>
          <p:nvPr>
            <p:ph idx="1"/>
          </p:nvPr>
        </p:nvSpPr>
        <p:spPr>
          <a:xfrm>
            <a:off x="1000100" y="1285860"/>
            <a:ext cx="7858180" cy="5214974"/>
          </a:xfrm>
        </p:spPr>
        <p:txBody>
          <a:bodyPr>
            <a:noAutofit/>
          </a:bodyPr>
          <a:lstStyle/>
          <a:p>
            <a:pPr algn="just">
              <a:buClrTx/>
              <a:buFont typeface="Arial" pitchFamily="34" charset="0"/>
              <a:buChar char="•"/>
            </a:pPr>
            <a:r>
              <a:rPr lang="tr-TR" sz="2000" dirty="0" smtClean="0">
                <a:latin typeface="Times New Roman" pitchFamily="18" charset="0"/>
                <a:cs typeface="Times New Roman" pitchFamily="18" charset="0"/>
              </a:rPr>
              <a:t>Orta doğu yerküre üzerinde belirlenen genel iklim kuşakları içinde konumu ile sıcak ve ılıman "mutedil" kuşakta yer alır. Bu bakımdan Ortadoğu kuzeyde Karadeniz kıyıları ve Kafkas dağlarından başlayıp, güneyde Arap Yarımadasında Aden Körfezi kıyılarına kadar 3200 </a:t>
            </a:r>
            <a:r>
              <a:rPr lang="tr-TR" sz="2000" dirty="0" err="1" smtClean="0">
                <a:latin typeface="Times New Roman" pitchFamily="18" charset="0"/>
                <a:cs typeface="Times New Roman" pitchFamily="18" charset="0"/>
              </a:rPr>
              <a:t>km'lik</a:t>
            </a:r>
            <a:r>
              <a:rPr lang="tr-TR" sz="2000" dirty="0" smtClean="0">
                <a:latin typeface="Times New Roman" pitchFamily="18" charset="0"/>
                <a:cs typeface="Times New Roman" pitchFamily="18" charset="0"/>
              </a:rPr>
              <a:t> bir mesafede, Arabistan platosu dışında kısa mesafelerde değişik iklim özellikleri gösteren alanları ile dikkati çeker. </a:t>
            </a:r>
          </a:p>
          <a:p>
            <a:pPr algn="just">
              <a:buClrTx/>
              <a:buFont typeface="Arial" pitchFamily="34" charset="0"/>
              <a:buChar char="•"/>
            </a:pPr>
            <a:endParaRPr lang="tr-TR" sz="2000" dirty="0" smtClean="0">
              <a:latin typeface="Times New Roman" pitchFamily="18" charset="0"/>
              <a:cs typeface="Times New Roman" pitchFamily="18" charset="0"/>
            </a:endParaRPr>
          </a:p>
          <a:p>
            <a:pPr algn="just">
              <a:buClrTx/>
              <a:buFont typeface="Arial" pitchFamily="34" charset="0"/>
              <a:buChar char="•"/>
            </a:pPr>
            <a:endParaRPr lang="tr-TR" sz="2000" dirty="0" smtClean="0">
              <a:latin typeface="Times New Roman" pitchFamily="18" charset="0"/>
              <a:cs typeface="Times New Roman" pitchFamily="18" charset="0"/>
            </a:endParaRPr>
          </a:p>
          <a:p>
            <a:pPr algn="just">
              <a:buClrTx/>
              <a:buFont typeface="Arial" pitchFamily="34" charset="0"/>
              <a:buChar char="•"/>
            </a:pPr>
            <a:r>
              <a:rPr lang="tr-TR" sz="2000" dirty="0" smtClean="0">
                <a:latin typeface="Times New Roman" pitchFamily="18" charset="0"/>
                <a:cs typeface="Times New Roman" pitchFamily="18" charset="0"/>
              </a:rPr>
              <a:t>Sahadaki iklim özelliklerini ve iklim tiplerini enlem derecesi "ekvatora yakınlık ve uzaklık" , </a:t>
            </a:r>
            <a:r>
              <a:rPr lang="tr-TR" sz="2000" dirty="0" err="1" smtClean="0">
                <a:latin typeface="Times New Roman" pitchFamily="18" charset="0"/>
                <a:cs typeface="Times New Roman" pitchFamily="18" charset="0"/>
              </a:rPr>
              <a:t>relief</a:t>
            </a:r>
            <a:r>
              <a:rPr lang="tr-TR" sz="2000" dirty="0" smtClean="0">
                <a:latin typeface="Times New Roman" pitchFamily="18" charset="0"/>
                <a:cs typeface="Times New Roman" pitchFamily="18" charset="0"/>
              </a:rPr>
              <a:t> "yükselti" ile denizlere olan mesafe "karasallık derecesi" (üç taraftan kuzey, batı, güneyden denizlerle çevrilme, doğudan Asya'nın merkezine girmesi) gibi coğrafi özellikler yanında, </a:t>
            </a:r>
            <a:r>
              <a:rPr lang="tr-TR" sz="2000" dirty="0" err="1" smtClean="0">
                <a:latin typeface="Times New Roman" pitchFamily="18" charset="0"/>
                <a:cs typeface="Times New Roman" pitchFamily="18" charset="0"/>
              </a:rPr>
              <a:t>jenemik</a:t>
            </a:r>
            <a:r>
              <a:rPr lang="tr-TR" sz="2000" dirty="0" smtClean="0">
                <a:latin typeface="Times New Roman" pitchFamily="18" charset="0"/>
                <a:cs typeface="Times New Roman" pitchFamily="18" charset="0"/>
              </a:rPr>
              <a:t>-dinamik faktörler (hava kütleleri ve basınç) belirler. </a:t>
            </a:r>
          </a:p>
          <a:p>
            <a:pPr algn="just">
              <a:buClrTx/>
              <a:buNone/>
            </a:pPr>
            <a:endParaRPr lang="tr-TR" sz="2000" dirty="0" smtClean="0">
              <a:latin typeface="Times New Roman" pitchFamily="18" charset="0"/>
              <a:cs typeface="Times New Roman" pitchFamily="18" charset="0"/>
            </a:endParaRPr>
          </a:p>
          <a:p>
            <a:pPr algn="just">
              <a:buNone/>
            </a:pPr>
            <a:r>
              <a:rPr lang="tr-TR" sz="2000" dirty="0" smtClean="0">
                <a:latin typeface="Times New Roman" pitchFamily="18" charset="0"/>
                <a:cs typeface="Times New Roman" pitchFamily="18" charset="0"/>
              </a:rPr>
              <a:t> </a:t>
            </a:r>
            <a:endParaRPr lang="tr-TR" sz="2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357290" y="571480"/>
            <a:ext cx="7429552" cy="1323439"/>
          </a:xfrm>
          <a:prstGeom prst="rect">
            <a:avLst/>
          </a:prstGeom>
        </p:spPr>
        <p:txBody>
          <a:bodyPr wrap="square">
            <a:spAutoFit/>
          </a:bodyPr>
          <a:lstStyle/>
          <a:p>
            <a:pPr algn="just">
              <a:buFont typeface="Arial" pitchFamily="34" charset="0"/>
              <a:buChar char="•"/>
            </a:pPr>
            <a:r>
              <a:rPr lang="tr-TR" sz="2000" dirty="0" smtClean="0">
                <a:latin typeface="Times New Roman" pitchFamily="18" charset="0"/>
                <a:cs typeface="Times New Roman" pitchFamily="18" charset="0"/>
              </a:rPr>
              <a:t>  Burada belirtmemiz gereken en önemli husus bir bütün olarak Ortadoğu’da sıcak ve kurak şartların ağırlık kazanmış olmasıdır. Bu özellik bize geniş alanlarda su yetersizliğinin ve kuvvetli buharlaşmanın var olduğunu ortaya çıkaracaktır.</a:t>
            </a:r>
            <a:endParaRPr lang="tr-TR" sz="2000" dirty="0">
              <a:latin typeface="Times New Roman" pitchFamily="18" charset="0"/>
              <a:cs typeface="Times New Roman" pitchFamily="18" charset="0"/>
            </a:endParaRPr>
          </a:p>
        </p:txBody>
      </p:sp>
      <p:pic>
        <p:nvPicPr>
          <p:cNvPr id="3" name="Picture 2" descr="C:\Users\Emir\Desktop\mutlu hoca power point\ortadoğu sunumlar\1.hafta\dünya iklimi.jpg"/>
          <p:cNvPicPr>
            <a:picLocks noChangeAspect="1" noChangeArrowheads="1"/>
          </p:cNvPicPr>
          <p:nvPr/>
        </p:nvPicPr>
        <p:blipFill>
          <a:blip r:embed="rId2"/>
          <a:srcRect/>
          <a:stretch>
            <a:fillRect/>
          </a:stretch>
        </p:blipFill>
        <p:spPr bwMode="auto">
          <a:xfrm>
            <a:off x="1500166" y="2071678"/>
            <a:ext cx="7286644" cy="401883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728" y="0"/>
            <a:ext cx="7498080" cy="928670"/>
          </a:xfrm>
        </p:spPr>
        <p:txBody>
          <a:bodyPr>
            <a:normAutofit/>
          </a:bodyPr>
          <a:lstStyle/>
          <a:p>
            <a:pPr algn="ctr"/>
            <a:r>
              <a:rPr lang="tr-TR" sz="3200" b="1" dirty="0" smtClean="0">
                <a:latin typeface="Times New Roman" pitchFamily="18" charset="0"/>
                <a:cs typeface="Times New Roman" pitchFamily="18" charset="0"/>
              </a:rPr>
              <a:t>Jeolojik-Jeomorfolojik Yapı </a:t>
            </a:r>
            <a:endParaRPr lang="tr-TR" sz="3200" b="1" dirty="0">
              <a:latin typeface="Times New Roman" pitchFamily="18" charset="0"/>
              <a:cs typeface="Times New Roman" pitchFamily="18" charset="0"/>
            </a:endParaRPr>
          </a:p>
        </p:txBody>
      </p:sp>
      <p:sp>
        <p:nvSpPr>
          <p:cNvPr id="3" name="2 İçerik Yer Tutucusu"/>
          <p:cNvSpPr>
            <a:spLocks noGrp="1"/>
          </p:cNvSpPr>
          <p:nvPr>
            <p:ph idx="1"/>
          </p:nvPr>
        </p:nvSpPr>
        <p:spPr>
          <a:xfrm>
            <a:off x="1142976" y="928670"/>
            <a:ext cx="7786742" cy="5072098"/>
          </a:xfrm>
        </p:spPr>
        <p:txBody>
          <a:bodyPr>
            <a:noAutofit/>
          </a:bodyPr>
          <a:lstStyle/>
          <a:p>
            <a:pPr algn="just">
              <a:buClrTx/>
              <a:buFont typeface="Arial" pitchFamily="34" charset="0"/>
              <a:buChar char="•"/>
            </a:pPr>
            <a:r>
              <a:rPr lang="tr-TR" sz="2000" dirty="0" smtClean="0">
                <a:latin typeface="Times New Roman" pitchFamily="18" charset="0"/>
                <a:cs typeface="Times New Roman" pitchFamily="18" charset="0"/>
              </a:rPr>
              <a:t>Asya kıtasında değişik ve kompleks bir yapıya sahip olan Ortadoğu, genelde jeomorfolojik yapı bakımından yüksek saha "kıvrımlı bölge" , ara bölge ve alçak saha "eski kıta bloğu" olmak üzere üç büyük üniteye ayrılır. </a:t>
            </a:r>
          </a:p>
          <a:p>
            <a:pPr algn="just">
              <a:buClrTx/>
              <a:buFont typeface="Arial" pitchFamily="34" charset="0"/>
              <a:buChar char="•"/>
            </a:pPr>
            <a:endParaRPr lang="tr-TR" sz="2000" dirty="0" smtClean="0">
              <a:latin typeface="Times New Roman" pitchFamily="18" charset="0"/>
              <a:cs typeface="Times New Roman" pitchFamily="18" charset="0"/>
            </a:endParaRPr>
          </a:p>
          <a:p>
            <a:pPr algn="just">
              <a:buClrTx/>
              <a:buFont typeface="Arial" pitchFamily="34" charset="0"/>
              <a:buChar char="•"/>
            </a:pPr>
            <a:r>
              <a:rPr lang="tr-TR" sz="2000" dirty="0" smtClean="0">
                <a:latin typeface="Times New Roman" pitchFamily="18" charset="0"/>
                <a:cs typeface="Times New Roman" pitchFamily="18" charset="0"/>
              </a:rPr>
              <a:t>Yüksek saha adını verdiğimiz kıvrımlı bölge, önceleri yerküre üzerinde biri kuzeyde </a:t>
            </a:r>
            <a:r>
              <a:rPr lang="tr-TR" sz="2000" dirty="0" err="1" smtClean="0">
                <a:latin typeface="Times New Roman" pitchFamily="18" charset="0"/>
                <a:cs typeface="Times New Roman" pitchFamily="18" charset="0"/>
              </a:rPr>
              <a:t>Angora</a:t>
            </a:r>
            <a:r>
              <a:rPr lang="tr-TR" sz="2000" dirty="0" smtClean="0">
                <a:latin typeface="Times New Roman" pitchFamily="18" charset="0"/>
                <a:cs typeface="Times New Roman" pitchFamily="18" charset="0"/>
              </a:rPr>
              <a:t>, diğeri güneyde </a:t>
            </a:r>
            <a:r>
              <a:rPr lang="tr-TR" sz="2000" dirty="0" err="1" smtClean="0">
                <a:latin typeface="Times New Roman" pitchFamily="18" charset="0"/>
                <a:cs typeface="Times New Roman" pitchFamily="18" charset="0"/>
              </a:rPr>
              <a:t>Gondwana</a:t>
            </a:r>
            <a:r>
              <a:rPr lang="tr-TR" sz="2000" dirty="0" smtClean="0">
                <a:latin typeface="Times New Roman" pitchFamily="18" charset="0"/>
                <a:cs typeface="Times New Roman" pitchFamily="18" charset="0"/>
              </a:rPr>
              <a:t> olarak bilinen iki büyük eski kıta bloğu arasında yer alan geniş ve derin </a:t>
            </a:r>
            <a:r>
              <a:rPr lang="tr-TR" sz="2000" dirty="0" err="1" smtClean="0">
                <a:latin typeface="Times New Roman" pitchFamily="18" charset="0"/>
                <a:cs typeface="Times New Roman" pitchFamily="18" charset="0"/>
              </a:rPr>
              <a:t>Tethys</a:t>
            </a:r>
            <a:r>
              <a:rPr lang="tr-TR" sz="2000" dirty="0" smtClean="0">
                <a:latin typeface="Times New Roman" pitchFamily="18" charset="0"/>
                <a:cs typeface="Times New Roman" pitchFamily="18" charset="0"/>
              </a:rPr>
              <a:t> denizinin dolması sonucunda ortaya çıkan Alp-</a:t>
            </a:r>
            <a:r>
              <a:rPr lang="tr-TR" sz="2000" dirty="0" err="1" smtClean="0">
                <a:latin typeface="Times New Roman" pitchFamily="18" charset="0"/>
                <a:cs typeface="Times New Roman" pitchFamily="18" charset="0"/>
              </a:rPr>
              <a:t>Himalaya</a:t>
            </a:r>
            <a:r>
              <a:rPr lang="tr-TR" sz="2000" dirty="0" smtClean="0">
                <a:latin typeface="Times New Roman" pitchFamily="18" charset="0"/>
                <a:cs typeface="Times New Roman" pitchFamily="18" charset="0"/>
              </a:rPr>
              <a:t> kıvrım sisteminin bir parçasıdır. </a:t>
            </a:r>
          </a:p>
          <a:p>
            <a:pPr algn="just">
              <a:buClrTx/>
              <a:buFont typeface="Arial" pitchFamily="34" charset="0"/>
              <a:buChar char="•"/>
            </a:pPr>
            <a:endParaRPr lang="tr-TR" sz="2000" dirty="0" smtClean="0">
              <a:latin typeface="Times New Roman" pitchFamily="18" charset="0"/>
              <a:cs typeface="Times New Roman" pitchFamily="18" charset="0"/>
            </a:endParaRPr>
          </a:p>
          <a:p>
            <a:pPr algn="just">
              <a:buClrTx/>
              <a:buFont typeface="Arial" pitchFamily="34" charset="0"/>
              <a:buChar char="•"/>
            </a:pPr>
            <a:r>
              <a:rPr lang="tr-TR" sz="2000" dirty="0" smtClean="0">
                <a:latin typeface="Times New Roman" pitchFamily="18" charset="0"/>
                <a:cs typeface="Times New Roman" pitchFamily="18" charset="0"/>
              </a:rPr>
              <a:t>Fauna ve flora bakımından zengin ve oldukça ılık olan bu deniz, aynı zamanda geniş bir birikim sahası olma özelliğine sahipti. </a:t>
            </a:r>
          </a:p>
          <a:p>
            <a:pPr algn="just">
              <a:buClrTx/>
              <a:buFont typeface="Arial" pitchFamily="34" charset="0"/>
              <a:buChar char="•"/>
            </a:pPr>
            <a:endParaRPr lang="tr-TR" sz="2000" dirty="0" smtClean="0">
              <a:latin typeface="Times New Roman" pitchFamily="18" charset="0"/>
              <a:cs typeface="Times New Roman" pitchFamily="18" charset="0"/>
            </a:endParaRPr>
          </a:p>
          <a:p>
            <a:pPr algn="just">
              <a:buClrTx/>
              <a:buFont typeface="Arial" pitchFamily="34" charset="0"/>
              <a:buChar char="•"/>
            </a:pPr>
            <a:r>
              <a:rPr lang="tr-TR" sz="2000" dirty="0" smtClean="0">
                <a:latin typeface="Times New Roman" pitchFamily="18" charset="0"/>
                <a:cs typeface="Times New Roman" pitchFamily="18" charset="0"/>
              </a:rPr>
              <a:t>Geçen uzun zaman süresi içinde bu dolgu maddeleri, daha sonra meydana gelen yer hareketleri ve yan basınçlar ile yükselip kıvrılmaya başlamıştır.</a:t>
            </a:r>
            <a:endParaRPr lang="tr-TR" sz="20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84</TotalTime>
  <Words>1381</Words>
  <Application>Microsoft Office PowerPoint</Application>
  <PresentationFormat>Ekran Gösterisi (4:3)</PresentationFormat>
  <Paragraphs>115</Paragraphs>
  <Slides>17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17</vt:i4>
      </vt:variant>
    </vt:vector>
  </HeadingPairs>
  <TitlesOfParts>
    <vt:vector size="25" baseType="lpstr">
      <vt:lpstr>Arial</vt:lpstr>
      <vt:lpstr>EF-TimesNewRomanPSMT</vt:lpstr>
      <vt:lpstr>Gill Sans MT</vt:lpstr>
      <vt:lpstr>Times New Roman</vt:lpstr>
      <vt:lpstr>Verdana</vt:lpstr>
      <vt:lpstr>Wingdings</vt:lpstr>
      <vt:lpstr>Wingdings 2</vt:lpstr>
      <vt:lpstr>Gündönümü</vt:lpstr>
      <vt:lpstr>PowerPoint Sunusu</vt:lpstr>
      <vt:lpstr>Ortadoğu’nun Fiziki Coğrafya Özellikleri</vt:lpstr>
      <vt:lpstr>Konumu</vt:lpstr>
      <vt:lpstr>Orta Doğuda Bulunan Ülkeler</vt:lpstr>
      <vt:lpstr>Bölgenin Fiziki Coğrafya Özelliklerine Genel Bir Bakış </vt:lpstr>
      <vt:lpstr>PowerPoint Sunusu</vt:lpstr>
      <vt:lpstr>Ortadoğu'nun İklimi</vt:lpstr>
      <vt:lpstr>PowerPoint Sunusu</vt:lpstr>
      <vt:lpstr>Jeolojik-Jeomorfolojik Yapı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Orta Doğu Fiziki Özellikleri</dc:title>
  <dc:creator>Emir</dc:creator>
  <cp:lastModifiedBy>Windows Kullanıcısı</cp:lastModifiedBy>
  <cp:revision>26</cp:revision>
  <dcterms:created xsi:type="dcterms:W3CDTF">2020-01-12T18:44:48Z</dcterms:created>
  <dcterms:modified xsi:type="dcterms:W3CDTF">2020-05-11T20:23:49Z</dcterms:modified>
</cp:coreProperties>
</file>