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3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-88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dt" idx="10"/>
          </p:nvPr>
        </p:nvSpPr>
        <p:spPr>
          <a:xfrm>
            <a:off x="4278312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-8890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5112" cy="40084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587" cy="15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587" cy="1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0" y="0"/>
            <a:ext cx="1587" cy="1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Arial"/>
              <a:buNone/>
            </a:pPr>
            <a:r>
              <a:rPr lang="en-US"/>
              <a:t>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587" cy="15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587" cy="1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 txBox="1"/>
          <p:nvPr/>
        </p:nvSpPr>
        <p:spPr>
          <a:xfrm>
            <a:off x="0" y="0"/>
            <a:ext cx="1587" cy="1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Arial"/>
              <a:buNone/>
            </a:pPr>
            <a:r>
              <a:rPr lang="en-US"/>
              <a:t>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3600" cy="4006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800" cy="481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9900" cy="53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742950" lvl="1" indent="-2857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1143000" lvl="2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1600200" lvl="3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2057400" lvl="4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2514600" lvl="5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3429000" lvl="6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4800600" lvl="7" indent="-228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6629400" lvl="8" indent="-2286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1">
  <p:cSld name="TITLE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1">
  <p:cSld name="TITLE_AND_BODY_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 descr="seniors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388" y="1237696"/>
            <a:ext cx="7943225" cy="5163104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Shape 41"/>
          <p:cNvSpPr txBox="1">
            <a:spLocks noGrp="1"/>
          </p:cNvSpPr>
          <p:nvPr>
            <p:ph type="title" idx="4294967295"/>
          </p:nvPr>
        </p:nvSpPr>
        <p:spPr>
          <a:xfrm>
            <a:off x="586975" y="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>
                <a:solidFill>
                  <a:schemeClr val="accent2"/>
                </a:solidFill>
              </a:rPr>
              <a:t>Yaşlıda Egzersizin Yararları ve Egzersiz Öncesi Değerlendirme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42" name="Shape 42"/>
          <p:cNvSpPr txBox="1"/>
          <p:nvPr/>
        </p:nvSpPr>
        <p:spPr>
          <a:xfrm>
            <a:off x="586975" y="6381600"/>
            <a:ext cx="77724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2400" b="1" dirty="0" err="1">
                <a:solidFill>
                  <a:srgbClr val="FFC000"/>
                </a:solidFill>
              </a:rPr>
              <a:t>Uzm</a:t>
            </a:r>
            <a:r>
              <a:rPr lang="en-US" sz="2400" b="1" dirty="0">
                <a:solidFill>
                  <a:srgbClr val="FFC000"/>
                </a:solidFill>
              </a:rPr>
              <a:t>. </a:t>
            </a:r>
            <a:r>
              <a:rPr lang="en-US" sz="2400" b="1" dirty="0" err="1">
                <a:solidFill>
                  <a:srgbClr val="FFC000"/>
                </a:solidFill>
              </a:rPr>
              <a:t>Fzt</a:t>
            </a:r>
            <a:r>
              <a:rPr lang="en-US" sz="2400" b="1" dirty="0">
                <a:solidFill>
                  <a:srgbClr val="FFC000"/>
                </a:solidFill>
              </a:rPr>
              <a:t>. </a:t>
            </a:r>
            <a:r>
              <a:rPr lang="en-US" sz="2400" b="1" dirty="0" err="1">
                <a:solidFill>
                  <a:srgbClr val="FFC000"/>
                </a:solidFill>
              </a:rPr>
              <a:t>Kağan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Yücel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>
                <a:solidFill>
                  <a:srgbClr val="FFC000"/>
                </a:solidFill>
              </a:rPr>
              <a:t>- </a:t>
            </a:r>
            <a:r>
              <a:rPr lang="en-US" sz="2400" b="1" smtClean="0">
                <a:solidFill>
                  <a:srgbClr val="FFC000"/>
                </a:solidFill>
              </a:rPr>
              <a:t>.</a:t>
            </a:r>
            <a:endParaRPr sz="2400" b="1" dirty="0">
              <a:solidFill>
                <a:srgbClr val="FFC00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endParaRPr sz="3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Hareketsizlik</a:t>
            </a:r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En belirgin değişiklik kas iskelet sisteminde hücre ve doku seviyesinde görülür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Yağsız vücut kitlesi azalır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Yağ kitlesi artar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Eklem hareketliliği bozulur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Kas kuvveti ve kas dayanıklılığı düşer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 idx="4294967295"/>
          </p:nvPr>
        </p:nvSpPr>
        <p:spPr>
          <a:xfrm>
            <a:off x="457200" y="274630"/>
            <a:ext cx="8229600" cy="6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Hareketsizlik</a:t>
            </a:r>
            <a:endParaRPr/>
          </a:p>
        </p:txBody>
      </p:sp>
      <p:sp>
        <p:nvSpPr>
          <p:cNvPr id="101" name="Shape 101"/>
          <p:cNvSpPr txBox="1"/>
          <p:nvPr/>
        </p:nvSpPr>
        <p:spPr>
          <a:xfrm>
            <a:off x="457200" y="942125"/>
            <a:ext cx="8229600" cy="51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419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Hareketsizlik, kasların az kullanılmasına ve kas hücre kayıplarına neden olur.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Arial"/>
              <a:buChar char="•"/>
            </a:pPr>
            <a:r>
              <a:rPr lang="en-US" sz="3000" b="1" i="0" u="none" strike="noStrike" cap="none">
                <a:solidFill>
                  <a:schemeClr val="accent6"/>
                </a:solidFill>
              </a:rPr>
              <a:t>Kas kuvveti ve kas dayanıklılığı azalması, yaşlının hareketliliğini giderek azaltır </a:t>
            </a:r>
            <a:endParaRPr sz="3000">
              <a:solidFill>
                <a:schemeClr val="accent6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Günlük yaşam etkinlikleri olumsuz etkilenir</a:t>
            </a:r>
            <a:endParaRPr sz="3000" b="0" i="0" u="none" strike="noStrike" cap="none">
              <a:solidFill>
                <a:schemeClr val="dk2"/>
              </a:solidFill>
            </a:endParaRPr>
          </a:p>
          <a:p>
            <a:pPr marL="342900" marR="0" lvl="0" indent="-44196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Bu da kısır döngüye neden olarak kas kuvveti ve kas dayanıklılığın daha da azalmasına yol açar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Elli yaş üstü 20 yıl içinde kas kuvvetinde yaklaşık %15'lik azalma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b="0" i="0" u="none" strike="noStrike" cap="none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Hareketsizlik</a:t>
            </a:r>
            <a:endParaRPr/>
          </a:p>
        </p:txBody>
      </p:sp>
      <p:sp>
        <p:nvSpPr>
          <p:cNvPr id="107" name="Shape 107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İlerleyici kemik yoğunluğu kaybı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Erkekler kemik yoğunluklarını 55 yaşlarına kadar koruyabilir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Kadınlarda kemik yoğunluğu 35 yaşından sonra azalmaya başlar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Bir çok insan 70 yaşına geldiğinde kemik yoğunluklarının %10-15'ini kaybeder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Hareketsizlik</a:t>
            </a:r>
            <a:endParaRPr/>
          </a:p>
        </p:txBody>
      </p:sp>
      <p:sp>
        <p:nvSpPr>
          <p:cNvPr id="113" name="Shape 113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Hareketsiz yaşlılar sağlıklı ve bağımsız yaşamak için çok önemli olan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		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dayanıklılık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kuvvet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esneklik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denge</a:t>
            </a:r>
            <a:r>
              <a:rPr lang="en-US" sz="32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özelliklerini kaybederler 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Araştırmalar bu özelliklerin egzersiz yaparak ya da bedensel etkinliklerde bulunarak geliştirilebileceğini ispatlamıştır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Bedensel etkinliklere katılarak yaşam tarzında yapılacak çok ufak değişikliklerin vücutta büyük etkilere neden olacağı unutulmamalı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 idx="4294967295"/>
          </p:nvPr>
        </p:nvSpPr>
        <p:spPr>
          <a:xfrm>
            <a:off x="457200" y="91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YAŞLILARDA BEDENSEL ETKİNLİĞİN FİZYOLOJİK YARARLARI</a:t>
            </a:r>
            <a:br>
              <a:rPr lang="en-US" sz="4400" i="0" u="none" strike="noStrike" cap="none">
                <a:solidFill>
                  <a:srgbClr val="FFC000"/>
                </a:solidFill>
              </a:rPr>
            </a:br>
            <a:endParaRPr/>
          </a:p>
        </p:txBody>
      </p:sp>
      <p:sp>
        <p:nvSpPr>
          <p:cNvPr id="124" name="Shape 124"/>
          <p:cNvSpPr txBox="1"/>
          <p:nvPr/>
        </p:nvSpPr>
        <p:spPr>
          <a:xfrm>
            <a:off x="609600" y="2590800"/>
            <a:ext cx="8229600" cy="26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 bireylerin</a:t>
            </a:r>
            <a:r>
              <a:rPr lang="en-US" sz="32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düzenli olarak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DAYANIKLILIK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 ve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KUVVET</a:t>
            </a:r>
            <a:r>
              <a:rPr lang="en-US" sz="3200" b="0" i="0" u="none" strike="noStrike" cap="none">
                <a:solidFill>
                  <a:schemeClr val="accent6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egzersizlerine</a:t>
            </a:r>
            <a:r>
              <a:rPr lang="en-US" sz="32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katılmalarının yararları çok büyüktür. 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/>
        </p:nvSpPr>
        <p:spPr>
          <a:xfrm>
            <a:off x="457200" y="200974"/>
            <a:ext cx="8382000" cy="59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1" i="0" u="none" strike="noStrike" cap="none">
                <a:solidFill>
                  <a:schemeClr val="accent2"/>
                </a:solidFill>
              </a:rPr>
              <a:t>Dayanıklılık egzersizleri</a:t>
            </a:r>
            <a:r>
              <a:rPr lang="en-US" sz="3000" b="0" i="0" u="none" strike="noStrike" cap="none">
                <a:solidFill>
                  <a:schemeClr val="accent2"/>
                </a:solidFill>
              </a:rPr>
              <a:t> </a:t>
            </a:r>
            <a:endParaRPr sz="3000">
              <a:solidFill>
                <a:schemeClr val="accent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1" i="0" u="none" strike="noStrike" cap="none">
                <a:solidFill>
                  <a:schemeClr val="accent6"/>
                </a:solidFill>
              </a:rPr>
              <a:t>Kardiyovasküler fonksiyonları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geliştirirler.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Koroner kalp hastalıkları</a:t>
            </a:r>
            <a:r>
              <a:rPr lang="en-US" sz="3000" b="1" i="0" u="none" strike="noStrike" cap="none">
                <a:solidFill>
                  <a:schemeClr val="dk2"/>
                </a:solidFill>
              </a:rPr>
              <a:t>,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DM, hipertansiyon</a:t>
            </a:r>
            <a:r>
              <a:rPr lang="en-US" sz="3000" b="1" i="0" u="none" strike="noStrike" cap="none">
                <a:solidFill>
                  <a:schemeClr val="dk2"/>
                </a:solidFill>
              </a:rPr>
              <a:t>,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obezite risklerinin</a:t>
            </a:r>
            <a:r>
              <a:rPr lang="en-US" sz="30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azaltılması</a:t>
            </a:r>
            <a:r>
              <a:rPr lang="en-US" sz="30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en büyük kazanımlar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Kuvvet ve direnç egzersizler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Kas kitlesi ve kuvvet</a:t>
            </a:r>
            <a:r>
              <a:rPr lang="en-US" sz="30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000" b="0" i="0" u="none" strike="noStrike" cap="none">
                <a:solidFill>
                  <a:schemeClr val="dk2"/>
                </a:solidFill>
              </a:rPr>
              <a:t>kayıplarını önleyerek fonksiyonel kapasiteyi geliştirirler</a:t>
            </a:r>
            <a:endParaRPr sz="3000" b="0" i="0" u="none" strike="noStrike" cap="none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0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Düzenli egzersiz programlarına katılan bireylerin yaşam kaliteleri de artar</a:t>
            </a:r>
            <a:endParaRPr sz="300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5" name="Shape 135"/>
          <p:cNvSpPr txBox="1"/>
          <p:nvPr/>
        </p:nvSpPr>
        <p:spPr>
          <a:xfrm>
            <a:off x="457200" y="942023"/>
            <a:ext cx="8229600" cy="51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Yaşlıların düzenli bedensel etkinliğe katılması yaşlanmayla oluşan anatomik değişiklikleri durdurmasa bile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bedensel ve zihinsel sağlığın</a:t>
            </a:r>
            <a:r>
              <a:rPr lang="en-US" sz="32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korunmasını sağlar.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Bununla birlikte bedensel etkinlik yaşlılarda kasların maksimum oksijen alımını artırır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HDL ARTAR, LDL DÜŞER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Bu iki değişiklik kalp damar hastalıkları oluşum riskini azaltan faktörler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/>
        </p:nvSpPr>
        <p:spPr>
          <a:xfrm>
            <a:off x="457200" y="9906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Düşmelerle oluşabilecek yaralanmalar yaşlıların geri kalan yaşam kalitesini önemli ölçüde etkileyebilmektedir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Düzenli bedensel etkinliğin sinirsel ve kassal yararları;</a:t>
            </a:r>
            <a:endParaRPr sz="3200" b="0" i="0" u="none" strike="noStrike" cap="none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accent6"/>
                </a:solidFill>
              </a:rPr>
              <a:t>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Kas kuvveti ve dengenin geliştirilmesiyle düşmelerin ve düşmelerle oluşabilecek yaralanmaların azaltılmasıdır</a:t>
            </a: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/>
        </p:nvSpPr>
        <p:spPr>
          <a:xfrm>
            <a:off x="457200" y="139724"/>
            <a:ext cx="8229600" cy="5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Yaşlılarda ruhsal çöküntü "sonun başlangıcı" düşüncesine neden olan bir durumdur</a:t>
            </a:r>
            <a:r>
              <a:rPr lang="en-US" sz="3200">
                <a:solidFill>
                  <a:schemeClr val="dk2"/>
                </a:solidFill>
              </a:rPr>
              <a:t>.</a:t>
            </a:r>
            <a:endParaRPr>
              <a:solidFill>
                <a:schemeClr val="dk2"/>
              </a:solidFill>
            </a:endParaRPr>
          </a:p>
          <a:p>
            <a:pPr marL="342900" marR="0" lvl="0" indent="-34290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Yapılan çalışmalarda düzenli bedensel etkinliğin depresyon oluşum risklerini ve klinik olarak ruhsal çöküntü teşhisi konmuş yaşlıların bulgularını</a:t>
            </a:r>
            <a:r>
              <a:rPr lang="en-US">
                <a:solidFill>
                  <a:schemeClr val="accent6"/>
                </a:solidFill>
              </a:rPr>
              <a:t>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azalttığı saptanmış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Diğer yaşlılarla birlikte bedensel etkinliğe katılmayı yeğleyen kişilerdeki toplumsallaşma artışı ruhsal çöküntüyü azaltan bir başka faktördür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/>
        </p:nvSpPr>
        <p:spPr>
          <a:xfrm>
            <a:off x="457200" y="1066800"/>
            <a:ext cx="8229600" cy="5059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Yaşın ilerlemesiyle vücut işlevlerinde ZAYIFLAMA ve YAVAŞLAMA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Fizyolojik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Değişiklikleri etkileyen faktörler: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Genetik program-DEĞİŞMEZ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Hastalıklar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Hareketsiz yaşam		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DEĞİŞEBİLİR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Kötü beslenme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48" name="Shape 48"/>
          <p:cNvSpPr/>
          <p:nvPr/>
        </p:nvSpPr>
        <p:spPr>
          <a:xfrm>
            <a:off x="4308250" y="3886200"/>
            <a:ext cx="308100" cy="1905000"/>
          </a:xfrm>
          <a:prstGeom prst="rightBrace">
            <a:avLst>
              <a:gd name="adj1" fmla="val 1800"/>
              <a:gd name="adj2" fmla="val 49186"/>
            </a:avLst>
          </a:prstGeom>
          <a:noFill/>
          <a:ln w="9525" cap="flat" cmpd="sng">
            <a:solidFill>
              <a:srgbClr val="F9BB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457200" y="990600"/>
            <a:ext cx="8229600" cy="513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Şeker hastalığı, kalp hastalıkları ve artrit gibi bazı kronik hastalıklar tedavi edilemez, ancak ilaçlarla ve diğer tedavi yöntemleriyle kontrol altına alınabilir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Geleneksel olarak kronik rahatsızlıkları olan yaşlıların egzersiz yapmalarının sakıncalı olduğuna inanılır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457200" y="838200"/>
            <a:ext cx="8229600" cy="5287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Ancak araştırmalar doktor kontrolünde yapılacak egzersizlerin kronik hastalıklarda da yararlı olduğunu göstermiştir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1" i="0" u="none" strike="noStrike" cap="none">
              <a:solidFill>
                <a:srgbClr val="E46C0A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Örneğin şeker hastalığında kanda artan glukoz gözde, kalp damar ve sinir sistemlerinde hasarlara neden olur. Hasarlara neden olabilecek glukozun, egzersizler sırasında kaslarda kulla­nılması sağlanabilmektedir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457200" y="1143000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Yaşlılar hangi yaşta olurlarsa olsunlar bedensel etkinliklerin rahatlıkla yapıla bileceği, her yaş için uygun egzersizlerin bulunabileceği unutulmamalı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Egzersiz önerilirken amaç sahip olunan işlevlerin korunması ve daha iyi koşulların sağlanabilmesi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Yaşlıların daha sağlıklı olabilmeleri için önerilen bedensel etkinlikler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		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dayanıklılık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kuvvet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esneklik</a:t>
            </a:r>
            <a:endParaRPr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	denge egzersizleri</a:t>
            </a:r>
            <a:endParaRPr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 idx="4294967295"/>
          </p:nvPr>
        </p:nvSpPr>
        <p:spPr>
          <a:xfrm>
            <a:off x="457200" y="1143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BEDENSEL ETKİNLİK ÖNCESİ RİSK DEĞERLENDİRMESİ</a:t>
            </a:r>
            <a:br>
              <a:rPr lang="en-US" sz="4400" i="0" u="none" strike="noStrike" cap="none">
                <a:solidFill>
                  <a:srgbClr val="FFC000"/>
                </a:solidFill>
              </a:rPr>
            </a:br>
            <a:endParaRPr/>
          </a:p>
        </p:txBody>
      </p:sp>
      <p:sp>
        <p:nvSpPr>
          <p:cNvPr id="173" name="Shape 173"/>
          <p:cNvSpPr txBox="1"/>
          <p:nvPr/>
        </p:nvSpPr>
        <p:spPr>
          <a:xfrm>
            <a:off x="457200" y="2951700"/>
            <a:ext cx="8229600" cy="39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Egzersize katılım öncesi egzersize engel oluşturacak sağlık sorunlarının olup olmadığının</a:t>
            </a:r>
            <a:r>
              <a:rPr lang="en-US" sz="3200" b="1" i="0" u="none" strike="noStrike" cap="none">
                <a:solidFill>
                  <a:schemeClr val="dk2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araştırılmasıdır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Özgeçmiş</a:t>
            </a:r>
            <a:endParaRPr/>
          </a:p>
        </p:txBody>
      </p:sp>
      <p:sp>
        <p:nvSpPr>
          <p:cNvPr id="179" name="Shape 179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Önceki egzersiz programlarında karşılaşılan sorunlar,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Kronik ve akut hastalıklar,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Ciddi artrit nedeniyle motor sınırlılıklar,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Soygeçmişte kalp damar hastalığının varlığı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457200" y="200973"/>
            <a:ext cx="8229600" cy="59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Özellikle bedensel etkinlik sırasında sorun oluşturabilecek kalp kapağı ve koroner damar problemleri gibi kalp damar hastalıkları riskleri çok iyi değerlendirilmeli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Öz-geçmiş değerlendirmesi ve fiziksel muayene sırasında kalp damar risk faktörleri saptanacak olursa, bedensel etkinlik programları önerilmeden önce elektrokardiyogram, ekokardiyogram, stres elektrokardiyogram değerlendirmeleri ve kardiyoloji uzmanı ile konsültasyon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457200" y="1143000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Yüksek yoğunlukta egzersiz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önerilecek kişilere, herhangi bir bulgu olsun ya da olmasın kalp hastalığı riski olan kişilere stres elektrokardiyogram değerlendirmesi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Yaşlıda kronik obstrüktif akciğer hastalığı gibi solunum sistemi rahatsızlığı öyküsü varsa solunum fonksiyon testi ile göğüs hastalıkları uzmanı konsültasyonu yapılmalıdır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5" name="Shape 195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Egzersize katılımda morbidite ve mortalite riski oluşturabilecek rahatsızlıklar genç ve yaşlılarda büyük farklılıklar göstermez. </a:t>
            </a:r>
            <a:endParaRPr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FFC000"/>
                </a:solidFill>
              </a:rPr>
              <a:t>Egzersize katılmada göreceli kontrendikasyonlar</a:t>
            </a:r>
            <a:endParaRPr/>
          </a:p>
        </p:txBody>
      </p:sp>
      <p:sp>
        <p:nvSpPr>
          <p:cNvPr id="202" name="Shape 202"/>
          <p:cNvSpPr txBox="1"/>
          <p:nvPr/>
        </p:nvSpPr>
        <p:spPr>
          <a:xfrm>
            <a:off x="457200" y="18288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Kan basıncı yüksekliği,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Kalp kası hastalıkları,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Kalp kapağı hastalıkları,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Metabolik hastalıklar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Abdominal aort anevrizması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Kritik aort stenozu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olan hastalarda egzersize katılım konusundaki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kararı bu hastalıkların tedavisini yapan doktor vermelidir</a:t>
            </a:r>
            <a:endParaRPr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4" name="Shape 54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Yaşlılıkta bedensel etkinliklerin azalmasına neden olan en önemli etken çağdaş yaşam tarzıdır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Çağdaş ve rahat yaşam tarzı, </a:t>
            </a:r>
            <a:r>
              <a:rPr lang="en-US" sz="3200" b="1" i="0" u="none" strike="noStrike" cap="none">
                <a:solidFill>
                  <a:schemeClr val="accent6"/>
                </a:solidFill>
              </a:rPr>
              <a:t>yalnızca yaşamı sürdürebilmek için yapılan zorunlu ve sınırlı etkinlikler,</a:t>
            </a:r>
            <a:r>
              <a:rPr lang="en-US" sz="3200" b="0" i="0" u="none" strike="noStrike" cap="none">
                <a:solidFill>
                  <a:schemeClr val="accent6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2"/>
                </a:solidFill>
              </a:rPr>
              <a:t>vücut işlevlerinin azalmasına neden olur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b="1" i="0" u="none" strike="noStrike" cap="none">
                <a:solidFill>
                  <a:srgbClr val="FFC000"/>
                </a:solidFill>
              </a:rPr>
              <a:t>Egzersize katılmada mutlak kontrendikasyonlar </a:t>
            </a: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x="457200" y="18288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Akut miyokard enfarktüsü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Unstable anjina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Üçüncü derece kalp bloğu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Akut konjestif kalp yetmezliği 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 idx="4294967295"/>
          </p:nvPr>
        </p:nvSpPr>
        <p:spPr>
          <a:xfrm>
            <a:off x="1524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Düzenli yapılan bedensel etkinlik</a:t>
            </a:r>
            <a:endParaRPr/>
          </a:p>
        </p:txBody>
      </p:sp>
      <p:sp>
        <p:nvSpPr>
          <p:cNvPr id="60" name="Shape 60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419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İnsan yaşamı için çok önemli ve gerekli olan vücut işlevlerini ve bedensel uygunluğu geliştirir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Yaşlanmaya bağlı işlevlerin azalmasını önler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Sağlıkta bozulmayı engeller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Hareketsiz yaşamın neden olduğu riskleri azaltır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Arial"/>
              <a:buChar char="•"/>
            </a:pPr>
            <a:r>
              <a:rPr lang="en-US" sz="3000" b="1" i="0" u="none" strike="noStrike" cap="none">
                <a:solidFill>
                  <a:schemeClr val="accent6"/>
                </a:solidFill>
              </a:rPr>
              <a:t>Bedensel etkinlik belki de geriatrik hastalar için verilebilecek en iyi tedavidir</a:t>
            </a:r>
            <a:endParaRPr sz="3000"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4400" i="0" u="none" strike="noStrike" cap="none">
                <a:solidFill>
                  <a:srgbClr val="FFC000"/>
                </a:solidFill>
              </a:rPr>
              <a:t>Yaşlının egzersize katılımını kötü yönde etkileyen faktörler:</a:t>
            </a:r>
            <a:endParaRPr/>
          </a:p>
        </p:txBody>
      </p:sp>
      <p:sp>
        <p:nvSpPr>
          <p:cNvPr id="66" name="Shape 66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419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Arial"/>
              <a:buChar char="•"/>
            </a:pPr>
            <a:r>
              <a:rPr lang="en-US" sz="3000" b="1" i="0" u="none" strike="noStrike" cap="none">
                <a:solidFill>
                  <a:schemeClr val="accent6"/>
                </a:solidFill>
              </a:rPr>
              <a:t>Kişisel faktörler</a:t>
            </a:r>
            <a:endParaRPr sz="3000" b="1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		 Egzersizin yalnızca pahalı cihazlarla yapılabileceği, gençler için uygun etkinlikler olduğu düşünceleri,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		Egzersizlerden sıkılma,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		Yaralanmalardan korkma ve toplumsal izolasyon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4419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Arial"/>
              <a:buChar char="•"/>
            </a:pPr>
            <a:r>
              <a:rPr lang="en-US" sz="3000" b="1" i="0" u="none" strike="noStrike" cap="none">
                <a:solidFill>
                  <a:schemeClr val="accent6"/>
                </a:solidFill>
              </a:rPr>
              <a:t>Çevresel faktörler:</a:t>
            </a:r>
            <a:endParaRPr sz="3000" b="1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		Kötü hava koşullan, </a:t>
            </a:r>
            <a:endParaRPr sz="30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000" b="0" i="0" u="none" strike="noStrike" cap="none">
                <a:solidFill>
                  <a:schemeClr val="dk2"/>
                </a:solidFill>
              </a:rPr>
              <a:t>		Egzersiz yapılacak ortama ulaşamama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Evde, sokakta, parkta, hiçbir ücret ödemeden, yaralanma riski olmadan egzersiz yapılabileceği yaşlı bireylere anlatılmalıdır</a:t>
            </a:r>
            <a:endParaRPr b="1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i="0" u="none" strike="noStrike" cap="none">
                <a:solidFill>
                  <a:schemeClr val="accent2"/>
                </a:solidFill>
              </a:rPr>
              <a:t>YAŞLILARDAKİ FİZYOLOJİK DEĞİŞİMLER VE HAREKETSİZLİĞİN NEDEN OLDUĞU SORUNLAR</a:t>
            </a:r>
            <a:br>
              <a:rPr lang="en-US" sz="3200" i="0" u="none" strike="noStrike" cap="none">
                <a:solidFill>
                  <a:schemeClr val="accent2"/>
                </a:solidFill>
              </a:rPr>
            </a:br>
            <a:endParaRPr>
              <a:solidFill>
                <a:schemeClr val="accent2"/>
              </a:solidFill>
            </a:endParaRPr>
          </a:p>
        </p:txBody>
      </p:sp>
      <p:sp>
        <p:nvSpPr>
          <p:cNvPr id="77" name="Shape 77"/>
          <p:cNvSpPr txBox="1"/>
          <p:nvPr/>
        </p:nvSpPr>
        <p:spPr>
          <a:xfrm>
            <a:off x="381000" y="18288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Kalp damar sistemi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Damar duvarı esnekliğinin azalması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Kan basıncının artışı (HT)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Kalp kası büyümesi (KALP YETMEZLİĞİ)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Kalp debisinin azalması  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Solunum sistemi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Akciğerde doku esnekliği ve alveoler kesecikler azalır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Font typeface="Comic Sans MS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Bu normal değişiklikler yaşlı kişilerin dayanıklılık egzersizlerine (aerobik egzersiz) dayanabilme yeteneğini olumsuz etkiler</a:t>
            </a:r>
            <a:endParaRPr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C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Sinir hücrelerinde azalmadan denge bozulur, sinir iletim hızı azalır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Östrojen, androjenler ve büyüme hormonu azalır.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Psikolojik olarak depresyon artar, dürtü ve günlük işlevleri yapma isteği azalır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871</Words>
  <Application>Microsoft Office PowerPoint</Application>
  <PresentationFormat>Ekran Gösterisi (4:3)</PresentationFormat>
  <Paragraphs>137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Light Gradient</vt:lpstr>
      <vt:lpstr>Yaşlıda Egzersizin Yararları ve Egzersiz Öncesi Değerlendirme</vt:lpstr>
      <vt:lpstr>Slayt 2</vt:lpstr>
      <vt:lpstr>Slayt 3</vt:lpstr>
      <vt:lpstr>Düzenli yapılan bedensel etkinlik</vt:lpstr>
      <vt:lpstr>Yaşlının egzersize katılımını kötü yönde etkileyen faktörler:</vt:lpstr>
      <vt:lpstr>Slayt 6</vt:lpstr>
      <vt:lpstr>YAŞLILARDAKİ FİZYOLOJİK DEĞİŞİMLER VE HAREKETSİZLİĞİN NEDEN OLDUĞU SORUNLAR </vt:lpstr>
      <vt:lpstr>Slayt 8</vt:lpstr>
      <vt:lpstr>Slayt 9</vt:lpstr>
      <vt:lpstr>Hareketsizlik</vt:lpstr>
      <vt:lpstr>Hareketsizlik</vt:lpstr>
      <vt:lpstr>Hareketsizlik</vt:lpstr>
      <vt:lpstr>Hareketsizlik</vt:lpstr>
      <vt:lpstr>Slayt 14</vt:lpstr>
      <vt:lpstr>YAŞLILARDA BEDENSEL ETKİNLİĞİN FİZYOLOJİK YARARLARI 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BEDENSEL ETKİNLİK ÖNCESİ RİSK DEĞERLENDİRMESİ </vt:lpstr>
      <vt:lpstr>Özgeçmiş</vt:lpstr>
      <vt:lpstr>Slayt 26</vt:lpstr>
      <vt:lpstr>Slayt 27</vt:lpstr>
      <vt:lpstr>Slayt 28</vt:lpstr>
      <vt:lpstr>Egzersize katılmada göreceli kontrendikasyonlar</vt:lpstr>
      <vt:lpstr>Egzersize katılmada mutlak kontrendikasyonlar 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Yaşlıda Egzersizin Yararları ve Egzersiz Öncesi Değerlendirme</dc:title>
  <cp:lastModifiedBy>ayşegül</cp:lastModifiedBy>
  <cp:revision>1</cp:revision>
  <dcterms:modified xsi:type="dcterms:W3CDTF">2018-03-02T09:58:52Z</dcterms:modified>
</cp:coreProperties>
</file>