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81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82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904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83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57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43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9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18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35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10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57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569AB-1C07-49F8-8E7B-F6668F1B055D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437BE-8A8B-41BA-8500-6EEB695BEB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95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856662" cy="12255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600" b="1" dirty="0" err="1" smtClean="0">
                <a:solidFill>
                  <a:srgbClr val="002060"/>
                </a:solidFill>
              </a:rPr>
              <a:t>Mikrobiyal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 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İnteraksiyonlar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/>
            </a:r>
            <a:br>
              <a:rPr lang="tr-TR" altLang="tr-TR" sz="3600" b="1" dirty="0" smtClean="0">
                <a:solidFill>
                  <a:srgbClr val="002060"/>
                </a:solidFill>
              </a:rPr>
            </a:br>
            <a:r>
              <a:rPr lang="tr-TR" altLang="tr-TR" sz="3600" b="1" dirty="0" smtClean="0">
                <a:solidFill>
                  <a:srgbClr val="002060"/>
                </a:solidFill>
              </a:rPr>
              <a:t>(Karşılıklı Etkileşimler)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mtClean="0">
                <a:solidFill>
                  <a:srgbClr val="FF3300"/>
                </a:solidFill>
              </a:rPr>
              <a:t>Olumsuz etkileşimler :</a:t>
            </a:r>
          </a:p>
          <a:p>
            <a:pPr eaLnBrk="1" hangingPunct="1"/>
            <a:r>
              <a:rPr lang="tr-TR" altLang="tr-TR" smtClean="0"/>
              <a:t>Rekabet (competition),</a:t>
            </a:r>
          </a:p>
          <a:p>
            <a:pPr eaLnBrk="1" hangingPunct="1"/>
            <a:r>
              <a:rPr lang="tr-TR" altLang="tr-TR" smtClean="0"/>
              <a:t>Zıt etkileşim(antogonizm),</a:t>
            </a:r>
          </a:p>
          <a:p>
            <a:pPr eaLnBrk="1" hangingPunct="1"/>
            <a:r>
              <a:rPr lang="tr-TR" altLang="tr-TR" smtClean="0"/>
              <a:t>Mantar gelişiminin engellenmesi(fungistasis),</a:t>
            </a:r>
          </a:p>
          <a:p>
            <a:pPr eaLnBrk="1" hangingPunct="1"/>
            <a:r>
              <a:rPr lang="tr-TR" altLang="tr-TR" smtClean="0"/>
              <a:t>Avcılık(predasyon),</a:t>
            </a:r>
          </a:p>
          <a:p>
            <a:pPr eaLnBrk="1" hangingPunct="1"/>
            <a:r>
              <a:rPr lang="tr-TR" altLang="tr-TR" smtClean="0"/>
              <a:t>Parazitik ilişkiler.</a:t>
            </a:r>
          </a:p>
        </p:txBody>
      </p:sp>
    </p:spTree>
    <p:extLst>
      <p:ext uri="{BB962C8B-B14F-4D97-AF65-F5344CB8AC3E}">
        <p14:creationId xmlns:p14="http://schemas.microsoft.com/office/powerpoint/2010/main" val="40112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tr-TR" altLang="tr-TR" smtClean="0"/>
              <a:t>Örneğin fiziksel değişimlerin bazı organizmalarca gerçekleştirilmesi, aynı çevrede farklı türden organizmaların gelişmesine olanak sağlar.   </a:t>
            </a:r>
          </a:p>
          <a:p>
            <a:pPr algn="just" eaLnBrk="1" hangingPunct="1"/>
            <a:r>
              <a:rPr lang="tr-TR" altLang="tr-TR" smtClean="0"/>
              <a:t>Toprakta aerob mikroorganizmaların aktivitesi sonucu toprak redoks potansiyelinin azalması ile  bu çevrede anaerobik organizmaların gelişmesini sağlar.</a:t>
            </a:r>
          </a:p>
          <a:p>
            <a:pPr algn="just" eaLnBrk="1" hangingPunct="1"/>
            <a:r>
              <a:rPr lang="tr-TR" altLang="tr-TR" smtClean="0"/>
              <a:t>Bu olay obligat anaerob olan </a:t>
            </a:r>
            <a:r>
              <a:rPr lang="tr-TR" altLang="tr-TR" b="1" i="1" smtClean="0"/>
              <a:t>Clostridium sp</a:t>
            </a:r>
            <a:r>
              <a:rPr lang="tr-TR" altLang="tr-TR" smtClean="0"/>
              <a:t>.’nin genel olarak aerob bir çevre olan toprakta nasıl gelişebildiğini açıklamaktadır.</a:t>
            </a:r>
          </a:p>
        </p:txBody>
      </p:sp>
    </p:spTree>
    <p:extLst>
      <p:ext uri="{BB962C8B-B14F-4D97-AF65-F5344CB8AC3E}">
        <p14:creationId xmlns:p14="http://schemas.microsoft.com/office/powerpoint/2010/main" val="2676148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b="1" dirty="0" err="1" smtClean="0">
                <a:solidFill>
                  <a:srgbClr val="002060"/>
                </a:solidFill>
              </a:rPr>
              <a:t>Mutualizm</a:t>
            </a:r>
            <a:r>
              <a:rPr lang="tr-TR" sz="3600" b="1" dirty="0" smtClean="0">
                <a:solidFill>
                  <a:srgbClr val="002060"/>
                </a:solidFill>
              </a:rPr>
              <a:t> (Karşılıklı Zorunlu Yararlanma)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341438"/>
            <a:ext cx="8504238" cy="5256212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Arial" charset="0"/>
              <a:buChar char="•"/>
            </a:pPr>
            <a:r>
              <a:rPr lang="tr-TR" altLang="tr-TR" smtClean="0"/>
              <a:t>Bitki köklerinde yaşayan mikoriza mantarları ile bitki simbiyozu ve azot fikse eden rhizobium bakterileri ile baklagil kökleri arasındaki simbiyotik işbirliği ile aktinomisetler ile yüksek bitkilerin oluşturduğu simbiyoz.</a:t>
            </a:r>
          </a:p>
          <a:p>
            <a:pPr algn="just" eaLnBrk="1" hangingPunct="1">
              <a:buFont typeface="Arial" charset="0"/>
              <a:buChar char="•"/>
            </a:pPr>
            <a:r>
              <a:rPr lang="tr-TR" altLang="tr-TR" smtClean="0"/>
              <a:t>Yüksek bitkiler ile mikroorganizmalar yanında iki mikroorganizma veya fauna-mikroorganizma ilişkileri mutualistik tarz gösterebilir. Hayvanlar ile simbiyotik yaşayan pek çok mikroorganizma bulunmaktadır. Özellikle </a:t>
            </a:r>
            <a:r>
              <a:rPr lang="tr-TR" altLang="tr-TR" i="1" smtClean="0"/>
              <a:t>Coleoptera, Diptera </a:t>
            </a:r>
            <a:r>
              <a:rPr lang="tr-TR" altLang="tr-TR" smtClean="0"/>
              <a:t>ve </a:t>
            </a:r>
            <a:r>
              <a:rPr lang="tr-TR" altLang="tr-TR" i="1" smtClean="0"/>
              <a:t>Hymenoptera</a:t>
            </a:r>
            <a:r>
              <a:rPr lang="tr-TR" altLang="tr-TR" smtClean="0"/>
              <a:t> larvalarının toprakta bulunduğu dönemde bu ilişkş tarzı söz konusudur. </a:t>
            </a:r>
          </a:p>
        </p:txBody>
      </p:sp>
    </p:spTree>
    <p:extLst>
      <p:ext uri="{BB962C8B-B14F-4D97-AF65-F5344CB8AC3E}">
        <p14:creationId xmlns:p14="http://schemas.microsoft.com/office/powerpoint/2010/main" val="39670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b="1" dirty="0" err="1" smtClean="0">
                <a:solidFill>
                  <a:srgbClr val="002060"/>
                </a:solidFill>
              </a:rPr>
              <a:t>Protokoperasyon</a:t>
            </a:r>
            <a:r>
              <a:rPr lang="tr-TR" sz="3600" b="1" dirty="0" smtClean="0">
                <a:solidFill>
                  <a:srgbClr val="002060"/>
                </a:solidFill>
              </a:rPr>
              <a:t> (zorunlu Olmayan Karşılıklı Yararlanma)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tr-TR" altLang="tr-TR" smtClean="0"/>
              <a:t>Etkileşimde bulunan her iki türün bireyleri birbirlerinden yararlanırlar, fakat yaşamlarının devam edebilmesi için işbirliği zorunlu değildir.</a:t>
            </a:r>
          </a:p>
          <a:p>
            <a:pPr algn="just" eaLnBrk="1" hangingPunct="1"/>
            <a:r>
              <a:rPr lang="tr-TR" altLang="tr-TR" smtClean="0"/>
              <a:t>Selüloz ayrıştıran organizmaların varlığı halinde, azotobakterlerin bu ayrışma ürünlerinden yararlandığını ve N</a:t>
            </a:r>
            <a:r>
              <a:rPr lang="tr-TR" altLang="tr-TR" baseline="-25000" smtClean="0"/>
              <a:t>2</a:t>
            </a:r>
            <a:r>
              <a:rPr lang="tr-TR" altLang="tr-TR" smtClean="0"/>
              <a:t> fiksasyonu yaptıklarını Jensen ve Svaby tarafından gözlemlenmiştir. Bu olayda selülotik mkroorganizmalar selülozu polisakkaritlerden basit şeker ve organik asitlere çevirmekte  ve bu maddelerden azotobakterler substrat olarak yararlanmaktadırlar.</a:t>
            </a:r>
          </a:p>
        </p:txBody>
      </p:sp>
    </p:spTree>
    <p:extLst>
      <p:ext uri="{BB962C8B-B14F-4D97-AF65-F5344CB8AC3E}">
        <p14:creationId xmlns:p14="http://schemas.microsoft.com/office/powerpoint/2010/main" val="153899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8600"/>
            <a:ext cx="8785225" cy="1112838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altLang="tr-TR" sz="3600" b="1" dirty="0" err="1" smtClean="0">
                <a:solidFill>
                  <a:srgbClr val="002060"/>
                </a:solidFill>
              </a:rPr>
              <a:t>Mikrobiyal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 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İnteraksiyonlar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/>
            </a:r>
            <a:br>
              <a:rPr lang="tr-TR" altLang="tr-TR" sz="3600" b="1" dirty="0" smtClean="0">
                <a:solidFill>
                  <a:srgbClr val="002060"/>
                </a:solidFill>
              </a:rPr>
            </a:br>
            <a:r>
              <a:rPr lang="tr-TR" altLang="tr-TR" sz="3600" b="1" dirty="0" smtClean="0">
                <a:solidFill>
                  <a:srgbClr val="002060"/>
                </a:solidFill>
              </a:rPr>
              <a:t>(Karşılıklı Etkileşimler)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b="1" smtClean="0">
                <a:solidFill>
                  <a:srgbClr val="FF3300"/>
                </a:solidFill>
              </a:rPr>
              <a:t>Olumlu etkileşimler:</a:t>
            </a:r>
          </a:p>
          <a:p>
            <a:pPr eaLnBrk="1" hangingPunct="1"/>
            <a:r>
              <a:rPr lang="tr-TR" altLang="tr-TR" b="1" smtClean="0"/>
              <a:t>Birlikte bulunma (kommensalizm)</a:t>
            </a:r>
          </a:p>
          <a:p>
            <a:pPr eaLnBrk="1" hangingPunct="1"/>
            <a:r>
              <a:rPr lang="tr-TR" altLang="tr-TR" b="1" smtClean="0"/>
              <a:t>Zorunlu olmayan karşılıklı yararlanma (protokooperation),</a:t>
            </a:r>
          </a:p>
          <a:p>
            <a:pPr eaLnBrk="1" hangingPunct="1"/>
            <a:r>
              <a:rPr lang="tr-TR" altLang="tr-TR" b="1" smtClean="0"/>
              <a:t>Karşılıklı zorunlu yararlanma (mutualizm)</a:t>
            </a:r>
          </a:p>
        </p:txBody>
      </p:sp>
    </p:spTree>
    <p:extLst>
      <p:ext uri="{BB962C8B-B14F-4D97-AF65-F5344CB8AC3E}">
        <p14:creationId xmlns:p14="http://schemas.microsoft.com/office/powerpoint/2010/main" val="205772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785225" cy="115252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800" b="1" dirty="0" smtClean="0"/>
              <a:t/>
            </a:r>
            <a:br>
              <a:rPr lang="tr-TR" sz="3800" b="1" dirty="0" smtClean="0"/>
            </a:br>
            <a:r>
              <a:rPr lang="tr-TR" sz="3800" b="1" dirty="0"/>
              <a:t/>
            </a:r>
            <a:br>
              <a:rPr lang="tr-TR" sz="3800" b="1" dirty="0"/>
            </a:br>
            <a:r>
              <a:rPr lang="tr-TR" sz="4000" b="1" dirty="0">
                <a:solidFill>
                  <a:srgbClr val="002060"/>
                </a:solidFill>
              </a:rPr>
              <a:t>Olumsuz Etkileşimler</a:t>
            </a:r>
            <a:r>
              <a:rPr lang="tr-TR" sz="4000" b="1" dirty="0" smtClean="0">
                <a:solidFill>
                  <a:srgbClr val="002060"/>
                </a:solidFill>
              </a:rPr>
              <a:t/>
            </a:r>
            <a:br>
              <a:rPr lang="tr-TR" sz="4000" b="1" dirty="0" smtClean="0">
                <a:solidFill>
                  <a:srgbClr val="002060"/>
                </a:solidFill>
              </a:rPr>
            </a:br>
            <a:r>
              <a:rPr lang="tr-TR" sz="4000" b="1" dirty="0">
                <a:solidFill>
                  <a:srgbClr val="002060"/>
                </a:solidFill>
              </a:rPr>
              <a:t/>
            </a:r>
            <a:br>
              <a:rPr lang="tr-TR" sz="4000" b="1" dirty="0">
                <a:solidFill>
                  <a:srgbClr val="002060"/>
                </a:solidFill>
              </a:rPr>
            </a:br>
            <a:r>
              <a:rPr lang="tr-TR" sz="4000" b="1" dirty="0" smtClean="0">
                <a:solidFill>
                  <a:srgbClr val="002060"/>
                </a:solidFill>
              </a:rPr>
              <a:t/>
            </a:r>
            <a:br>
              <a:rPr lang="tr-TR" sz="4000" b="1" dirty="0" smtClean="0">
                <a:solidFill>
                  <a:srgbClr val="002060"/>
                </a:solidFill>
              </a:rPr>
            </a:br>
            <a:endParaRPr lang="tr-TR" sz="4000" dirty="0" smtClean="0">
              <a:solidFill>
                <a:srgbClr val="002060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124745"/>
            <a:ext cx="8504238" cy="497443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b="1" dirty="0" smtClean="0">
                <a:solidFill>
                  <a:srgbClr val="FF3300"/>
                </a:solidFill>
              </a:rPr>
              <a:t>REKABET(COMPETITION)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b="1" dirty="0" smtClean="0"/>
              <a:t>İki veya daha fazla sayıda organizmanın bir madde veya koşulu sağlamak için aktif davranış ve isteklerini belirtir.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b="1" dirty="0" smtClean="0"/>
              <a:t>Mikroorganizmalar daha çok </a:t>
            </a:r>
            <a:r>
              <a:rPr lang="tr-TR" altLang="tr-TR" b="1" dirty="0" err="1" smtClean="0"/>
              <a:t>substrat</a:t>
            </a:r>
            <a:r>
              <a:rPr lang="tr-TR" altLang="tr-TR" b="1" dirty="0" smtClean="0"/>
              <a:t> yani enerji sağlamak için rekabet ederler.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b="1" dirty="0" smtClean="0"/>
              <a:t>Su, besin elementleri gelişme alanı için fazla rekabet etmezler.</a:t>
            </a:r>
          </a:p>
        </p:txBody>
      </p:sp>
    </p:spTree>
    <p:extLst>
      <p:ext uri="{BB962C8B-B14F-4D97-AF65-F5344CB8AC3E}">
        <p14:creationId xmlns:p14="http://schemas.microsoft.com/office/powerpoint/2010/main" val="359190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8600"/>
            <a:ext cx="8785225" cy="1039813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Substratın ayrışması için başlangıçta sağlanan yarayışlı su yeterli olmakta ve aktivite metabolik suyun üretilmesi ile otokatalitik olarak gelişmektedir.</a:t>
            </a:r>
          </a:p>
          <a:p>
            <a:pPr eaLnBrk="1" hangingPunct="1"/>
            <a:r>
              <a:rPr lang="tr-TR" altLang="tr-TR" smtClean="0"/>
              <a:t>Rekabetin pratik önemi azot fiksasyonu konusunda görülmektedir.</a:t>
            </a:r>
          </a:p>
          <a:p>
            <a:pPr eaLnBrk="1" hangingPunct="1"/>
            <a:r>
              <a:rPr lang="tr-TR" altLang="tr-TR" smtClean="0"/>
              <a:t>Nodül oluşturucu kültür rhizobium soyları ile toprakta bulunan doğal rhizobium florası arasında rekabet ortaya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1889287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8600"/>
            <a:ext cx="8713787" cy="1112838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600" b="1" dirty="0" smtClean="0">
                <a:solidFill>
                  <a:srgbClr val="002060"/>
                </a:solidFill>
              </a:rPr>
              <a:t>Zıt Etkileşim (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Antogonizm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Metobolit salgılanması ile bir türün başka bir türü engellemesi ile sonuçlanan etkileşim (Amensalizm),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Etkileşim her iki organizmayı da olumsuz etkiliyorsa ( antagonizm),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Antibiyotik üretimi ile oluşturulan etkileşim bazen (antibiyosiz) olarak tanımlanır. </a:t>
            </a:r>
          </a:p>
        </p:txBody>
      </p:sp>
    </p:spTree>
    <p:extLst>
      <p:ext uri="{BB962C8B-B14F-4D97-AF65-F5344CB8AC3E}">
        <p14:creationId xmlns:p14="http://schemas.microsoft.com/office/powerpoint/2010/main" val="163448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801100" cy="12969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600" b="1" dirty="0" smtClean="0">
                <a:solidFill>
                  <a:srgbClr val="002060"/>
                </a:solidFill>
              </a:rPr>
              <a:t>Mantar Gelişiminin Engellenmesi (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Fungıstasıs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557338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z="2600" smtClean="0"/>
              <a:t>Fungistatik madde mantar gelişmesini engelleyen fakat mantarı öldürmeyen niteliktedir.</a:t>
            </a:r>
          </a:p>
          <a:p>
            <a:pPr eaLnBrk="1" hangingPunct="1"/>
            <a:r>
              <a:rPr lang="tr-TR" altLang="tr-TR" sz="2600" smtClean="0"/>
              <a:t>Amonyak,</a:t>
            </a:r>
          </a:p>
          <a:p>
            <a:pPr eaLnBrk="1" hangingPunct="1"/>
            <a:r>
              <a:rPr lang="tr-TR" altLang="tr-TR" sz="2600" smtClean="0"/>
              <a:t>H</a:t>
            </a:r>
            <a:r>
              <a:rPr lang="tr-TR" altLang="tr-TR" sz="2600" baseline="-25000" smtClean="0"/>
              <a:t>2</a:t>
            </a:r>
            <a:r>
              <a:rPr lang="tr-TR" altLang="tr-TR" sz="2600" smtClean="0"/>
              <a:t>S,</a:t>
            </a:r>
          </a:p>
          <a:p>
            <a:pPr eaLnBrk="1" hangingPunct="1"/>
            <a:r>
              <a:rPr lang="tr-TR" altLang="tr-TR" sz="2600" smtClean="0"/>
              <a:t>Metan,</a:t>
            </a:r>
          </a:p>
          <a:p>
            <a:pPr eaLnBrk="1" hangingPunct="1"/>
            <a:r>
              <a:rPr lang="tr-TR" altLang="tr-TR" sz="2600" smtClean="0"/>
              <a:t>Tiyol,</a:t>
            </a:r>
          </a:p>
          <a:p>
            <a:pPr eaLnBrk="1" hangingPunct="1"/>
            <a:r>
              <a:rPr lang="tr-TR" altLang="tr-TR" sz="2600" smtClean="0"/>
              <a:t>Dimetil sülfid,</a:t>
            </a:r>
          </a:p>
          <a:p>
            <a:pPr eaLnBrk="1" hangingPunct="1"/>
            <a:r>
              <a:rPr lang="tr-TR" altLang="tr-TR" sz="2600" smtClean="0"/>
              <a:t>Uçucu kükürt bileşikleri bir grup populasyon ve aktiviteleri engellemektedir.</a:t>
            </a:r>
          </a:p>
        </p:txBody>
      </p:sp>
    </p:spTree>
    <p:extLst>
      <p:ext uri="{BB962C8B-B14F-4D97-AF65-F5344CB8AC3E}">
        <p14:creationId xmlns:p14="http://schemas.microsoft.com/office/powerpoint/2010/main" val="3766471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785225" cy="12969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600" b="1" dirty="0" smtClean="0">
                <a:solidFill>
                  <a:srgbClr val="002060"/>
                </a:solidFill>
              </a:rPr>
              <a:t>Avcılık (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Predasyon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 ve 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Parazitizm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z="2800" smtClean="0"/>
              <a:t>Bir organizma diğerleri tarafından enerji ve madde kaynağı olarak tüketilir.</a:t>
            </a:r>
          </a:p>
          <a:p>
            <a:pPr algn="just" eaLnBrk="1" hangingPunct="1"/>
            <a:endParaRPr lang="tr-TR" altLang="tr-TR" sz="2800" smtClean="0"/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smtClean="0"/>
              <a:t>    Predasyon olarak tanımlanan bu olaya örnek;bakterilerin predatörleri protozoalar olup beslenme amacı ile tüketilir ve bu yol ile bakteri populasyonları önemli düzeyde etkilenir.  </a:t>
            </a:r>
          </a:p>
        </p:txBody>
      </p:sp>
    </p:spTree>
    <p:extLst>
      <p:ext uri="{BB962C8B-B14F-4D97-AF65-F5344CB8AC3E}">
        <p14:creationId xmlns:p14="http://schemas.microsoft.com/office/powerpoint/2010/main" val="306150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z="2800" smtClean="0"/>
              <a:t>Parazitizm, bir organizmanın diğer organizmayı hem substrat kaynağı hem de habitat olarak kullanması olup, bu özelliği ile predasyondan ayrılır.</a:t>
            </a:r>
          </a:p>
          <a:p>
            <a:pPr algn="just" eaLnBrk="1" hangingPunct="1"/>
            <a:r>
              <a:rPr lang="tr-TR" altLang="tr-TR" sz="2800" smtClean="0"/>
              <a:t>Predatör organizma serbest yaşamak ve avından besin ve enerji kaynağı olarak yararlanmak eğilimindedir.</a:t>
            </a:r>
          </a:p>
        </p:txBody>
      </p:sp>
    </p:spTree>
    <p:extLst>
      <p:ext uri="{BB962C8B-B14F-4D97-AF65-F5344CB8AC3E}">
        <p14:creationId xmlns:p14="http://schemas.microsoft.com/office/powerpoint/2010/main" val="605193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8785225" cy="9255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altLang="tr-TR" sz="3600" b="1" dirty="0" smtClean="0">
                <a:solidFill>
                  <a:srgbClr val="002060"/>
                </a:solidFill>
              </a:rPr>
              <a:t>Olumlu Etkileşimler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439863"/>
            <a:ext cx="8504238" cy="5013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mtClean="0">
                <a:solidFill>
                  <a:schemeClr val="tx2"/>
                </a:solidFill>
              </a:rPr>
              <a:t>Kommensalizm: Birlikte Bulunma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smtClean="0"/>
              <a:t>Farklı türlere ait organizmalar arasında gözlenen ilişki olup, ilişkideki türlerden biri yarar sağladığı halde diğer tür herhangi bir etki almaz.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altLang="tr-TR" sz="2800" smtClean="0"/>
              <a:t>Bitki kalıntılarında kolonize olan öncü organizmalar kompleks organik bileşikleri ayrıştırırlar, böylece serbest duruma getirdikleri maddeler  veya ürünler, ikincil olarak kolonize olan organizmalara substrat görevi yapar. ÖRNEK: Selüloz ayrıştıran mantarlar ile şeker ayrıştıran mantarlar arasındaki ilişki.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57834929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545</Words>
  <Application>Microsoft Office PowerPoint</Application>
  <PresentationFormat>Ekran Gösterisi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Mikrobiyal İnteraksiyonlar (Karşılıklı Etkileşimler)</vt:lpstr>
      <vt:lpstr>Mikrobiyal İnteraksiyonlar (Karşılıklı Etkileşimler)</vt:lpstr>
      <vt:lpstr>  Olumsuz Etkileşimler   </vt:lpstr>
      <vt:lpstr>PowerPoint Sunusu</vt:lpstr>
      <vt:lpstr>Zıt Etkileşim (Antogonizm)</vt:lpstr>
      <vt:lpstr>Mantar Gelişiminin Engellenmesi (Fungıstasıs)</vt:lpstr>
      <vt:lpstr>Avcılık (Predasyon ve Parazitizm)</vt:lpstr>
      <vt:lpstr>PowerPoint Sunusu</vt:lpstr>
      <vt:lpstr>Olumlu Etkileşimler</vt:lpstr>
      <vt:lpstr>PowerPoint Sunusu</vt:lpstr>
      <vt:lpstr>Mutualizm (Karşılıklı Zorunlu Yararlanma)</vt:lpstr>
      <vt:lpstr>Protokoperasyon (zorunlu Olmayan Karşılıklı Yararlanma)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İnteraksiyonlar (Karşılıklı Etkileşimler)</dc:title>
  <dc:creator>samsungg</dc:creator>
  <cp:lastModifiedBy>samsungg</cp:lastModifiedBy>
  <cp:revision>3</cp:revision>
  <dcterms:created xsi:type="dcterms:W3CDTF">2019-04-28T12:42:43Z</dcterms:created>
  <dcterms:modified xsi:type="dcterms:W3CDTF">2019-04-28T12:47:33Z</dcterms:modified>
</cp:coreProperties>
</file>