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00" autoAdjust="0"/>
    <p:restoredTop sz="94660"/>
  </p:normalViewPr>
  <p:slideViewPr>
    <p:cSldViewPr snapToGrid="0">
      <p:cViewPr varScale="1">
        <p:scale>
          <a:sx n="37" d="100"/>
          <a:sy n="37" d="100"/>
        </p:scale>
        <p:origin x="84" y="5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A27960C6-DE7B-4D7B-8F5C-85D2E6648E12}" type="datetimeFigureOut">
              <a:rPr lang="tr-TR" smtClean="0"/>
              <a:t>4.04.2018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37621BF-2494-4B60-B1C2-7275B5B7C2FD}" type="slidenum">
              <a:rPr lang="tr-TR" smtClean="0"/>
              <a:t>‹#›</a:t>
            </a:fld>
            <a:endParaRPr lang="tr-TR"/>
          </a:p>
        </p:txBody>
      </p:sp>
    </p:spTree>
    <p:extLst>
      <p:ext uri="{BB962C8B-B14F-4D97-AF65-F5344CB8AC3E}">
        <p14:creationId xmlns:p14="http://schemas.microsoft.com/office/powerpoint/2010/main" val="6872970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27960C6-DE7B-4D7B-8F5C-85D2E6648E12}" type="datetimeFigureOut">
              <a:rPr lang="tr-TR" smtClean="0"/>
              <a:t>4.04.2018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37621BF-2494-4B60-B1C2-7275B5B7C2FD}" type="slidenum">
              <a:rPr lang="tr-TR" smtClean="0"/>
              <a:t>‹#›</a:t>
            </a:fld>
            <a:endParaRPr lang="tr-TR"/>
          </a:p>
        </p:txBody>
      </p:sp>
    </p:spTree>
    <p:extLst>
      <p:ext uri="{BB962C8B-B14F-4D97-AF65-F5344CB8AC3E}">
        <p14:creationId xmlns:p14="http://schemas.microsoft.com/office/powerpoint/2010/main" val="14778116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27960C6-DE7B-4D7B-8F5C-85D2E6648E12}" type="datetimeFigureOut">
              <a:rPr lang="tr-TR" smtClean="0"/>
              <a:t>4.04.2018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37621BF-2494-4B60-B1C2-7275B5B7C2FD}" type="slidenum">
              <a:rPr lang="tr-TR" smtClean="0"/>
              <a:t>‹#›</a:t>
            </a:fld>
            <a:endParaRPr lang="tr-TR"/>
          </a:p>
        </p:txBody>
      </p:sp>
    </p:spTree>
    <p:extLst>
      <p:ext uri="{BB962C8B-B14F-4D97-AF65-F5344CB8AC3E}">
        <p14:creationId xmlns:p14="http://schemas.microsoft.com/office/powerpoint/2010/main" val="2979428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27960C6-DE7B-4D7B-8F5C-85D2E6648E12}" type="datetimeFigureOut">
              <a:rPr lang="tr-TR" smtClean="0"/>
              <a:t>4.04.2018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37621BF-2494-4B60-B1C2-7275B5B7C2FD}" type="slidenum">
              <a:rPr lang="tr-TR" smtClean="0"/>
              <a:t>‹#›</a:t>
            </a:fld>
            <a:endParaRPr lang="tr-TR"/>
          </a:p>
        </p:txBody>
      </p:sp>
    </p:spTree>
    <p:extLst>
      <p:ext uri="{BB962C8B-B14F-4D97-AF65-F5344CB8AC3E}">
        <p14:creationId xmlns:p14="http://schemas.microsoft.com/office/powerpoint/2010/main" val="41471618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A27960C6-DE7B-4D7B-8F5C-85D2E6648E12}" type="datetimeFigureOut">
              <a:rPr lang="tr-TR" smtClean="0"/>
              <a:t>4.04.2018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37621BF-2494-4B60-B1C2-7275B5B7C2FD}" type="slidenum">
              <a:rPr lang="tr-TR" smtClean="0"/>
              <a:t>‹#›</a:t>
            </a:fld>
            <a:endParaRPr lang="tr-TR"/>
          </a:p>
        </p:txBody>
      </p:sp>
    </p:spTree>
    <p:extLst>
      <p:ext uri="{BB962C8B-B14F-4D97-AF65-F5344CB8AC3E}">
        <p14:creationId xmlns:p14="http://schemas.microsoft.com/office/powerpoint/2010/main" val="4259702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A27960C6-DE7B-4D7B-8F5C-85D2E6648E12}" type="datetimeFigureOut">
              <a:rPr lang="tr-TR" smtClean="0"/>
              <a:t>4.04.2018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37621BF-2494-4B60-B1C2-7275B5B7C2FD}" type="slidenum">
              <a:rPr lang="tr-TR" smtClean="0"/>
              <a:t>‹#›</a:t>
            </a:fld>
            <a:endParaRPr lang="tr-TR"/>
          </a:p>
        </p:txBody>
      </p:sp>
    </p:spTree>
    <p:extLst>
      <p:ext uri="{BB962C8B-B14F-4D97-AF65-F5344CB8AC3E}">
        <p14:creationId xmlns:p14="http://schemas.microsoft.com/office/powerpoint/2010/main" val="14872802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A27960C6-DE7B-4D7B-8F5C-85D2E6648E12}" type="datetimeFigureOut">
              <a:rPr lang="tr-TR" smtClean="0"/>
              <a:t>4.04.2018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737621BF-2494-4B60-B1C2-7275B5B7C2FD}" type="slidenum">
              <a:rPr lang="tr-TR" smtClean="0"/>
              <a:t>‹#›</a:t>
            </a:fld>
            <a:endParaRPr lang="tr-TR"/>
          </a:p>
        </p:txBody>
      </p:sp>
    </p:spTree>
    <p:extLst>
      <p:ext uri="{BB962C8B-B14F-4D97-AF65-F5344CB8AC3E}">
        <p14:creationId xmlns:p14="http://schemas.microsoft.com/office/powerpoint/2010/main" val="13585100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A27960C6-DE7B-4D7B-8F5C-85D2E6648E12}" type="datetimeFigureOut">
              <a:rPr lang="tr-TR" smtClean="0"/>
              <a:t>4.04.2018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737621BF-2494-4B60-B1C2-7275B5B7C2FD}" type="slidenum">
              <a:rPr lang="tr-TR" smtClean="0"/>
              <a:t>‹#›</a:t>
            </a:fld>
            <a:endParaRPr lang="tr-TR"/>
          </a:p>
        </p:txBody>
      </p:sp>
    </p:spTree>
    <p:extLst>
      <p:ext uri="{BB962C8B-B14F-4D97-AF65-F5344CB8AC3E}">
        <p14:creationId xmlns:p14="http://schemas.microsoft.com/office/powerpoint/2010/main" val="18508400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27960C6-DE7B-4D7B-8F5C-85D2E6648E12}" type="datetimeFigureOut">
              <a:rPr lang="tr-TR" smtClean="0"/>
              <a:t>4.04.2018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737621BF-2494-4B60-B1C2-7275B5B7C2FD}" type="slidenum">
              <a:rPr lang="tr-TR" smtClean="0"/>
              <a:t>‹#›</a:t>
            </a:fld>
            <a:endParaRPr lang="tr-TR"/>
          </a:p>
        </p:txBody>
      </p:sp>
    </p:spTree>
    <p:extLst>
      <p:ext uri="{BB962C8B-B14F-4D97-AF65-F5344CB8AC3E}">
        <p14:creationId xmlns:p14="http://schemas.microsoft.com/office/powerpoint/2010/main" val="3618508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A27960C6-DE7B-4D7B-8F5C-85D2E6648E12}" type="datetimeFigureOut">
              <a:rPr lang="tr-TR" smtClean="0"/>
              <a:t>4.04.2018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37621BF-2494-4B60-B1C2-7275B5B7C2FD}" type="slidenum">
              <a:rPr lang="tr-TR" smtClean="0"/>
              <a:t>‹#›</a:t>
            </a:fld>
            <a:endParaRPr lang="tr-TR"/>
          </a:p>
        </p:txBody>
      </p:sp>
    </p:spTree>
    <p:extLst>
      <p:ext uri="{BB962C8B-B14F-4D97-AF65-F5344CB8AC3E}">
        <p14:creationId xmlns:p14="http://schemas.microsoft.com/office/powerpoint/2010/main" val="28453988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A27960C6-DE7B-4D7B-8F5C-85D2E6648E12}" type="datetimeFigureOut">
              <a:rPr lang="tr-TR" smtClean="0"/>
              <a:t>4.04.2018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37621BF-2494-4B60-B1C2-7275B5B7C2FD}" type="slidenum">
              <a:rPr lang="tr-TR" smtClean="0"/>
              <a:t>‹#›</a:t>
            </a:fld>
            <a:endParaRPr lang="tr-TR"/>
          </a:p>
        </p:txBody>
      </p:sp>
    </p:spTree>
    <p:extLst>
      <p:ext uri="{BB962C8B-B14F-4D97-AF65-F5344CB8AC3E}">
        <p14:creationId xmlns:p14="http://schemas.microsoft.com/office/powerpoint/2010/main" val="17985614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7960C6-DE7B-4D7B-8F5C-85D2E6648E12}" type="datetimeFigureOut">
              <a:rPr lang="tr-TR" smtClean="0"/>
              <a:t>4.04.2018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37621BF-2494-4B60-B1C2-7275B5B7C2FD}" type="slidenum">
              <a:rPr lang="tr-TR" smtClean="0"/>
              <a:t>‹#›</a:t>
            </a:fld>
            <a:endParaRPr lang="tr-TR"/>
          </a:p>
        </p:txBody>
      </p:sp>
    </p:spTree>
    <p:extLst>
      <p:ext uri="{BB962C8B-B14F-4D97-AF65-F5344CB8AC3E}">
        <p14:creationId xmlns:p14="http://schemas.microsoft.com/office/powerpoint/2010/main" val="15702818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pPr algn="just"/>
            <a:r>
              <a:rPr lang="tr-TR" dirty="0" err="1" smtClean="0"/>
              <a:t>Seküler</a:t>
            </a:r>
            <a:r>
              <a:rPr lang="tr-TR" dirty="0" smtClean="0"/>
              <a:t> ve dini yaşam tarzı arasındaki dengenin nasıl kurulacağı, dini veya ladini yaşam tarzı ile ilgili özgürlüğün sınırının ne olacağı İslam coğrafyası içinde yer alan ülkelerdeki siyasal mücadelenin ve toplumsal ayrışmanın önemli kaynaklarından biridir. </a:t>
            </a:r>
          </a:p>
          <a:p>
            <a:pPr algn="just"/>
            <a:r>
              <a:rPr lang="tr-TR" dirty="0" smtClean="0"/>
              <a:t>Her durumda bu ülkelerdeki insanlar kendilerini din, özel hayat ve kamusal alana dair sabır, tahammül, hoşgörü, özgürlük, eşitlik, insan hakları ve demokrasi gibi argümanların eşlik ettiği bir tartışmayla karşı karşıya bulmaktadır. </a:t>
            </a:r>
            <a:endParaRPr lang="tr-TR" dirty="0"/>
          </a:p>
        </p:txBody>
      </p:sp>
    </p:spTree>
    <p:extLst>
      <p:ext uri="{BB962C8B-B14F-4D97-AF65-F5344CB8AC3E}">
        <p14:creationId xmlns:p14="http://schemas.microsoft.com/office/powerpoint/2010/main" val="42042182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pPr algn="just"/>
            <a:r>
              <a:rPr lang="tr-TR" dirty="0" smtClean="0"/>
              <a:t>Devlet, Müslüman toplum ve birey özgürlüğü arasındaki dengenin nasıl ve ne ölçüde kurulacağına ilişkin tartışmanın kaynağı epey gerilere gitmektedir.</a:t>
            </a:r>
          </a:p>
          <a:p>
            <a:pPr algn="just"/>
            <a:r>
              <a:rPr lang="tr-TR" dirty="0" smtClean="0"/>
              <a:t> İslami sahihliğe uyup uymadığı bir tarafa; tarihte bu sorunun çözülme biçimleri ve bilgi kaynaklarının konu hakkındaki birikimleri Müslüman toplulukların karakteri üzerinde belirleyici bir etkiye sahip olmuştur.</a:t>
            </a:r>
            <a:endParaRPr lang="tr-TR" dirty="0"/>
          </a:p>
        </p:txBody>
      </p:sp>
    </p:spTree>
    <p:extLst>
      <p:ext uri="{BB962C8B-B14F-4D97-AF65-F5344CB8AC3E}">
        <p14:creationId xmlns:p14="http://schemas.microsoft.com/office/powerpoint/2010/main" val="5304464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Başlık"/>
          <p:cNvSpPr>
            <a:spLocks noGrp="1"/>
          </p:cNvSpPr>
          <p:nvPr>
            <p:ph idx="1"/>
          </p:nvPr>
        </p:nvSpPr>
        <p:spPr/>
        <p:txBody>
          <a:bodyPr>
            <a:normAutofit/>
          </a:bodyPr>
          <a:lstStyle/>
          <a:p>
            <a:pPr algn="just"/>
            <a:r>
              <a:rPr lang="tr-TR" dirty="0" smtClean="0"/>
              <a:t>Dolayısıyla, </a:t>
            </a:r>
            <a:r>
              <a:rPr lang="tr-TR" dirty="0" err="1" smtClean="0"/>
              <a:t>Musallam’ın</a:t>
            </a:r>
            <a:r>
              <a:rPr lang="tr-TR" dirty="0" smtClean="0"/>
              <a:t> üzerine eğildiği konular hem sözü edilen sorunların İslami kültür içinde hangi alternatif çözümlere gebe olduğunu hem de İslamcı ya da din referanslı siyasetin varacağı sınırları düşünmek açısından dikkate değerdir</a:t>
            </a:r>
          </a:p>
          <a:p>
            <a:pPr algn="just"/>
            <a:r>
              <a:rPr lang="tr-TR" dirty="0" smtClean="0"/>
              <a:t>İslami ortaçağda devlet, cemaat ve birey arasındaki ilişkileri, İslami kültürün bunlar arasındaki ilişkiyi nasıl düzenlediğini anlamak için “</a:t>
            </a:r>
            <a:r>
              <a:rPr lang="tr-TR" dirty="0" err="1" smtClean="0"/>
              <a:t>hisbe</a:t>
            </a:r>
            <a:r>
              <a:rPr lang="tr-TR" dirty="0" smtClean="0"/>
              <a:t>” vazifesi önemli bir yerde durmaktadır.</a:t>
            </a:r>
            <a:endParaRPr lang="tr-TR" dirty="0"/>
          </a:p>
        </p:txBody>
      </p:sp>
    </p:spTree>
    <p:extLst>
      <p:ext uri="{BB962C8B-B14F-4D97-AF65-F5344CB8AC3E}">
        <p14:creationId xmlns:p14="http://schemas.microsoft.com/office/powerpoint/2010/main" val="416467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r>
              <a:rPr lang="tr-TR" dirty="0" smtClean="0"/>
              <a:t>Musallam öncelikle ve ayrıntılı olarak Gazali’nin görüşlerine başvurarak bu konuyu incelemektedir. Gazali, kendi dönemine kadar tartışılan birçok meseleyi kendine has yorumlama şekliyle adeta karara bağlamıştır. Ondan sonra gelen ulema çoğunlukla onun içtihatlarına uymuş, dolayısıyla Gazali Ortodoks Sünni geleneğe rengini belirgin bir şekilde vurmuştur. Bu nedenle, </a:t>
            </a:r>
            <a:r>
              <a:rPr lang="tr-TR" dirty="0" err="1" smtClean="0"/>
              <a:t>hisbe</a:t>
            </a:r>
            <a:r>
              <a:rPr lang="tr-TR" dirty="0" smtClean="0"/>
              <a:t> gibi günümüz sorunları için kritik önemdeki bir konunun Gazali üzerinden anlaşılmaya çalışılması kayda değerdir. </a:t>
            </a:r>
            <a:endParaRPr lang="tr-TR" dirty="0"/>
          </a:p>
        </p:txBody>
      </p:sp>
    </p:spTree>
    <p:extLst>
      <p:ext uri="{BB962C8B-B14F-4D97-AF65-F5344CB8AC3E}">
        <p14:creationId xmlns:p14="http://schemas.microsoft.com/office/powerpoint/2010/main" val="35517836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r>
              <a:rPr lang="tr-TR" dirty="0" err="1" smtClean="0"/>
              <a:t>Hisbe</a:t>
            </a:r>
            <a:r>
              <a:rPr lang="tr-TR" dirty="0" smtClean="0"/>
              <a:t>, bir </a:t>
            </a:r>
            <a:r>
              <a:rPr lang="tr-TR" dirty="0" err="1" smtClean="0"/>
              <a:t>Müslümanın</a:t>
            </a:r>
            <a:r>
              <a:rPr lang="tr-TR" dirty="0" smtClean="0"/>
              <a:t> “doğruyu savunup yanlışı önleme” vazifesi anlamında kullanılmaktadır. </a:t>
            </a:r>
            <a:r>
              <a:rPr lang="tr-TR" dirty="0" err="1" smtClean="0"/>
              <a:t>Gazali’ye</a:t>
            </a:r>
            <a:r>
              <a:rPr lang="tr-TR" dirty="0" smtClean="0"/>
              <a:t> göre </a:t>
            </a:r>
            <a:r>
              <a:rPr lang="tr-TR" dirty="0" err="1" smtClean="0"/>
              <a:t>hisbe</a:t>
            </a:r>
            <a:r>
              <a:rPr lang="tr-TR" dirty="0" smtClean="0"/>
              <a:t>, dinin ana ekseni ve Allah’ın peygamberleri dünyaya göndermesinin amacıdır. </a:t>
            </a:r>
            <a:r>
              <a:rPr lang="tr-TR" dirty="0" err="1" smtClean="0"/>
              <a:t>Hisbe</a:t>
            </a:r>
            <a:r>
              <a:rPr lang="tr-TR" dirty="0" smtClean="0"/>
              <a:t>, hiçbir ayrım olmaksızın, her müminin bireysel ve vazgeçilmez yükümlülüğü ve hakkıdır.</a:t>
            </a:r>
            <a:endParaRPr lang="tr-TR" dirty="0"/>
          </a:p>
        </p:txBody>
      </p:sp>
    </p:spTree>
    <p:extLst>
      <p:ext uri="{BB962C8B-B14F-4D97-AF65-F5344CB8AC3E}">
        <p14:creationId xmlns:p14="http://schemas.microsoft.com/office/powerpoint/2010/main" val="257055578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294</Words>
  <Application>Microsoft Office PowerPoint</Application>
  <PresentationFormat>Geniş ekran</PresentationFormat>
  <Paragraphs>8</Paragraphs>
  <Slides>5</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5</vt:i4>
      </vt:variant>
    </vt:vector>
  </HeadingPairs>
  <TitlesOfParts>
    <vt:vector size="9" baseType="lpstr">
      <vt:lpstr>Arial</vt:lpstr>
      <vt:lpstr>Calibri</vt:lpstr>
      <vt:lpstr>Calibri Light</vt:lpstr>
      <vt:lpstr>Office Teması</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Kullanıcı</dc:creator>
  <cp:lastModifiedBy>Kullanıcı</cp:lastModifiedBy>
  <cp:revision>1</cp:revision>
  <dcterms:created xsi:type="dcterms:W3CDTF">2018-04-03T22:23:28Z</dcterms:created>
  <dcterms:modified xsi:type="dcterms:W3CDTF">2018-04-03T22:23:38Z</dcterms:modified>
</cp:coreProperties>
</file>