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982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61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97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99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28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609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65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48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3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68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41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4E8C1-5685-4FFD-81ED-6496960D243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6F43-1B03-4D2C-98A8-1A61D8433C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895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</a:t>
            </a:r>
            <a:br>
              <a:rPr lang="tr-TR" dirty="0" smtClean="0"/>
            </a:br>
            <a:r>
              <a:rPr lang="tr-TR" dirty="0" smtClean="0"/>
              <a:t>8.Hafta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V&gt;V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762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-atik, -etik, -</a:t>
            </a:r>
            <a:r>
              <a:rPr lang="tr-TR" b="1" dirty="0" err="1"/>
              <a:t>tatik</a:t>
            </a:r>
            <a:r>
              <a:rPr lang="tr-TR" b="1" dirty="0"/>
              <a:t>, -tetik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833896"/>
              </p:ext>
            </p:extLst>
          </p:nvPr>
        </p:nvGraphicFramePr>
        <p:xfrm>
          <a:off x="1033153" y="1690687"/>
          <a:ext cx="5082639" cy="14314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6703"/>
                <a:gridCol w="3155936"/>
              </a:tblGrid>
              <a:tr h="7556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veretik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758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olvastatik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171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Mastar eki: -</a:t>
            </a:r>
            <a:r>
              <a:rPr lang="tr-TR" b="1" dirty="0" err="1"/>
              <a:t>ni</a:t>
            </a:r>
            <a:r>
              <a:rPr lang="tr-TR" b="1" dirty="0"/>
              <a:t> (-ani, -eni)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olvasni</a:t>
            </a:r>
            <a:r>
              <a:rPr lang="tr-TR" dirty="0"/>
              <a:t>		</a:t>
            </a:r>
            <a:r>
              <a:rPr lang="tr-TR" dirty="0" err="1"/>
              <a:t>vinni</a:t>
            </a:r>
            <a:r>
              <a:rPr lang="tr-TR" dirty="0"/>
              <a:t> (</a:t>
            </a:r>
            <a:r>
              <a:rPr lang="tr-TR" dirty="0" err="1"/>
              <a:t>visz</a:t>
            </a:r>
            <a:r>
              <a:rPr lang="tr-TR" dirty="0"/>
              <a:t>)		</a:t>
            </a:r>
            <a:r>
              <a:rPr lang="tr-TR" dirty="0" err="1"/>
              <a:t>lenni</a:t>
            </a:r>
            <a:r>
              <a:rPr lang="tr-TR" dirty="0"/>
              <a:t> (</a:t>
            </a:r>
            <a:r>
              <a:rPr lang="tr-TR" dirty="0" err="1"/>
              <a:t>lesz</a:t>
            </a:r>
            <a:r>
              <a:rPr lang="tr-TR" dirty="0"/>
              <a:t>)	</a:t>
            </a:r>
            <a:r>
              <a:rPr lang="tr-TR" dirty="0" err="1"/>
              <a:t>sétalni</a:t>
            </a:r>
            <a:endParaRPr lang="tr-TR" dirty="0"/>
          </a:p>
          <a:p>
            <a:r>
              <a:rPr lang="tr-TR" dirty="0" err="1"/>
              <a:t>beszélni</a:t>
            </a: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dirty="0" err="1" smtClean="0"/>
              <a:t>hinni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hisz</a:t>
            </a:r>
            <a:r>
              <a:rPr lang="tr-TR" dirty="0"/>
              <a:t>)		</a:t>
            </a:r>
            <a:r>
              <a:rPr lang="tr-TR" dirty="0" err="1"/>
              <a:t>jönni</a:t>
            </a:r>
            <a:r>
              <a:rPr lang="tr-TR" dirty="0"/>
              <a:t>		</a:t>
            </a:r>
            <a:r>
              <a:rPr lang="tr-TR" dirty="0" err="1" smtClean="0"/>
              <a:t>rajzolni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Nem </a:t>
            </a:r>
            <a:r>
              <a:rPr lang="tr-TR" dirty="0" err="1"/>
              <a:t>tudok</a:t>
            </a:r>
            <a:r>
              <a:rPr lang="tr-TR" dirty="0"/>
              <a:t> </a:t>
            </a:r>
            <a:r>
              <a:rPr lang="tr-TR" dirty="0" err="1"/>
              <a:t>olvas</a:t>
            </a:r>
            <a:r>
              <a:rPr lang="tr-TR" b="1" dirty="0" err="1"/>
              <a:t>ni</a:t>
            </a:r>
            <a:r>
              <a:rPr lang="tr-TR" dirty="0"/>
              <a:t>.</a:t>
            </a:r>
          </a:p>
          <a:p>
            <a:r>
              <a:rPr lang="tr-TR" dirty="0"/>
              <a:t>Nem </a:t>
            </a:r>
            <a:r>
              <a:rPr lang="tr-TR" dirty="0" err="1"/>
              <a:t>akarok</a:t>
            </a:r>
            <a:r>
              <a:rPr lang="tr-TR" dirty="0"/>
              <a:t> </a:t>
            </a:r>
            <a:r>
              <a:rPr lang="tr-TR" dirty="0" err="1"/>
              <a:t>sétal</a:t>
            </a:r>
            <a:r>
              <a:rPr lang="tr-TR" b="1" dirty="0" err="1"/>
              <a:t>ni</a:t>
            </a:r>
            <a:r>
              <a:rPr lang="tr-TR" dirty="0"/>
              <a:t>.</a:t>
            </a:r>
          </a:p>
          <a:p>
            <a:r>
              <a:rPr lang="tr-TR" dirty="0" err="1"/>
              <a:t>Tilos</a:t>
            </a:r>
            <a:r>
              <a:rPr lang="tr-TR" dirty="0"/>
              <a:t> </a:t>
            </a:r>
            <a:r>
              <a:rPr lang="tr-TR" dirty="0" err="1"/>
              <a:t>fordul</a:t>
            </a:r>
            <a:r>
              <a:rPr lang="tr-TR" b="1" dirty="0" err="1"/>
              <a:t>ni</a:t>
            </a:r>
            <a:r>
              <a:rPr lang="tr-TR" dirty="0"/>
              <a:t>.</a:t>
            </a:r>
          </a:p>
          <a:p>
            <a:r>
              <a:rPr lang="tr-TR" dirty="0" err="1"/>
              <a:t>Itt</a:t>
            </a:r>
            <a:r>
              <a:rPr lang="tr-TR" dirty="0"/>
              <a:t> nem </a:t>
            </a:r>
            <a:r>
              <a:rPr lang="tr-TR" dirty="0" err="1"/>
              <a:t>szabad</a:t>
            </a:r>
            <a:r>
              <a:rPr lang="tr-TR" dirty="0"/>
              <a:t> </a:t>
            </a:r>
            <a:r>
              <a:rPr lang="tr-TR" dirty="0" err="1"/>
              <a:t>beszél</a:t>
            </a:r>
            <a:r>
              <a:rPr lang="tr-TR" b="1" dirty="0" err="1"/>
              <a:t>ni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395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Sıfat Yapma Eklerinden Örnekler: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-ó, -ő: </a:t>
            </a:r>
            <a:r>
              <a:rPr lang="tr-TR" dirty="0" err="1"/>
              <a:t>olvas</a:t>
            </a:r>
            <a:r>
              <a:rPr lang="tr-TR" dirty="0"/>
              <a:t>-ó (</a:t>
            </a:r>
            <a:r>
              <a:rPr lang="tr-TR" dirty="0" err="1"/>
              <a:t>olvasó</a:t>
            </a:r>
            <a:r>
              <a:rPr lang="tr-TR" dirty="0"/>
              <a:t> </a:t>
            </a:r>
            <a:r>
              <a:rPr lang="tr-TR" dirty="0" err="1"/>
              <a:t>könyv</a:t>
            </a:r>
            <a:r>
              <a:rPr lang="tr-TR" dirty="0"/>
              <a:t>) , </a:t>
            </a:r>
            <a:r>
              <a:rPr lang="tr-TR" dirty="0" err="1"/>
              <a:t>alv</a:t>
            </a:r>
            <a:r>
              <a:rPr lang="tr-TR" dirty="0"/>
              <a:t>-ó… (</a:t>
            </a:r>
            <a:r>
              <a:rPr lang="tr-TR" dirty="0" err="1"/>
              <a:t>jelen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b="1" dirty="0"/>
              <a:t>-t, -</a:t>
            </a:r>
            <a:r>
              <a:rPr lang="tr-TR" b="1" dirty="0" err="1"/>
              <a:t>tt</a:t>
            </a:r>
            <a:r>
              <a:rPr lang="tr-TR" b="1" dirty="0"/>
              <a:t> (-</a:t>
            </a:r>
            <a:r>
              <a:rPr lang="tr-TR" b="1" dirty="0" err="1"/>
              <a:t>ott</a:t>
            </a:r>
            <a:r>
              <a:rPr lang="tr-TR" b="1" dirty="0"/>
              <a:t>, -</a:t>
            </a:r>
            <a:r>
              <a:rPr lang="tr-TR" b="1" dirty="0" err="1"/>
              <a:t>ett</a:t>
            </a:r>
            <a:r>
              <a:rPr lang="tr-TR" b="1" dirty="0"/>
              <a:t>, </a:t>
            </a:r>
            <a:r>
              <a:rPr lang="tr-TR" b="1" dirty="0" err="1"/>
              <a:t>ött</a:t>
            </a:r>
            <a:r>
              <a:rPr lang="tr-TR" b="1" dirty="0"/>
              <a:t>): </a:t>
            </a:r>
            <a:r>
              <a:rPr lang="tr-TR" dirty="0" err="1"/>
              <a:t>olvasott</a:t>
            </a:r>
            <a:r>
              <a:rPr lang="tr-TR" dirty="0"/>
              <a:t> (</a:t>
            </a:r>
            <a:r>
              <a:rPr lang="tr-TR" dirty="0" err="1"/>
              <a:t>könyv</a:t>
            </a:r>
            <a:r>
              <a:rPr lang="tr-TR" b="1" dirty="0"/>
              <a:t>)</a:t>
            </a:r>
            <a:r>
              <a:rPr lang="tr-TR" dirty="0"/>
              <a:t>, </a:t>
            </a:r>
            <a:r>
              <a:rPr lang="tr-TR" dirty="0" err="1"/>
              <a:t>átgondolt</a:t>
            </a:r>
            <a:r>
              <a:rPr lang="tr-TR" dirty="0"/>
              <a:t> (</a:t>
            </a:r>
            <a:r>
              <a:rPr lang="tr-TR" dirty="0" err="1"/>
              <a:t>megoldás</a:t>
            </a:r>
            <a:r>
              <a:rPr lang="tr-TR" dirty="0"/>
              <a:t>)…(</a:t>
            </a:r>
            <a:r>
              <a:rPr lang="tr-TR" dirty="0" err="1"/>
              <a:t>múlt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b="1" dirty="0"/>
              <a:t>-</a:t>
            </a:r>
            <a:r>
              <a:rPr lang="tr-TR" b="1" dirty="0" err="1"/>
              <a:t>andó</a:t>
            </a:r>
            <a:r>
              <a:rPr lang="tr-TR" b="1" dirty="0"/>
              <a:t>, -</a:t>
            </a:r>
            <a:r>
              <a:rPr lang="tr-TR" b="1" dirty="0" err="1"/>
              <a:t>endő</a:t>
            </a:r>
            <a:r>
              <a:rPr lang="tr-TR" b="1" dirty="0"/>
              <a:t>: </a:t>
            </a:r>
            <a:r>
              <a:rPr lang="tr-TR" dirty="0" err="1"/>
              <a:t>olvasandó</a:t>
            </a:r>
            <a:r>
              <a:rPr lang="tr-TR" dirty="0"/>
              <a:t> (</a:t>
            </a:r>
            <a:r>
              <a:rPr lang="tr-TR" dirty="0" err="1"/>
              <a:t>könyv</a:t>
            </a:r>
            <a:r>
              <a:rPr lang="tr-TR" dirty="0"/>
              <a:t>), </a:t>
            </a:r>
            <a:r>
              <a:rPr lang="tr-TR" dirty="0" err="1"/>
              <a:t>fizet-endő</a:t>
            </a:r>
            <a:r>
              <a:rPr lang="tr-TR" b="1" dirty="0"/>
              <a:t> </a:t>
            </a:r>
            <a:r>
              <a:rPr lang="tr-TR" dirty="0"/>
              <a:t>… (</a:t>
            </a:r>
            <a:r>
              <a:rPr lang="tr-TR" dirty="0" err="1"/>
              <a:t>jövő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910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Zarffiil yapım ekleri: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va</a:t>
            </a:r>
            <a:r>
              <a:rPr lang="tr-TR" b="1" dirty="0"/>
              <a:t>, -ve: </a:t>
            </a:r>
            <a:r>
              <a:rPr lang="tr-TR" dirty="0" err="1"/>
              <a:t>olvas</a:t>
            </a:r>
            <a:r>
              <a:rPr lang="tr-TR" b="1" dirty="0" err="1"/>
              <a:t>-</a:t>
            </a:r>
            <a:r>
              <a:rPr lang="tr-TR" dirty="0" err="1"/>
              <a:t>va</a:t>
            </a:r>
            <a:r>
              <a:rPr lang="tr-TR" b="1" dirty="0"/>
              <a:t> , </a:t>
            </a:r>
            <a:r>
              <a:rPr lang="tr-TR" dirty="0" err="1"/>
              <a:t>sír-va</a:t>
            </a:r>
            <a:r>
              <a:rPr lang="tr-TR" dirty="0"/>
              <a:t>, </a:t>
            </a:r>
            <a:r>
              <a:rPr lang="tr-TR" dirty="0" err="1"/>
              <a:t>néz</a:t>
            </a:r>
            <a:r>
              <a:rPr lang="tr-TR" dirty="0"/>
              <a:t>-ve…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/>
              <a:t>-</a:t>
            </a:r>
            <a:r>
              <a:rPr lang="tr-TR" b="1" dirty="0" err="1"/>
              <a:t>ván</a:t>
            </a:r>
            <a:r>
              <a:rPr lang="tr-TR" b="1" dirty="0"/>
              <a:t>, -</a:t>
            </a:r>
            <a:r>
              <a:rPr lang="tr-TR" b="1" dirty="0" err="1"/>
              <a:t>vén</a:t>
            </a:r>
            <a:r>
              <a:rPr lang="tr-TR" b="1" dirty="0"/>
              <a:t>: </a:t>
            </a:r>
            <a:r>
              <a:rPr lang="tr-TR" dirty="0" err="1"/>
              <a:t>nyít-ván</a:t>
            </a:r>
            <a:r>
              <a:rPr lang="tr-TR" dirty="0"/>
              <a:t>, </a:t>
            </a:r>
            <a:r>
              <a:rPr lang="tr-TR" dirty="0" err="1"/>
              <a:t>kér-vén</a:t>
            </a:r>
            <a:r>
              <a:rPr lang="tr-TR" dirty="0"/>
              <a:t>…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3033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V&gt;V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gat</a:t>
            </a:r>
            <a:r>
              <a:rPr lang="tr-TR" b="1" dirty="0"/>
              <a:t>, -</a:t>
            </a:r>
            <a:r>
              <a:rPr lang="tr-TR" b="1" dirty="0" err="1"/>
              <a:t>get</a:t>
            </a:r>
            <a:r>
              <a:rPr lang="tr-TR" b="1" dirty="0"/>
              <a:t>, -</a:t>
            </a:r>
            <a:r>
              <a:rPr lang="tr-TR" b="1" dirty="0" err="1"/>
              <a:t>ogat</a:t>
            </a:r>
            <a:r>
              <a:rPr lang="tr-TR" b="1" dirty="0"/>
              <a:t>, -</a:t>
            </a:r>
            <a:r>
              <a:rPr lang="tr-TR" b="1" dirty="0" err="1"/>
              <a:t>eget</a:t>
            </a:r>
            <a:r>
              <a:rPr lang="tr-TR" b="1" dirty="0"/>
              <a:t>, -</a:t>
            </a:r>
            <a:r>
              <a:rPr lang="tr-TR" b="1" dirty="0" err="1"/>
              <a:t>öget</a:t>
            </a:r>
            <a:r>
              <a:rPr lang="tr-TR" b="1" dirty="0"/>
              <a:t>			-</a:t>
            </a:r>
            <a:r>
              <a:rPr lang="tr-TR" b="1" dirty="0" err="1"/>
              <a:t>oz</a:t>
            </a:r>
            <a:r>
              <a:rPr lang="tr-TR" b="1" dirty="0"/>
              <a:t>(</a:t>
            </a:r>
            <a:r>
              <a:rPr lang="tr-TR" b="1" dirty="0" err="1"/>
              <a:t>ik</a:t>
            </a:r>
            <a:r>
              <a:rPr lang="tr-TR" b="1" dirty="0"/>
              <a:t>), -ez(</a:t>
            </a:r>
            <a:r>
              <a:rPr lang="tr-TR" b="1" dirty="0" err="1"/>
              <a:t>ik</a:t>
            </a:r>
            <a:r>
              <a:rPr lang="tr-TR" b="1" dirty="0"/>
              <a:t>), -öz(</a:t>
            </a:r>
            <a:r>
              <a:rPr lang="tr-TR" b="1" dirty="0" err="1"/>
              <a:t>ik</a:t>
            </a:r>
            <a:r>
              <a:rPr lang="tr-TR" b="1" dirty="0"/>
              <a:t>)</a:t>
            </a:r>
            <a:endParaRPr lang="tr-TR" dirty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979533"/>
              </p:ext>
            </p:extLst>
          </p:nvPr>
        </p:nvGraphicFramePr>
        <p:xfrm>
          <a:off x="1068779" y="2553197"/>
          <a:ext cx="4346369" cy="3016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1418"/>
                <a:gridCol w="2634951"/>
              </a:tblGrid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írogat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olvasgat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néz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nézeget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mond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mondogat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sír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sirogat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27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beszél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beszélget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06622"/>
              </p:ext>
            </p:extLst>
          </p:nvPr>
        </p:nvGraphicFramePr>
        <p:xfrm>
          <a:off x="6564630" y="2553197"/>
          <a:ext cx="4479422" cy="1729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9711"/>
                <a:gridCol w="2239711"/>
              </a:tblGrid>
              <a:tr h="55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kérdez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242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öntöz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tart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tartozik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816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b="1" dirty="0"/>
              <a:t>-</a:t>
            </a:r>
            <a:r>
              <a:rPr lang="tr-TR" sz="2200" b="1" dirty="0" err="1"/>
              <a:t>dogál</a:t>
            </a:r>
            <a:r>
              <a:rPr lang="tr-TR" sz="2200" b="1" dirty="0"/>
              <a:t>, -</a:t>
            </a:r>
            <a:r>
              <a:rPr lang="tr-TR" sz="2200" b="1" dirty="0" err="1"/>
              <a:t>degél</a:t>
            </a:r>
            <a:r>
              <a:rPr lang="tr-TR" sz="2200" b="1" dirty="0"/>
              <a:t>, -</a:t>
            </a:r>
            <a:r>
              <a:rPr lang="tr-TR" sz="2200" b="1" dirty="0" err="1"/>
              <a:t>dögél</a:t>
            </a:r>
            <a:r>
              <a:rPr lang="tr-TR" sz="2200" b="1" dirty="0"/>
              <a:t>			</a:t>
            </a:r>
            <a:r>
              <a:rPr lang="tr-TR" sz="2200" b="1" dirty="0" smtClean="0"/>
              <a:t>/</a:t>
            </a:r>
            <a:r>
              <a:rPr lang="tr-TR" sz="2200" b="1" dirty="0"/>
              <a:t>	-doz(</a:t>
            </a:r>
            <a:r>
              <a:rPr lang="tr-TR" sz="2200" b="1" dirty="0" err="1"/>
              <a:t>ik</a:t>
            </a:r>
            <a:r>
              <a:rPr lang="tr-TR" sz="2200" b="1" dirty="0"/>
              <a:t>), -</a:t>
            </a:r>
            <a:r>
              <a:rPr lang="tr-TR" sz="2200" b="1" dirty="0" err="1"/>
              <a:t>dez</a:t>
            </a:r>
            <a:r>
              <a:rPr lang="tr-TR" sz="2200" b="1" dirty="0"/>
              <a:t>(</a:t>
            </a:r>
            <a:r>
              <a:rPr lang="tr-TR" sz="2200" b="1" dirty="0" err="1"/>
              <a:t>ik</a:t>
            </a:r>
            <a:r>
              <a:rPr lang="tr-TR" sz="2200" b="1" dirty="0"/>
              <a:t>), -</a:t>
            </a:r>
            <a:r>
              <a:rPr lang="tr-TR" sz="2200" b="1" dirty="0" err="1"/>
              <a:t>döz</a:t>
            </a:r>
            <a:r>
              <a:rPr lang="tr-TR" sz="2200" b="1" dirty="0"/>
              <a:t>(</a:t>
            </a:r>
            <a:r>
              <a:rPr lang="tr-TR" sz="2200" b="1" dirty="0" err="1"/>
              <a:t>ik</a:t>
            </a:r>
            <a:r>
              <a:rPr lang="tr-TR" sz="2200" b="1" dirty="0"/>
              <a:t>), -</a:t>
            </a:r>
            <a:r>
              <a:rPr lang="tr-TR" sz="2200" b="1" dirty="0" err="1"/>
              <a:t>adoz</a:t>
            </a:r>
            <a:r>
              <a:rPr lang="tr-TR" sz="2200" b="1" dirty="0"/>
              <a:t>(</a:t>
            </a:r>
            <a:r>
              <a:rPr lang="tr-TR" sz="2200" b="1" dirty="0" err="1"/>
              <a:t>ik</a:t>
            </a:r>
            <a:r>
              <a:rPr lang="tr-TR" sz="2200" b="1" dirty="0"/>
              <a:t>), </a:t>
            </a:r>
            <a:r>
              <a:rPr lang="tr-TR" sz="2200" b="1" dirty="0" err="1"/>
              <a:t>edez</a:t>
            </a:r>
            <a:r>
              <a:rPr lang="tr-TR" sz="2200" b="1" dirty="0"/>
              <a:t>(</a:t>
            </a:r>
            <a:r>
              <a:rPr lang="tr-TR" sz="2200" b="1" dirty="0" err="1"/>
              <a:t>ik</a:t>
            </a:r>
            <a:r>
              <a:rPr lang="tr-TR" sz="2200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470978"/>
              </p:ext>
            </p:extLst>
          </p:nvPr>
        </p:nvGraphicFramePr>
        <p:xfrm>
          <a:off x="985652" y="2095540"/>
          <a:ext cx="2683823" cy="1268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1906"/>
                <a:gridCol w="1531917"/>
              </a:tblGrid>
              <a:tr h="5764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sír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sirdogál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91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néz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nézdegél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624294"/>
              </p:ext>
            </p:extLst>
          </p:nvPr>
        </p:nvGraphicFramePr>
        <p:xfrm>
          <a:off x="6555179" y="2095539"/>
          <a:ext cx="4001985" cy="12683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7553"/>
                <a:gridCol w="2054432"/>
              </a:tblGrid>
              <a:tr h="7125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rémül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rémüldözik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58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játszik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játszadozik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72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-kod, -</a:t>
            </a:r>
            <a:r>
              <a:rPr lang="tr-TR" b="1" dirty="0" err="1"/>
              <a:t>ked</a:t>
            </a:r>
            <a:r>
              <a:rPr lang="tr-TR" b="1" dirty="0"/>
              <a:t>, -</a:t>
            </a:r>
            <a:r>
              <a:rPr lang="tr-TR" b="1" dirty="0" err="1"/>
              <a:t>köd</a:t>
            </a:r>
            <a:r>
              <a:rPr lang="tr-TR" b="1" dirty="0"/>
              <a:t>		</a:t>
            </a:r>
            <a:r>
              <a:rPr lang="tr-TR" b="1" dirty="0" smtClean="0"/>
              <a:t>/</a:t>
            </a:r>
            <a:r>
              <a:rPr lang="tr-TR" b="1" dirty="0"/>
              <a:t>		-ad, -</a:t>
            </a:r>
            <a:r>
              <a:rPr lang="tr-TR" b="1" dirty="0" err="1"/>
              <a:t>ed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450649"/>
              </p:ext>
            </p:extLst>
          </p:nvPr>
        </p:nvGraphicFramePr>
        <p:xfrm>
          <a:off x="1235033" y="1472540"/>
          <a:ext cx="3182587" cy="20781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6909"/>
                <a:gridCol w="1935678"/>
              </a:tblGrid>
              <a:tr h="6927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lép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lépked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927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köp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köpköd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927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kap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kapkod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330844"/>
              </p:ext>
            </p:extLst>
          </p:nvPr>
        </p:nvGraphicFramePr>
        <p:xfrm>
          <a:off x="6377049" y="1472543"/>
          <a:ext cx="4180115" cy="2078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6706"/>
                <a:gridCol w="2293409"/>
              </a:tblGrid>
              <a:tr h="69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ébred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ébreszt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9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ragad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ragaszt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9272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szakad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szakit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37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-an, -en</a:t>
            </a:r>
            <a:r>
              <a:rPr lang="tr-TR" dirty="0"/>
              <a:t> 			</a:t>
            </a:r>
            <a:r>
              <a:rPr lang="tr-TR" dirty="0" smtClean="0"/>
              <a:t>/</a:t>
            </a:r>
            <a:r>
              <a:rPr lang="tr-TR" dirty="0"/>
              <a:t>		</a:t>
            </a:r>
            <a:r>
              <a:rPr lang="tr-TR" b="1" dirty="0" smtClean="0"/>
              <a:t>-</a:t>
            </a:r>
            <a:r>
              <a:rPr lang="tr-TR" b="1" dirty="0" err="1" smtClean="0"/>
              <a:t>ul</a:t>
            </a:r>
            <a:r>
              <a:rPr lang="tr-TR" b="1" dirty="0"/>
              <a:t>, -</a:t>
            </a:r>
            <a:r>
              <a:rPr lang="tr-TR" b="1" dirty="0" err="1"/>
              <a:t>ül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981624"/>
              </p:ext>
            </p:extLst>
          </p:nvPr>
        </p:nvGraphicFramePr>
        <p:xfrm>
          <a:off x="838200" y="1690688"/>
          <a:ext cx="4191990" cy="2409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8203"/>
                <a:gridCol w="2173787"/>
              </a:tblGrid>
              <a:tr h="602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csepeg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cseppen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02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lobog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lobban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02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szökik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szökken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02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csörög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csörren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40987"/>
              </p:ext>
            </p:extLst>
          </p:nvPr>
        </p:nvGraphicFramePr>
        <p:xfrm>
          <a:off x="6757060" y="1690688"/>
          <a:ext cx="3313216" cy="2329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0213"/>
                <a:gridCol w="1653003"/>
              </a:tblGrid>
              <a:tr h="7793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mozdít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mozdul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9159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indít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indul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583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fordít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fordul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17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-at, -et						-</a:t>
            </a:r>
            <a:r>
              <a:rPr lang="tr-TR" b="1" dirty="0" err="1"/>
              <a:t>ít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823704"/>
              </p:ext>
            </p:extLst>
          </p:nvPr>
        </p:nvGraphicFramePr>
        <p:xfrm>
          <a:off x="1056905" y="1690690"/>
          <a:ext cx="3562596" cy="26041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2019"/>
                <a:gridCol w="1970577"/>
              </a:tblGrid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írat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mosat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6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fest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festet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48382"/>
              </p:ext>
            </p:extLst>
          </p:nvPr>
        </p:nvGraphicFramePr>
        <p:xfrm>
          <a:off x="7077693" y="1690688"/>
          <a:ext cx="3135085" cy="26041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6827"/>
                <a:gridCol w="1608258"/>
              </a:tblGrid>
              <a:tr h="9380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települ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telepít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330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tanul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tanít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8330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terül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terít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31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-tat, -</a:t>
            </a:r>
            <a:r>
              <a:rPr lang="tr-TR" b="1" dirty="0" err="1"/>
              <a:t>tet</a:t>
            </a:r>
            <a:r>
              <a:rPr lang="tr-TR" dirty="0"/>
              <a:t> 			</a:t>
            </a:r>
            <a:r>
              <a:rPr lang="tr-TR" dirty="0" smtClean="0"/>
              <a:t>/</a:t>
            </a:r>
            <a:r>
              <a:rPr lang="tr-TR" dirty="0"/>
              <a:t>		</a:t>
            </a:r>
            <a:r>
              <a:rPr lang="tr-TR" b="1" dirty="0"/>
              <a:t>-</a:t>
            </a:r>
            <a:r>
              <a:rPr lang="tr-TR" b="1" dirty="0" err="1"/>
              <a:t>aszt</a:t>
            </a:r>
            <a:r>
              <a:rPr lang="tr-TR" b="1" dirty="0"/>
              <a:t>, -</a:t>
            </a:r>
            <a:r>
              <a:rPr lang="tr-TR" b="1" dirty="0" err="1"/>
              <a:t>eszt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725496"/>
              </p:ext>
            </p:extLst>
          </p:nvPr>
        </p:nvGraphicFramePr>
        <p:xfrm>
          <a:off x="838201" y="1690688"/>
          <a:ext cx="3341914" cy="2663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9991"/>
                <a:gridCol w="1721923"/>
              </a:tblGrid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jut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juttat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etet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itat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emlékszik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emlékeztet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34766"/>
              </p:ext>
            </p:extLst>
          </p:nvPr>
        </p:nvGraphicFramePr>
        <p:xfrm>
          <a:off x="6614556" y="1690688"/>
          <a:ext cx="3479470" cy="2663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6925"/>
                <a:gridCol w="1662545"/>
              </a:tblGrid>
              <a:tr h="6659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fárad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fáraszt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ébred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ébreszt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fejlődik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fejleszt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terjed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terjeszt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000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-</a:t>
            </a:r>
            <a:r>
              <a:rPr lang="tr-TR" b="1" dirty="0" err="1"/>
              <a:t>ődik</a:t>
            </a:r>
            <a:r>
              <a:rPr lang="tr-TR" b="1" dirty="0"/>
              <a:t>, -</a:t>
            </a:r>
            <a:r>
              <a:rPr lang="tr-TR" b="1" dirty="0" err="1"/>
              <a:t>ódik</a:t>
            </a:r>
            <a:r>
              <a:rPr lang="tr-TR" b="1" dirty="0"/>
              <a:t>			</a:t>
            </a:r>
            <a:r>
              <a:rPr lang="tr-TR" b="1" dirty="0" smtClean="0"/>
              <a:t>/ </a:t>
            </a:r>
            <a:r>
              <a:rPr lang="tr-TR" b="1" dirty="0"/>
              <a:t>	  -</a:t>
            </a:r>
            <a:r>
              <a:rPr lang="tr-TR" b="1" dirty="0" err="1"/>
              <a:t>ul</a:t>
            </a:r>
            <a:r>
              <a:rPr lang="tr-TR" b="1" dirty="0"/>
              <a:t>, -</a:t>
            </a:r>
            <a:r>
              <a:rPr lang="tr-TR" b="1" dirty="0" err="1"/>
              <a:t>ül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7638688"/>
              </p:ext>
            </p:extLst>
          </p:nvPr>
        </p:nvGraphicFramePr>
        <p:xfrm>
          <a:off x="997527" y="1377537"/>
          <a:ext cx="3586348" cy="1349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4110"/>
                <a:gridCol w="2082238"/>
              </a:tblGrid>
              <a:tr h="736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zár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záródik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12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készül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készülődik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647678"/>
              </p:ext>
            </p:extLst>
          </p:nvPr>
        </p:nvGraphicFramePr>
        <p:xfrm>
          <a:off x="5578475" y="1377538"/>
          <a:ext cx="3482398" cy="2196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3608"/>
                <a:gridCol w="1448790"/>
              </a:tblGrid>
              <a:tr h="7323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tanul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323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épít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épül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323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fordít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fordul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521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-</a:t>
            </a:r>
            <a:r>
              <a:rPr lang="tr-TR" b="1" dirty="0" err="1"/>
              <a:t>kodik</a:t>
            </a:r>
            <a:r>
              <a:rPr lang="tr-TR" b="1" dirty="0"/>
              <a:t>, -</a:t>
            </a:r>
            <a:r>
              <a:rPr lang="tr-TR" b="1" dirty="0" err="1"/>
              <a:t>kedik</a:t>
            </a:r>
            <a:r>
              <a:rPr lang="tr-TR" b="1" dirty="0"/>
              <a:t>, -</a:t>
            </a:r>
            <a:r>
              <a:rPr lang="tr-TR" b="1" dirty="0" err="1"/>
              <a:t>ködik</a:t>
            </a:r>
            <a:r>
              <a:rPr lang="tr-TR" b="1" dirty="0"/>
              <a:t>; -</a:t>
            </a:r>
            <a:r>
              <a:rPr lang="tr-TR" b="1" dirty="0" err="1"/>
              <a:t>akodik</a:t>
            </a:r>
            <a:r>
              <a:rPr lang="tr-TR" b="1" dirty="0"/>
              <a:t>, -</a:t>
            </a:r>
            <a:r>
              <a:rPr lang="tr-TR" b="1" dirty="0" err="1"/>
              <a:t>ekedik</a:t>
            </a:r>
            <a:r>
              <a:rPr lang="tr-TR" b="1" dirty="0"/>
              <a:t>, -</a:t>
            </a:r>
            <a:r>
              <a:rPr lang="tr-TR" b="1" dirty="0" err="1"/>
              <a:t>kódik</a:t>
            </a:r>
            <a:r>
              <a:rPr lang="tr-TR" b="1" dirty="0"/>
              <a:t>, -</a:t>
            </a:r>
            <a:r>
              <a:rPr lang="tr-TR" b="1" dirty="0" err="1"/>
              <a:t>kődik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951644"/>
              </p:ext>
            </p:extLst>
          </p:nvPr>
        </p:nvGraphicFramePr>
        <p:xfrm>
          <a:off x="1306286" y="2006928"/>
          <a:ext cx="5047013" cy="2347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9439"/>
                <a:gridCol w="2707574"/>
              </a:tblGrid>
              <a:tr h="586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verekedik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6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mosakodik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6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öltöz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öltözködik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86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fésül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fésülködik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39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277</Words>
  <Application>Microsoft Office PowerPoint</Application>
  <PresentationFormat>Geniş ekran</PresentationFormat>
  <Paragraphs>132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Teması</vt:lpstr>
      <vt:lpstr>Sözcük Bilgisi 8.Hafta</vt:lpstr>
      <vt:lpstr>V&gt;V </vt:lpstr>
      <vt:lpstr>  -dogál, -degél, -dögél   / -doz(ik), -dez(ik), -döz(ik), -adoz(ik), edez(ik) </vt:lpstr>
      <vt:lpstr>-kod, -ked, -köd  /  -ad, -ed </vt:lpstr>
      <vt:lpstr>-an, -en    /  -ul, -ül </vt:lpstr>
      <vt:lpstr>-at, -et      -ít </vt:lpstr>
      <vt:lpstr>-tat, -tet    /  -aszt, -eszt </vt:lpstr>
      <vt:lpstr>-ődik, -ódik   /    -ul, -ül </vt:lpstr>
      <vt:lpstr>-kodik, -kedik, -ködik; -akodik, -ekedik, -kódik, -kődik </vt:lpstr>
      <vt:lpstr>-atik, -etik, -tatik, -tetik </vt:lpstr>
      <vt:lpstr>Mastar eki: -ni (-ani, -eni) </vt:lpstr>
      <vt:lpstr>Sıfat Yapma Eklerinden Örnekler: </vt:lpstr>
      <vt:lpstr>Zarffiil yapım ekleri: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8.Hafta</dc:title>
  <dc:creator>Alpertunga Altaylı</dc:creator>
  <cp:lastModifiedBy>Pc</cp:lastModifiedBy>
  <cp:revision>3</cp:revision>
  <dcterms:created xsi:type="dcterms:W3CDTF">2018-04-01T16:41:31Z</dcterms:created>
  <dcterms:modified xsi:type="dcterms:W3CDTF">2018-04-02T08:31:33Z</dcterms:modified>
</cp:coreProperties>
</file>