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20"/>
  </p:notesMasterIdLst>
  <p:sldIdLst>
    <p:sldId id="256" r:id="rId2"/>
    <p:sldId id="257" r:id="rId3"/>
    <p:sldId id="261" r:id="rId4"/>
    <p:sldId id="258" r:id="rId5"/>
    <p:sldId id="259" r:id="rId6"/>
    <p:sldId id="260" r:id="rId7"/>
    <p:sldId id="262" r:id="rId8"/>
    <p:sldId id="263" r:id="rId9"/>
    <p:sldId id="264" r:id="rId10"/>
    <p:sldId id="265" r:id="rId11"/>
    <p:sldId id="273" r:id="rId12"/>
    <p:sldId id="266" r:id="rId13"/>
    <p:sldId id="267" r:id="rId14"/>
    <p:sldId id="268" r:id="rId15"/>
    <p:sldId id="269" r:id="rId16"/>
    <p:sldId id="270" r:id="rId17"/>
    <p:sldId id="271" r:id="rId18"/>
    <p:sldId id="272" r:id="rId19"/>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4"/>
  </p:normalViewPr>
  <p:slideViewPr>
    <p:cSldViewPr snapToGrid="0" snapToObjects="1">
      <p:cViewPr varScale="1">
        <p:scale>
          <a:sx n="102" d="100"/>
          <a:sy n="102"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108EC-C5A2-42B2-8CD7-39C4BAE1F77E}" type="doc">
      <dgm:prSet loTypeId="urn:microsoft.com/office/officeart/2016/7/layout/BasicTimeline" loCatId="process" qsTypeId="urn:microsoft.com/office/officeart/2005/8/quickstyle/simple1" qsCatId="simple" csTypeId="urn:microsoft.com/office/officeart/2005/8/colors/colorful1" csCatId="colorful" phldr="1"/>
      <dgm:spPr/>
      <dgm:t>
        <a:bodyPr/>
        <a:lstStyle/>
        <a:p>
          <a:endParaRPr lang="en-US"/>
        </a:p>
      </dgm:t>
    </dgm:pt>
    <dgm:pt modelId="{504DF8CD-D6D1-48E6-8A1B-6B9D9D5FDB30}">
      <dgm:prSet/>
      <dgm:spPr/>
      <dgm:t>
        <a:bodyPr/>
        <a:lstStyle/>
        <a:p>
          <a:pPr>
            <a:defRPr b="1"/>
          </a:pPr>
          <a:r>
            <a:rPr lang="en-US"/>
            <a:t>1776</a:t>
          </a:r>
        </a:p>
      </dgm:t>
    </dgm:pt>
    <dgm:pt modelId="{82BC3600-7D81-4BC8-9BD1-89CF63EF790D}" type="parTrans" cxnId="{20350166-4029-422A-9BB4-5E1FBDC2AAC4}">
      <dgm:prSet/>
      <dgm:spPr/>
      <dgm:t>
        <a:bodyPr/>
        <a:lstStyle/>
        <a:p>
          <a:endParaRPr lang="en-US"/>
        </a:p>
      </dgm:t>
    </dgm:pt>
    <dgm:pt modelId="{2AA7E562-BF5B-461F-96FE-E38E7EDF056A}" type="sibTrans" cxnId="{20350166-4029-422A-9BB4-5E1FBDC2AAC4}">
      <dgm:prSet/>
      <dgm:spPr/>
      <dgm:t>
        <a:bodyPr/>
        <a:lstStyle/>
        <a:p>
          <a:endParaRPr lang="en-US"/>
        </a:p>
      </dgm:t>
    </dgm:pt>
    <dgm:pt modelId="{FD0E9E9F-954F-4F17-AB3C-C7506EBB56C3}">
      <dgm:prSet/>
      <dgm:spPr/>
      <dgm:t>
        <a:bodyPr/>
        <a:lstStyle/>
        <a:p>
          <a:r>
            <a:rPr lang="en-US"/>
            <a:t>The Declaration of Independence</a:t>
          </a:r>
        </a:p>
      </dgm:t>
    </dgm:pt>
    <dgm:pt modelId="{01A31F53-7442-44DE-9020-EE7B3896109A}" type="parTrans" cxnId="{1373581D-AB4A-43FF-84F5-CAA7F065E43F}">
      <dgm:prSet/>
      <dgm:spPr/>
      <dgm:t>
        <a:bodyPr/>
        <a:lstStyle/>
        <a:p>
          <a:endParaRPr lang="en-US"/>
        </a:p>
      </dgm:t>
    </dgm:pt>
    <dgm:pt modelId="{9B45232B-2A6F-404B-ACA2-D8EFA6B33E7F}" type="sibTrans" cxnId="{1373581D-AB4A-43FF-84F5-CAA7F065E43F}">
      <dgm:prSet/>
      <dgm:spPr/>
      <dgm:t>
        <a:bodyPr/>
        <a:lstStyle/>
        <a:p>
          <a:endParaRPr lang="en-US"/>
        </a:p>
      </dgm:t>
    </dgm:pt>
    <dgm:pt modelId="{AA4B454E-014C-4F40-AD81-8147AB0EA06D}">
      <dgm:prSet/>
      <dgm:spPr/>
      <dgm:t>
        <a:bodyPr/>
        <a:lstStyle/>
        <a:p>
          <a:pPr>
            <a:defRPr b="1"/>
          </a:pPr>
          <a:r>
            <a:rPr lang="en-US" dirty="0"/>
            <a:t>1778</a:t>
          </a:r>
        </a:p>
      </dgm:t>
    </dgm:pt>
    <dgm:pt modelId="{7BE5FCB9-FBF7-4BEE-A87A-6731CF0E1380}" type="parTrans" cxnId="{3DBF8E65-9578-4795-8446-5430A7E108AA}">
      <dgm:prSet/>
      <dgm:spPr/>
      <dgm:t>
        <a:bodyPr/>
        <a:lstStyle/>
        <a:p>
          <a:endParaRPr lang="en-US"/>
        </a:p>
      </dgm:t>
    </dgm:pt>
    <dgm:pt modelId="{F5A1AFC6-9856-450F-AFD9-32864DA1BEB1}" type="sibTrans" cxnId="{3DBF8E65-9578-4795-8446-5430A7E108AA}">
      <dgm:prSet/>
      <dgm:spPr/>
      <dgm:t>
        <a:bodyPr/>
        <a:lstStyle/>
        <a:p>
          <a:endParaRPr lang="en-US"/>
        </a:p>
      </dgm:t>
    </dgm:pt>
    <dgm:pt modelId="{DAD670D6-3CFC-4C8D-9CA6-1E26AECACFE0}">
      <dgm:prSet/>
      <dgm:spPr/>
      <dgm:t>
        <a:bodyPr/>
        <a:lstStyle/>
        <a:p>
          <a:r>
            <a:rPr lang="en-US" dirty="0"/>
            <a:t>The Articles of Confederation</a:t>
          </a:r>
        </a:p>
      </dgm:t>
    </dgm:pt>
    <dgm:pt modelId="{C940B28A-8932-43FB-BDCE-DD34E439F3F7}" type="parTrans" cxnId="{E71103D0-377C-474C-A0C5-6F87C61A39D3}">
      <dgm:prSet/>
      <dgm:spPr/>
      <dgm:t>
        <a:bodyPr/>
        <a:lstStyle/>
        <a:p>
          <a:endParaRPr lang="en-US"/>
        </a:p>
      </dgm:t>
    </dgm:pt>
    <dgm:pt modelId="{41D3EAA8-29EB-4CD8-9D52-80226199C69B}" type="sibTrans" cxnId="{E71103D0-377C-474C-A0C5-6F87C61A39D3}">
      <dgm:prSet/>
      <dgm:spPr/>
      <dgm:t>
        <a:bodyPr/>
        <a:lstStyle/>
        <a:p>
          <a:endParaRPr lang="en-US"/>
        </a:p>
      </dgm:t>
    </dgm:pt>
    <dgm:pt modelId="{C5650013-EDCE-4033-A1D3-881157A60916}">
      <dgm:prSet/>
      <dgm:spPr/>
      <dgm:t>
        <a:bodyPr/>
        <a:lstStyle/>
        <a:p>
          <a:pPr>
            <a:defRPr b="1"/>
          </a:pPr>
          <a:r>
            <a:rPr lang="en-US"/>
            <a:t>1791</a:t>
          </a:r>
        </a:p>
      </dgm:t>
    </dgm:pt>
    <dgm:pt modelId="{210D925F-E879-4A8D-A16D-9F57AC7D3B65}" type="parTrans" cxnId="{44B7F0C2-9AA0-411F-8AB5-63CD55B16411}">
      <dgm:prSet/>
      <dgm:spPr/>
      <dgm:t>
        <a:bodyPr/>
        <a:lstStyle/>
        <a:p>
          <a:endParaRPr lang="en-US"/>
        </a:p>
      </dgm:t>
    </dgm:pt>
    <dgm:pt modelId="{744B8914-F8CB-4039-9F99-D6DD2B00928A}" type="sibTrans" cxnId="{44B7F0C2-9AA0-411F-8AB5-63CD55B16411}">
      <dgm:prSet/>
      <dgm:spPr/>
      <dgm:t>
        <a:bodyPr/>
        <a:lstStyle/>
        <a:p>
          <a:endParaRPr lang="en-US"/>
        </a:p>
      </dgm:t>
    </dgm:pt>
    <dgm:pt modelId="{0F8A635A-FF79-4E45-8CBC-9B6A19FDD88B}">
      <dgm:prSet/>
      <dgm:spPr/>
      <dgm:t>
        <a:bodyPr/>
        <a:lstStyle/>
        <a:p>
          <a:r>
            <a:rPr lang="en-US"/>
            <a:t>The Bill of Rights</a:t>
          </a:r>
        </a:p>
      </dgm:t>
    </dgm:pt>
    <dgm:pt modelId="{A0ACB6AD-64FF-411B-8574-1964403321BF}" type="parTrans" cxnId="{E510A213-D4C2-4213-9EFC-07DEA472758D}">
      <dgm:prSet/>
      <dgm:spPr/>
      <dgm:t>
        <a:bodyPr/>
        <a:lstStyle/>
        <a:p>
          <a:endParaRPr lang="en-US"/>
        </a:p>
      </dgm:t>
    </dgm:pt>
    <dgm:pt modelId="{E42FCF50-C36A-4BE4-AD85-2461E0E2AD58}" type="sibTrans" cxnId="{E510A213-D4C2-4213-9EFC-07DEA472758D}">
      <dgm:prSet/>
      <dgm:spPr/>
      <dgm:t>
        <a:bodyPr/>
        <a:lstStyle/>
        <a:p>
          <a:endParaRPr lang="en-US"/>
        </a:p>
      </dgm:t>
    </dgm:pt>
    <dgm:pt modelId="{69BA5094-20A0-DC40-896E-5A396030E512}">
      <dgm:prSet/>
      <dgm:spPr/>
      <dgm:t>
        <a:bodyPr/>
        <a:lstStyle/>
        <a:p>
          <a:pPr>
            <a:defRPr b="1"/>
          </a:pPr>
          <a:r>
            <a:rPr lang="en-US" dirty="0"/>
            <a:t>1787</a:t>
          </a:r>
        </a:p>
      </dgm:t>
    </dgm:pt>
    <dgm:pt modelId="{CFA18950-E805-D145-8E8A-C446D06B07F5}" type="parTrans" cxnId="{146DC5BF-00D3-FA4A-A27D-0E4EABE163F2}">
      <dgm:prSet/>
      <dgm:spPr/>
      <dgm:t>
        <a:bodyPr/>
        <a:lstStyle/>
        <a:p>
          <a:endParaRPr lang="en-US"/>
        </a:p>
      </dgm:t>
    </dgm:pt>
    <dgm:pt modelId="{3AE1D582-594B-C04D-A426-E7D8AE071ABB}" type="sibTrans" cxnId="{146DC5BF-00D3-FA4A-A27D-0E4EABE163F2}">
      <dgm:prSet/>
      <dgm:spPr/>
      <dgm:t>
        <a:bodyPr/>
        <a:lstStyle/>
        <a:p>
          <a:endParaRPr lang="en-US"/>
        </a:p>
      </dgm:t>
    </dgm:pt>
    <dgm:pt modelId="{CA77A005-0B13-3E4E-8838-E8F6FD853D1F}">
      <dgm:prSet/>
      <dgm:spPr/>
      <dgm:t>
        <a:bodyPr/>
        <a:lstStyle/>
        <a:p>
          <a:r>
            <a:rPr lang="en-US" dirty="0"/>
            <a:t>The US. Constitution </a:t>
          </a:r>
        </a:p>
      </dgm:t>
    </dgm:pt>
    <dgm:pt modelId="{7EB4A24A-A764-3B45-B2E2-EC7F2DFD9325}" type="parTrans" cxnId="{8ACF6EE1-F0E0-0348-B9BF-6FBA6195D854}">
      <dgm:prSet/>
      <dgm:spPr/>
      <dgm:t>
        <a:bodyPr/>
        <a:lstStyle/>
        <a:p>
          <a:endParaRPr lang="en-US"/>
        </a:p>
      </dgm:t>
    </dgm:pt>
    <dgm:pt modelId="{68E37992-AADB-D743-A3C3-42B607397DD2}" type="sibTrans" cxnId="{8ACF6EE1-F0E0-0348-B9BF-6FBA6195D854}">
      <dgm:prSet/>
      <dgm:spPr/>
      <dgm:t>
        <a:bodyPr/>
        <a:lstStyle/>
        <a:p>
          <a:endParaRPr lang="en-US"/>
        </a:p>
      </dgm:t>
    </dgm:pt>
    <dgm:pt modelId="{3C5075B5-DE92-D342-8D3C-DFF677B6100D}" type="pres">
      <dgm:prSet presAssocID="{79E108EC-C5A2-42B2-8CD7-39C4BAE1F77E}" presName="root" presStyleCnt="0">
        <dgm:presLayoutVars>
          <dgm:chMax/>
          <dgm:chPref/>
          <dgm:animLvl val="lvl"/>
        </dgm:presLayoutVars>
      </dgm:prSet>
      <dgm:spPr/>
    </dgm:pt>
    <dgm:pt modelId="{96BBCD63-704E-504E-A2AE-D02AC8E2994A}" type="pres">
      <dgm:prSet presAssocID="{79E108EC-C5A2-42B2-8CD7-39C4BAE1F77E}"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452BD834-149F-054E-AD59-85D8069ABB25}" type="pres">
      <dgm:prSet presAssocID="{79E108EC-C5A2-42B2-8CD7-39C4BAE1F77E}" presName="nodes" presStyleCnt="0">
        <dgm:presLayoutVars>
          <dgm:chMax/>
          <dgm:chPref/>
          <dgm:animLvl val="lvl"/>
        </dgm:presLayoutVars>
      </dgm:prSet>
      <dgm:spPr/>
    </dgm:pt>
    <dgm:pt modelId="{F730AD3E-F99C-DC45-95FB-53F1811FCF7D}" type="pres">
      <dgm:prSet presAssocID="{504DF8CD-D6D1-48E6-8A1B-6B9D9D5FDB30}" presName="composite" presStyleCnt="0"/>
      <dgm:spPr/>
    </dgm:pt>
    <dgm:pt modelId="{E8857860-268B-9D48-978A-4C6CED111E6D}" type="pres">
      <dgm:prSet presAssocID="{504DF8CD-D6D1-48E6-8A1B-6B9D9D5FDB30}" presName="L1TextContainer" presStyleLbl="revTx" presStyleIdx="0" presStyleCnt="4">
        <dgm:presLayoutVars>
          <dgm:chMax val="1"/>
          <dgm:chPref val="1"/>
          <dgm:bulletEnabled val="1"/>
        </dgm:presLayoutVars>
      </dgm:prSet>
      <dgm:spPr/>
    </dgm:pt>
    <dgm:pt modelId="{091D0D05-8887-EB46-8ADC-EA6C83BBAE58}" type="pres">
      <dgm:prSet presAssocID="{504DF8CD-D6D1-48E6-8A1B-6B9D9D5FDB30}" presName="L2TextContainerWrapper" presStyleCnt="0">
        <dgm:presLayoutVars>
          <dgm:chMax val="0"/>
          <dgm:chPref val="0"/>
          <dgm:bulletEnabled val="1"/>
        </dgm:presLayoutVars>
      </dgm:prSet>
      <dgm:spPr/>
    </dgm:pt>
    <dgm:pt modelId="{3DAA287E-4744-B84A-88B8-AE8B7A05B0D3}" type="pres">
      <dgm:prSet presAssocID="{504DF8CD-D6D1-48E6-8A1B-6B9D9D5FDB30}" presName="L2TextContainer" presStyleLbl="bgAcc1" presStyleIdx="0" presStyleCnt="4"/>
      <dgm:spPr/>
    </dgm:pt>
    <dgm:pt modelId="{07197FB8-728D-CD43-8D2E-452454FBD063}" type="pres">
      <dgm:prSet presAssocID="{504DF8CD-D6D1-48E6-8A1B-6B9D9D5FDB30}" presName="FlexibleEmptyPlaceHolder" presStyleCnt="0"/>
      <dgm:spPr/>
    </dgm:pt>
    <dgm:pt modelId="{618ED9DD-3F32-DC4C-AA47-F1521E3B5CA8}" type="pres">
      <dgm:prSet presAssocID="{504DF8CD-D6D1-48E6-8A1B-6B9D9D5FDB30}" presName="ConnectLine" presStyleLbl="sibTrans1D1" presStyleIdx="0" presStyleCnt="4"/>
      <dgm:spPr>
        <a:noFill/>
        <a:ln w="6350" cap="flat" cmpd="sng" algn="ctr">
          <a:solidFill>
            <a:schemeClr val="accent2">
              <a:hueOff val="0"/>
              <a:satOff val="0"/>
              <a:lumOff val="0"/>
              <a:alphaOff val="0"/>
            </a:schemeClr>
          </a:solidFill>
          <a:prstDash val="dash"/>
          <a:miter lim="800000"/>
        </a:ln>
        <a:effectLst/>
      </dgm:spPr>
    </dgm:pt>
    <dgm:pt modelId="{F45E33B5-54ED-D142-AA1B-7CECBB7725BF}" type="pres">
      <dgm:prSet presAssocID="{504DF8CD-D6D1-48E6-8A1B-6B9D9D5FDB30}" presName="ConnectorPoint" presStyleLbl="alignNode1" presStyleIdx="0" presStyleCnt="4"/>
      <dgm:spPr/>
    </dgm:pt>
    <dgm:pt modelId="{0C1D739E-653E-9149-BC0E-70109178CCA2}" type="pres">
      <dgm:prSet presAssocID="{504DF8CD-D6D1-48E6-8A1B-6B9D9D5FDB30}" presName="EmptyPlaceHolder" presStyleCnt="0"/>
      <dgm:spPr/>
    </dgm:pt>
    <dgm:pt modelId="{F0658C30-D5AB-4443-8676-C1647F053771}" type="pres">
      <dgm:prSet presAssocID="{2AA7E562-BF5B-461F-96FE-E38E7EDF056A}" presName="spaceBetweenRectangles" presStyleCnt="0"/>
      <dgm:spPr/>
    </dgm:pt>
    <dgm:pt modelId="{BB23C6D7-BDCD-E34C-8A1C-D24817B91304}" type="pres">
      <dgm:prSet presAssocID="{AA4B454E-014C-4F40-AD81-8147AB0EA06D}" presName="composite" presStyleCnt="0"/>
      <dgm:spPr/>
    </dgm:pt>
    <dgm:pt modelId="{E6575EF5-91CB-F546-A7F0-1815ED874003}" type="pres">
      <dgm:prSet presAssocID="{AA4B454E-014C-4F40-AD81-8147AB0EA06D}" presName="L1TextContainer" presStyleLbl="revTx" presStyleIdx="1" presStyleCnt="4">
        <dgm:presLayoutVars>
          <dgm:chMax val="1"/>
          <dgm:chPref val="1"/>
          <dgm:bulletEnabled val="1"/>
        </dgm:presLayoutVars>
      </dgm:prSet>
      <dgm:spPr/>
    </dgm:pt>
    <dgm:pt modelId="{09C10B9C-6584-ED43-87BD-1C1B89D2C065}" type="pres">
      <dgm:prSet presAssocID="{AA4B454E-014C-4F40-AD81-8147AB0EA06D}" presName="L2TextContainerWrapper" presStyleCnt="0">
        <dgm:presLayoutVars>
          <dgm:chMax val="0"/>
          <dgm:chPref val="0"/>
          <dgm:bulletEnabled val="1"/>
        </dgm:presLayoutVars>
      </dgm:prSet>
      <dgm:spPr/>
    </dgm:pt>
    <dgm:pt modelId="{529B4F2D-DDD9-E049-93DF-B091DE41036D}" type="pres">
      <dgm:prSet presAssocID="{AA4B454E-014C-4F40-AD81-8147AB0EA06D}" presName="L2TextContainer" presStyleLbl="bgAcc1" presStyleIdx="1" presStyleCnt="4"/>
      <dgm:spPr/>
    </dgm:pt>
    <dgm:pt modelId="{7719CA7B-FE65-5B4F-8DA4-FC639558737B}" type="pres">
      <dgm:prSet presAssocID="{AA4B454E-014C-4F40-AD81-8147AB0EA06D}" presName="FlexibleEmptyPlaceHolder" presStyleCnt="0"/>
      <dgm:spPr/>
    </dgm:pt>
    <dgm:pt modelId="{2DBD00F5-4EDD-504B-A718-90E1994F35E9}" type="pres">
      <dgm:prSet presAssocID="{AA4B454E-014C-4F40-AD81-8147AB0EA06D}" presName="ConnectLine" presStyleLbl="sibTrans1D1" presStyleIdx="1" presStyleCnt="4"/>
      <dgm:spPr>
        <a:noFill/>
        <a:ln w="6350" cap="flat" cmpd="sng" algn="ctr">
          <a:solidFill>
            <a:schemeClr val="accent3">
              <a:hueOff val="0"/>
              <a:satOff val="0"/>
              <a:lumOff val="0"/>
              <a:alphaOff val="0"/>
            </a:schemeClr>
          </a:solidFill>
          <a:prstDash val="dash"/>
          <a:miter lim="800000"/>
        </a:ln>
        <a:effectLst/>
      </dgm:spPr>
    </dgm:pt>
    <dgm:pt modelId="{E16FC822-9694-F44A-BC60-60FEE39C35AE}" type="pres">
      <dgm:prSet presAssocID="{AA4B454E-014C-4F40-AD81-8147AB0EA06D}" presName="ConnectorPoint" presStyleLbl="alignNode1" presStyleIdx="1" presStyleCnt="4"/>
      <dgm:spPr/>
    </dgm:pt>
    <dgm:pt modelId="{08225083-F8D2-F34F-9ED8-B22439F83FB8}" type="pres">
      <dgm:prSet presAssocID="{AA4B454E-014C-4F40-AD81-8147AB0EA06D}" presName="EmptyPlaceHolder" presStyleCnt="0"/>
      <dgm:spPr/>
    </dgm:pt>
    <dgm:pt modelId="{AA132AE4-5556-1542-8B30-AE1B22274426}" type="pres">
      <dgm:prSet presAssocID="{F5A1AFC6-9856-450F-AFD9-32864DA1BEB1}" presName="spaceBetweenRectangles" presStyleCnt="0"/>
      <dgm:spPr/>
    </dgm:pt>
    <dgm:pt modelId="{5652AC99-FF1D-854B-92AA-C56117F77FDC}" type="pres">
      <dgm:prSet presAssocID="{69BA5094-20A0-DC40-896E-5A396030E512}" presName="composite" presStyleCnt="0"/>
      <dgm:spPr/>
    </dgm:pt>
    <dgm:pt modelId="{154D51F8-D0A0-5243-89BE-8DFBA6C67EC3}" type="pres">
      <dgm:prSet presAssocID="{69BA5094-20A0-DC40-896E-5A396030E512}" presName="L1TextContainer" presStyleLbl="revTx" presStyleIdx="2" presStyleCnt="4">
        <dgm:presLayoutVars>
          <dgm:chMax val="1"/>
          <dgm:chPref val="1"/>
          <dgm:bulletEnabled val="1"/>
        </dgm:presLayoutVars>
      </dgm:prSet>
      <dgm:spPr/>
    </dgm:pt>
    <dgm:pt modelId="{B0FD023E-AFB6-3448-8F16-DC5ADBAAFD2A}" type="pres">
      <dgm:prSet presAssocID="{69BA5094-20A0-DC40-896E-5A396030E512}" presName="L2TextContainerWrapper" presStyleCnt="0">
        <dgm:presLayoutVars>
          <dgm:chMax val="0"/>
          <dgm:chPref val="0"/>
          <dgm:bulletEnabled val="1"/>
        </dgm:presLayoutVars>
      </dgm:prSet>
      <dgm:spPr/>
    </dgm:pt>
    <dgm:pt modelId="{E93B43E8-A8D4-F845-87BC-DBB83503582A}" type="pres">
      <dgm:prSet presAssocID="{69BA5094-20A0-DC40-896E-5A396030E512}" presName="L2TextContainer" presStyleLbl="bgAcc1" presStyleIdx="2" presStyleCnt="4"/>
      <dgm:spPr/>
    </dgm:pt>
    <dgm:pt modelId="{682FDE93-515E-244C-9E88-BE1B3ED04FC1}" type="pres">
      <dgm:prSet presAssocID="{69BA5094-20A0-DC40-896E-5A396030E512}" presName="FlexibleEmptyPlaceHolder" presStyleCnt="0"/>
      <dgm:spPr/>
    </dgm:pt>
    <dgm:pt modelId="{B492C771-3C82-C345-889D-F997FDE98BB2}" type="pres">
      <dgm:prSet presAssocID="{69BA5094-20A0-DC40-896E-5A396030E512}" presName="ConnectLine" presStyleLbl="sibTrans1D1" presStyleIdx="2" presStyleCnt="4"/>
      <dgm:spPr>
        <a:noFill/>
        <a:ln w="6350" cap="flat" cmpd="sng" algn="ctr">
          <a:solidFill>
            <a:schemeClr val="accent4">
              <a:hueOff val="0"/>
              <a:satOff val="0"/>
              <a:lumOff val="0"/>
              <a:alphaOff val="0"/>
            </a:schemeClr>
          </a:solidFill>
          <a:prstDash val="dash"/>
          <a:miter lim="800000"/>
        </a:ln>
        <a:effectLst/>
      </dgm:spPr>
    </dgm:pt>
    <dgm:pt modelId="{2152E543-0AA2-2C4E-9E9A-9169D51F3977}" type="pres">
      <dgm:prSet presAssocID="{69BA5094-20A0-DC40-896E-5A396030E512}" presName="ConnectorPoint" presStyleLbl="alignNode1" presStyleIdx="2" presStyleCnt="4"/>
      <dgm:spPr/>
    </dgm:pt>
    <dgm:pt modelId="{5B9C16A4-04AC-364E-81FC-AE18F067D698}" type="pres">
      <dgm:prSet presAssocID="{69BA5094-20A0-DC40-896E-5A396030E512}" presName="EmptyPlaceHolder" presStyleCnt="0"/>
      <dgm:spPr/>
    </dgm:pt>
    <dgm:pt modelId="{D799FE73-5178-664C-B035-D5A417811CAB}" type="pres">
      <dgm:prSet presAssocID="{3AE1D582-594B-C04D-A426-E7D8AE071ABB}" presName="spaceBetweenRectangles" presStyleCnt="0"/>
      <dgm:spPr/>
    </dgm:pt>
    <dgm:pt modelId="{4A6B03D2-C3A8-1D4A-8D81-4DBDF72F4D52}" type="pres">
      <dgm:prSet presAssocID="{C5650013-EDCE-4033-A1D3-881157A60916}" presName="composite" presStyleCnt="0"/>
      <dgm:spPr/>
    </dgm:pt>
    <dgm:pt modelId="{CC01A21C-8217-C248-9A04-D13B9224D782}" type="pres">
      <dgm:prSet presAssocID="{C5650013-EDCE-4033-A1D3-881157A60916}" presName="L1TextContainer" presStyleLbl="revTx" presStyleIdx="3" presStyleCnt="4">
        <dgm:presLayoutVars>
          <dgm:chMax val="1"/>
          <dgm:chPref val="1"/>
          <dgm:bulletEnabled val="1"/>
        </dgm:presLayoutVars>
      </dgm:prSet>
      <dgm:spPr/>
    </dgm:pt>
    <dgm:pt modelId="{111235C0-CDCA-AD4F-A6BB-1CF2DBA3570E}" type="pres">
      <dgm:prSet presAssocID="{C5650013-EDCE-4033-A1D3-881157A60916}" presName="L2TextContainerWrapper" presStyleCnt="0">
        <dgm:presLayoutVars>
          <dgm:chMax val="0"/>
          <dgm:chPref val="0"/>
          <dgm:bulletEnabled val="1"/>
        </dgm:presLayoutVars>
      </dgm:prSet>
      <dgm:spPr/>
    </dgm:pt>
    <dgm:pt modelId="{2779EA30-C1E7-BA40-B638-D6F960B46100}" type="pres">
      <dgm:prSet presAssocID="{C5650013-EDCE-4033-A1D3-881157A60916}" presName="L2TextContainer" presStyleLbl="bgAcc1" presStyleIdx="3" presStyleCnt="4"/>
      <dgm:spPr/>
    </dgm:pt>
    <dgm:pt modelId="{50D7F97D-327A-1E42-AF6F-30F2DACC623B}" type="pres">
      <dgm:prSet presAssocID="{C5650013-EDCE-4033-A1D3-881157A60916}" presName="FlexibleEmptyPlaceHolder" presStyleCnt="0"/>
      <dgm:spPr/>
    </dgm:pt>
    <dgm:pt modelId="{2EC21B7F-1035-064D-9523-56B7FC58A81F}" type="pres">
      <dgm:prSet presAssocID="{C5650013-EDCE-4033-A1D3-881157A60916}" presName="ConnectLine" presStyleLbl="sibTrans1D1" presStyleIdx="3" presStyleCnt="4"/>
      <dgm:spPr>
        <a:noFill/>
        <a:ln w="6350" cap="flat" cmpd="sng" algn="ctr">
          <a:solidFill>
            <a:schemeClr val="accent5">
              <a:hueOff val="0"/>
              <a:satOff val="0"/>
              <a:lumOff val="0"/>
              <a:alphaOff val="0"/>
            </a:schemeClr>
          </a:solidFill>
          <a:prstDash val="dash"/>
          <a:miter lim="800000"/>
        </a:ln>
        <a:effectLst/>
      </dgm:spPr>
    </dgm:pt>
    <dgm:pt modelId="{19901C9B-6660-0345-A82E-D64784299A2C}" type="pres">
      <dgm:prSet presAssocID="{C5650013-EDCE-4033-A1D3-881157A60916}" presName="ConnectorPoint" presStyleLbl="alignNode1" presStyleIdx="3" presStyleCnt="4"/>
      <dgm:spPr/>
    </dgm:pt>
    <dgm:pt modelId="{833356A7-B305-6541-AA4F-D5B0792FB6B7}" type="pres">
      <dgm:prSet presAssocID="{C5650013-EDCE-4033-A1D3-881157A60916}" presName="EmptyPlaceHolder" presStyleCnt="0"/>
      <dgm:spPr/>
    </dgm:pt>
  </dgm:ptLst>
  <dgm:cxnLst>
    <dgm:cxn modelId="{E510A213-D4C2-4213-9EFC-07DEA472758D}" srcId="{C5650013-EDCE-4033-A1D3-881157A60916}" destId="{0F8A635A-FF79-4E45-8CBC-9B6A19FDD88B}" srcOrd="0" destOrd="0" parTransId="{A0ACB6AD-64FF-411B-8574-1964403321BF}" sibTransId="{E42FCF50-C36A-4BE4-AD85-2461E0E2AD58}"/>
    <dgm:cxn modelId="{1373581D-AB4A-43FF-84F5-CAA7F065E43F}" srcId="{504DF8CD-D6D1-48E6-8A1B-6B9D9D5FDB30}" destId="{FD0E9E9F-954F-4F17-AB3C-C7506EBB56C3}" srcOrd="0" destOrd="0" parTransId="{01A31F53-7442-44DE-9020-EE7B3896109A}" sibTransId="{9B45232B-2A6F-404B-ACA2-D8EFA6B33E7F}"/>
    <dgm:cxn modelId="{8A34D81D-6944-C240-9C91-706726FBEE35}" type="presOf" srcId="{CA77A005-0B13-3E4E-8838-E8F6FD853D1F}" destId="{E93B43E8-A8D4-F845-87BC-DBB83503582A}" srcOrd="0" destOrd="0" presId="urn:microsoft.com/office/officeart/2016/7/layout/BasicTimeline"/>
    <dgm:cxn modelId="{1F4BA135-7688-DB46-AA78-E997AE7DB9ED}" type="presOf" srcId="{504DF8CD-D6D1-48E6-8A1B-6B9D9D5FDB30}" destId="{E8857860-268B-9D48-978A-4C6CED111E6D}" srcOrd="0" destOrd="0" presId="urn:microsoft.com/office/officeart/2016/7/layout/BasicTimeline"/>
    <dgm:cxn modelId="{726F3037-6630-8246-8F85-029AEC0BA54A}" type="presOf" srcId="{C5650013-EDCE-4033-A1D3-881157A60916}" destId="{CC01A21C-8217-C248-9A04-D13B9224D782}" srcOrd="0" destOrd="0" presId="urn:microsoft.com/office/officeart/2016/7/layout/BasicTimeline"/>
    <dgm:cxn modelId="{FB9D7339-F787-6544-8DB3-A84F1BE7F71E}" type="presOf" srcId="{0F8A635A-FF79-4E45-8CBC-9B6A19FDD88B}" destId="{2779EA30-C1E7-BA40-B638-D6F960B46100}" srcOrd="0" destOrd="0" presId="urn:microsoft.com/office/officeart/2016/7/layout/BasicTimeline"/>
    <dgm:cxn modelId="{3DBF8E65-9578-4795-8446-5430A7E108AA}" srcId="{79E108EC-C5A2-42B2-8CD7-39C4BAE1F77E}" destId="{AA4B454E-014C-4F40-AD81-8147AB0EA06D}" srcOrd="1" destOrd="0" parTransId="{7BE5FCB9-FBF7-4BEE-A87A-6731CF0E1380}" sibTransId="{F5A1AFC6-9856-450F-AFD9-32864DA1BEB1}"/>
    <dgm:cxn modelId="{20350166-4029-422A-9BB4-5E1FBDC2AAC4}" srcId="{79E108EC-C5A2-42B2-8CD7-39C4BAE1F77E}" destId="{504DF8CD-D6D1-48E6-8A1B-6B9D9D5FDB30}" srcOrd="0" destOrd="0" parTransId="{82BC3600-7D81-4BC8-9BD1-89CF63EF790D}" sibTransId="{2AA7E562-BF5B-461F-96FE-E38E7EDF056A}"/>
    <dgm:cxn modelId="{E9013C66-0D9C-7F4A-BC84-3E7E0765A9D0}" type="presOf" srcId="{DAD670D6-3CFC-4C8D-9CA6-1E26AECACFE0}" destId="{529B4F2D-DDD9-E049-93DF-B091DE41036D}" srcOrd="0" destOrd="0" presId="urn:microsoft.com/office/officeart/2016/7/layout/BasicTimeline"/>
    <dgm:cxn modelId="{AD630A7B-664F-EA46-984D-A905F89AC313}" type="presOf" srcId="{79E108EC-C5A2-42B2-8CD7-39C4BAE1F77E}" destId="{3C5075B5-DE92-D342-8D3C-DFF677B6100D}" srcOrd="0" destOrd="0" presId="urn:microsoft.com/office/officeart/2016/7/layout/BasicTimeline"/>
    <dgm:cxn modelId="{4E8545B6-68BD-1847-A646-AAC4FC0EEC9E}" type="presOf" srcId="{FD0E9E9F-954F-4F17-AB3C-C7506EBB56C3}" destId="{3DAA287E-4744-B84A-88B8-AE8B7A05B0D3}" srcOrd="0" destOrd="0" presId="urn:microsoft.com/office/officeart/2016/7/layout/BasicTimeline"/>
    <dgm:cxn modelId="{146DC5BF-00D3-FA4A-A27D-0E4EABE163F2}" srcId="{79E108EC-C5A2-42B2-8CD7-39C4BAE1F77E}" destId="{69BA5094-20A0-DC40-896E-5A396030E512}" srcOrd="2" destOrd="0" parTransId="{CFA18950-E805-D145-8E8A-C446D06B07F5}" sibTransId="{3AE1D582-594B-C04D-A426-E7D8AE071ABB}"/>
    <dgm:cxn modelId="{44B7F0C2-9AA0-411F-8AB5-63CD55B16411}" srcId="{79E108EC-C5A2-42B2-8CD7-39C4BAE1F77E}" destId="{C5650013-EDCE-4033-A1D3-881157A60916}" srcOrd="3" destOrd="0" parTransId="{210D925F-E879-4A8D-A16D-9F57AC7D3B65}" sibTransId="{744B8914-F8CB-4039-9F99-D6DD2B00928A}"/>
    <dgm:cxn modelId="{7F8528C6-914E-C844-8433-7F1C3D989FB9}" type="presOf" srcId="{AA4B454E-014C-4F40-AD81-8147AB0EA06D}" destId="{E6575EF5-91CB-F546-A7F0-1815ED874003}" srcOrd="0" destOrd="0" presId="urn:microsoft.com/office/officeart/2016/7/layout/BasicTimeline"/>
    <dgm:cxn modelId="{E71103D0-377C-474C-A0C5-6F87C61A39D3}" srcId="{AA4B454E-014C-4F40-AD81-8147AB0EA06D}" destId="{DAD670D6-3CFC-4C8D-9CA6-1E26AECACFE0}" srcOrd="0" destOrd="0" parTransId="{C940B28A-8932-43FB-BDCE-DD34E439F3F7}" sibTransId="{41D3EAA8-29EB-4CD8-9D52-80226199C69B}"/>
    <dgm:cxn modelId="{8ACF6EE1-F0E0-0348-B9BF-6FBA6195D854}" srcId="{69BA5094-20A0-DC40-896E-5A396030E512}" destId="{CA77A005-0B13-3E4E-8838-E8F6FD853D1F}" srcOrd="0" destOrd="0" parTransId="{7EB4A24A-A764-3B45-B2E2-EC7F2DFD9325}" sibTransId="{68E37992-AADB-D743-A3C3-42B607397DD2}"/>
    <dgm:cxn modelId="{EA8B0BE5-1441-454E-AC4D-CC8863E43F6F}" type="presOf" srcId="{69BA5094-20A0-DC40-896E-5A396030E512}" destId="{154D51F8-D0A0-5243-89BE-8DFBA6C67EC3}" srcOrd="0" destOrd="0" presId="urn:microsoft.com/office/officeart/2016/7/layout/BasicTimeline"/>
    <dgm:cxn modelId="{01C8FA6E-A6C9-5B4A-831D-C84E8D20A029}" type="presParOf" srcId="{3C5075B5-DE92-D342-8D3C-DFF677B6100D}" destId="{96BBCD63-704E-504E-A2AE-D02AC8E2994A}" srcOrd="0" destOrd="0" presId="urn:microsoft.com/office/officeart/2016/7/layout/BasicTimeline"/>
    <dgm:cxn modelId="{C3E6DE0F-3B82-7C4F-B693-71D63694AF2E}" type="presParOf" srcId="{3C5075B5-DE92-D342-8D3C-DFF677B6100D}" destId="{452BD834-149F-054E-AD59-85D8069ABB25}" srcOrd="1" destOrd="0" presId="urn:microsoft.com/office/officeart/2016/7/layout/BasicTimeline"/>
    <dgm:cxn modelId="{5708523C-3856-3B49-8E77-07EE56191FB4}" type="presParOf" srcId="{452BD834-149F-054E-AD59-85D8069ABB25}" destId="{F730AD3E-F99C-DC45-95FB-53F1811FCF7D}" srcOrd="0" destOrd="0" presId="urn:microsoft.com/office/officeart/2016/7/layout/BasicTimeline"/>
    <dgm:cxn modelId="{A6649ECF-CC03-A544-BE00-9024D4945FFA}" type="presParOf" srcId="{F730AD3E-F99C-DC45-95FB-53F1811FCF7D}" destId="{E8857860-268B-9D48-978A-4C6CED111E6D}" srcOrd="0" destOrd="0" presId="urn:microsoft.com/office/officeart/2016/7/layout/BasicTimeline"/>
    <dgm:cxn modelId="{1A9F2E7D-E16A-4748-AD9D-FDFEBB70FD52}" type="presParOf" srcId="{F730AD3E-F99C-DC45-95FB-53F1811FCF7D}" destId="{091D0D05-8887-EB46-8ADC-EA6C83BBAE58}" srcOrd="1" destOrd="0" presId="urn:microsoft.com/office/officeart/2016/7/layout/BasicTimeline"/>
    <dgm:cxn modelId="{926B09DE-369C-E44A-8253-1C51B13B1A23}" type="presParOf" srcId="{091D0D05-8887-EB46-8ADC-EA6C83BBAE58}" destId="{3DAA287E-4744-B84A-88B8-AE8B7A05B0D3}" srcOrd="0" destOrd="0" presId="urn:microsoft.com/office/officeart/2016/7/layout/BasicTimeline"/>
    <dgm:cxn modelId="{4A668EA7-9A0A-7245-8B9D-0BCBE361130F}" type="presParOf" srcId="{091D0D05-8887-EB46-8ADC-EA6C83BBAE58}" destId="{07197FB8-728D-CD43-8D2E-452454FBD063}" srcOrd="1" destOrd="0" presId="urn:microsoft.com/office/officeart/2016/7/layout/BasicTimeline"/>
    <dgm:cxn modelId="{F40F40FD-1006-9740-92F4-4FFD94B9A9DD}" type="presParOf" srcId="{F730AD3E-F99C-DC45-95FB-53F1811FCF7D}" destId="{618ED9DD-3F32-DC4C-AA47-F1521E3B5CA8}" srcOrd="2" destOrd="0" presId="urn:microsoft.com/office/officeart/2016/7/layout/BasicTimeline"/>
    <dgm:cxn modelId="{05F37083-9CAE-AC49-8CF4-5036336155AF}" type="presParOf" srcId="{F730AD3E-F99C-DC45-95FB-53F1811FCF7D}" destId="{F45E33B5-54ED-D142-AA1B-7CECBB7725BF}" srcOrd="3" destOrd="0" presId="urn:microsoft.com/office/officeart/2016/7/layout/BasicTimeline"/>
    <dgm:cxn modelId="{44877EDA-E4A1-EF48-B824-F15F0C7FB05E}" type="presParOf" srcId="{F730AD3E-F99C-DC45-95FB-53F1811FCF7D}" destId="{0C1D739E-653E-9149-BC0E-70109178CCA2}" srcOrd="4" destOrd="0" presId="urn:microsoft.com/office/officeart/2016/7/layout/BasicTimeline"/>
    <dgm:cxn modelId="{D8855E7B-EFD0-8B4B-A864-A8D25602D817}" type="presParOf" srcId="{452BD834-149F-054E-AD59-85D8069ABB25}" destId="{F0658C30-D5AB-4443-8676-C1647F053771}" srcOrd="1" destOrd="0" presId="urn:microsoft.com/office/officeart/2016/7/layout/BasicTimeline"/>
    <dgm:cxn modelId="{51C27178-9D26-4041-877B-95B8F1A328F9}" type="presParOf" srcId="{452BD834-149F-054E-AD59-85D8069ABB25}" destId="{BB23C6D7-BDCD-E34C-8A1C-D24817B91304}" srcOrd="2" destOrd="0" presId="urn:microsoft.com/office/officeart/2016/7/layout/BasicTimeline"/>
    <dgm:cxn modelId="{E0FFBB81-FBC9-D34A-BEF6-9D02C2F6791A}" type="presParOf" srcId="{BB23C6D7-BDCD-E34C-8A1C-D24817B91304}" destId="{E6575EF5-91CB-F546-A7F0-1815ED874003}" srcOrd="0" destOrd="0" presId="urn:microsoft.com/office/officeart/2016/7/layout/BasicTimeline"/>
    <dgm:cxn modelId="{01C1A322-B7DA-0940-B504-67734F711484}" type="presParOf" srcId="{BB23C6D7-BDCD-E34C-8A1C-D24817B91304}" destId="{09C10B9C-6584-ED43-87BD-1C1B89D2C065}" srcOrd="1" destOrd="0" presId="urn:microsoft.com/office/officeart/2016/7/layout/BasicTimeline"/>
    <dgm:cxn modelId="{049CA0AB-5E35-3F4B-A9C7-E11A273063DB}" type="presParOf" srcId="{09C10B9C-6584-ED43-87BD-1C1B89D2C065}" destId="{529B4F2D-DDD9-E049-93DF-B091DE41036D}" srcOrd="0" destOrd="0" presId="urn:microsoft.com/office/officeart/2016/7/layout/BasicTimeline"/>
    <dgm:cxn modelId="{DB29CB8D-0CE4-AA49-97E0-DFE96F3D3FD2}" type="presParOf" srcId="{09C10B9C-6584-ED43-87BD-1C1B89D2C065}" destId="{7719CA7B-FE65-5B4F-8DA4-FC639558737B}" srcOrd="1" destOrd="0" presId="urn:microsoft.com/office/officeart/2016/7/layout/BasicTimeline"/>
    <dgm:cxn modelId="{FA159031-9F19-C344-AE0B-0B86193AABCA}" type="presParOf" srcId="{BB23C6D7-BDCD-E34C-8A1C-D24817B91304}" destId="{2DBD00F5-4EDD-504B-A718-90E1994F35E9}" srcOrd="2" destOrd="0" presId="urn:microsoft.com/office/officeart/2016/7/layout/BasicTimeline"/>
    <dgm:cxn modelId="{F28C2C6A-96DA-6F45-85F7-4775C8579796}" type="presParOf" srcId="{BB23C6D7-BDCD-E34C-8A1C-D24817B91304}" destId="{E16FC822-9694-F44A-BC60-60FEE39C35AE}" srcOrd="3" destOrd="0" presId="urn:microsoft.com/office/officeart/2016/7/layout/BasicTimeline"/>
    <dgm:cxn modelId="{3781A7AA-3C60-834D-96F7-0E0810596573}" type="presParOf" srcId="{BB23C6D7-BDCD-E34C-8A1C-D24817B91304}" destId="{08225083-F8D2-F34F-9ED8-B22439F83FB8}" srcOrd="4" destOrd="0" presId="urn:microsoft.com/office/officeart/2016/7/layout/BasicTimeline"/>
    <dgm:cxn modelId="{47F449CC-3460-D54A-AAAB-1046C80F2CD4}" type="presParOf" srcId="{452BD834-149F-054E-AD59-85D8069ABB25}" destId="{AA132AE4-5556-1542-8B30-AE1B22274426}" srcOrd="3" destOrd="0" presId="urn:microsoft.com/office/officeart/2016/7/layout/BasicTimeline"/>
    <dgm:cxn modelId="{1042AF92-73A7-8E4B-87B2-095BF50EA811}" type="presParOf" srcId="{452BD834-149F-054E-AD59-85D8069ABB25}" destId="{5652AC99-FF1D-854B-92AA-C56117F77FDC}" srcOrd="4" destOrd="0" presId="urn:microsoft.com/office/officeart/2016/7/layout/BasicTimeline"/>
    <dgm:cxn modelId="{C98550BC-8ACD-944C-8291-09F86DBB73AE}" type="presParOf" srcId="{5652AC99-FF1D-854B-92AA-C56117F77FDC}" destId="{154D51F8-D0A0-5243-89BE-8DFBA6C67EC3}" srcOrd="0" destOrd="0" presId="urn:microsoft.com/office/officeart/2016/7/layout/BasicTimeline"/>
    <dgm:cxn modelId="{2A03F4A8-D5D8-2542-9B7F-12340B37B3BE}" type="presParOf" srcId="{5652AC99-FF1D-854B-92AA-C56117F77FDC}" destId="{B0FD023E-AFB6-3448-8F16-DC5ADBAAFD2A}" srcOrd="1" destOrd="0" presId="urn:microsoft.com/office/officeart/2016/7/layout/BasicTimeline"/>
    <dgm:cxn modelId="{33347FC3-F9FB-7F4B-837C-06007B52D3BE}" type="presParOf" srcId="{B0FD023E-AFB6-3448-8F16-DC5ADBAAFD2A}" destId="{E93B43E8-A8D4-F845-87BC-DBB83503582A}" srcOrd="0" destOrd="0" presId="urn:microsoft.com/office/officeart/2016/7/layout/BasicTimeline"/>
    <dgm:cxn modelId="{39B845C5-9ECE-9D44-A1DB-D8850195A1A1}" type="presParOf" srcId="{B0FD023E-AFB6-3448-8F16-DC5ADBAAFD2A}" destId="{682FDE93-515E-244C-9E88-BE1B3ED04FC1}" srcOrd="1" destOrd="0" presId="urn:microsoft.com/office/officeart/2016/7/layout/BasicTimeline"/>
    <dgm:cxn modelId="{0DE4E29C-42BC-0544-8276-D39044B0C203}" type="presParOf" srcId="{5652AC99-FF1D-854B-92AA-C56117F77FDC}" destId="{B492C771-3C82-C345-889D-F997FDE98BB2}" srcOrd="2" destOrd="0" presId="urn:microsoft.com/office/officeart/2016/7/layout/BasicTimeline"/>
    <dgm:cxn modelId="{4C75E9FB-175E-634F-8AB0-04C104E4DD03}" type="presParOf" srcId="{5652AC99-FF1D-854B-92AA-C56117F77FDC}" destId="{2152E543-0AA2-2C4E-9E9A-9169D51F3977}" srcOrd="3" destOrd="0" presId="urn:microsoft.com/office/officeart/2016/7/layout/BasicTimeline"/>
    <dgm:cxn modelId="{E0908778-AB15-FC4D-96DF-2EF960879600}" type="presParOf" srcId="{5652AC99-FF1D-854B-92AA-C56117F77FDC}" destId="{5B9C16A4-04AC-364E-81FC-AE18F067D698}" srcOrd="4" destOrd="0" presId="urn:microsoft.com/office/officeart/2016/7/layout/BasicTimeline"/>
    <dgm:cxn modelId="{51C157CE-0121-5643-8156-C8193ECDECDE}" type="presParOf" srcId="{452BD834-149F-054E-AD59-85D8069ABB25}" destId="{D799FE73-5178-664C-B035-D5A417811CAB}" srcOrd="5" destOrd="0" presId="urn:microsoft.com/office/officeart/2016/7/layout/BasicTimeline"/>
    <dgm:cxn modelId="{422B2912-7602-1D4C-889B-8E762785DB07}" type="presParOf" srcId="{452BD834-149F-054E-AD59-85D8069ABB25}" destId="{4A6B03D2-C3A8-1D4A-8D81-4DBDF72F4D52}" srcOrd="6" destOrd="0" presId="urn:microsoft.com/office/officeart/2016/7/layout/BasicTimeline"/>
    <dgm:cxn modelId="{3866434B-49F4-B748-9245-AC68DF3C2A47}" type="presParOf" srcId="{4A6B03D2-C3A8-1D4A-8D81-4DBDF72F4D52}" destId="{CC01A21C-8217-C248-9A04-D13B9224D782}" srcOrd="0" destOrd="0" presId="urn:microsoft.com/office/officeart/2016/7/layout/BasicTimeline"/>
    <dgm:cxn modelId="{84111BC6-B706-444A-94F5-C97F561FA05E}" type="presParOf" srcId="{4A6B03D2-C3A8-1D4A-8D81-4DBDF72F4D52}" destId="{111235C0-CDCA-AD4F-A6BB-1CF2DBA3570E}" srcOrd="1" destOrd="0" presId="urn:microsoft.com/office/officeart/2016/7/layout/BasicTimeline"/>
    <dgm:cxn modelId="{EAE633DE-2067-0A4B-91F9-3A178486801E}" type="presParOf" srcId="{111235C0-CDCA-AD4F-A6BB-1CF2DBA3570E}" destId="{2779EA30-C1E7-BA40-B638-D6F960B46100}" srcOrd="0" destOrd="0" presId="urn:microsoft.com/office/officeart/2016/7/layout/BasicTimeline"/>
    <dgm:cxn modelId="{88C1C3C9-6D15-AE4B-B4C9-09985587B6C5}" type="presParOf" srcId="{111235C0-CDCA-AD4F-A6BB-1CF2DBA3570E}" destId="{50D7F97D-327A-1E42-AF6F-30F2DACC623B}" srcOrd="1" destOrd="0" presId="urn:microsoft.com/office/officeart/2016/7/layout/BasicTimeline"/>
    <dgm:cxn modelId="{24D6EBF5-E204-DF4C-8F53-4AEB7354BF55}" type="presParOf" srcId="{4A6B03D2-C3A8-1D4A-8D81-4DBDF72F4D52}" destId="{2EC21B7F-1035-064D-9523-56B7FC58A81F}" srcOrd="2" destOrd="0" presId="urn:microsoft.com/office/officeart/2016/7/layout/BasicTimeline"/>
    <dgm:cxn modelId="{E911870E-9FC5-3543-8AA2-D2831B8CF944}" type="presParOf" srcId="{4A6B03D2-C3A8-1D4A-8D81-4DBDF72F4D52}" destId="{19901C9B-6660-0345-A82E-D64784299A2C}" srcOrd="3" destOrd="0" presId="urn:microsoft.com/office/officeart/2016/7/layout/BasicTimeline"/>
    <dgm:cxn modelId="{7B1A650E-57EB-9D4A-808D-1CEBE23C4B6A}" type="presParOf" srcId="{4A6B03D2-C3A8-1D4A-8D81-4DBDF72F4D52}" destId="{833356A7-B305-6541-AA4F-D5B0792FB6B7}"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BCD63-704E-504E-A2AE-D02AC8E2994A}">
      <dsp:nvSpPr>
        <dsp:cNvPr id="0" name=""/>
        <dsp:cNvSpPr/>
      </dsp:nvSpPr>
      <dsp:spPr>
        <a:xfrm>
          <a:off x="0" y="2292473"/>
          <a:ext cx="10506456"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E8857860-268B-9D48-978A-4C6CED111E6D}">
      <dsp:nvSpPr>
        <dsp:cNvPr id="0" name=""/>
        <dsp:cNvSpPr/>
      </dsp:nvSpPr>
      <dsp:spPr>
        <a:xfrm>
          <a:off x="233060" y="2462116"/>
          <a:ext cx="3372326" cy="51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1776</a:t>
          </a:r>
        </a:p>
      </dsp:txBody>
      <dsp:txXfrm>
        <a:off x="233060" y="2462116"/>
        <a:ext cx="3372326" cy="518098"/>
      </dsp:txXfrm>
    </dsp:sp>
    <dsp:sp modelId="{3DAA287E-4744-B84A-88B8-AE8B7A05B0D3}">
      <dsp:nvSpPr>
        <dsp:cNvPr id="0" name=""/>
        <dsp:cNvSpPr/>
      </dsp:nvSpPr>
      <dsp:spPr>
        <a:xfrm>
          <a:off x="3129" y="639599"/>
          <a:ext cx="3832188" cy="781733"/>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a:lnSpc>
              <a:spcPct val="90000"/>
            </a:lnSpc>
            <a:spcBef>
              <a:spcPct val="0"/>
            </a:spcBef>
            <a:spcAft>
              <a:spcPct val="35000"/>
            </a:spcAft>
            <a:buNone/>
          </a:pPr>
          <a:r>
            <a:rPr lang="en-US" sz="1700" kern="1200"/>
            <a:t>The Declaration of Independence</a:t>
          </a:r>
        </a:p>
      </dsp:txBody>
      <dsp:txXfrm>
        <a:off x="41290" y="677760"/>
        <a:ext cx="3755866" cy="705411"/>
      </dsp:txXfrm>
    </dsp:sp>
    <dsp:sp modelId="{618ED9DD-3F32-DC4C-AA47-F1521E3B5CA8}">
      <dsp:nvSpPr>
        <dsp:cNvPr id="0" name=""/>
        <dsp:cNvSpPr/>
      </dsp:nvSpPr>
      <dsp:spPr>
        <a:xfrm>
          <a:off x="1919223" y="1421333"/>
          <a:ext cx="0" cy="871139"/>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6575EF5-91CB-F546-A7F0-1815ED874003}">
      <dsp:nvSpPr>
        <dsp:cNvPr id="0" name=""/>
        <dsp:cNvSpPr/>
      </dsp:nvSpPr>
      <dsp:spPr>
        <a:xfrm>
          <a:off x="2455730" y="1604731"/>
          <a:ext cx="3372326" cy="51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1778</a:t>
          </a:r>
        </a:p>
      </dsp:txBody>
      <dsp:txXfrm>
        <a:off x="2455730" y="1604731"/>
        <a:ext cx="3372326" cy="518098"/>
      </dsp:txXfrm>
    </dsp:sp>
    <dsp:sp modelId="{F45E33B5-54ED-D142-AA1B-7CECBB7725BF}">
      <dsp:nvSpPr>
        <dsp:cNvPr id="0" name=""/>
        <dsp:cNvSpPr/>
      </dsp:nvSpPr>
      <dsp:spPr>
        <a:xfrm>
          <a:off x="1884836" y="2258085"/>
          <a:ext cx="68774" cy="6877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B4F2D-DDD9-E049-93DF-B091DE41036D}">
      <dsp:nvSpPr>
        <dsp:cNvPr id="0" name=""/>
        <dsp:cNvSpPr/>
      </dsp:nvSpPr>
      <dsp:spPr>
        <a:xfrm>
          <a:off x="2225798" y="3163612"/>
          <a:ext cx="3832188" cy="781733"/>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a:lnSpc>
              <a:spcPct val="90000"/>
            </a:lnSpc>
            <a:spcBef>
              <a:spcPct val="0"/>
            </a:spcBef>
            <a:spcAft>
              <a:spcPct val="35000"/>
            </a:spcAft>
            <a:buNone/>
          </a:pPr>
          <a:r>
            <a:rPr lang="en-US" sz="1700" kern="1200" dirty="0"/>
            <a:t>The Articles of Confederation</a:t>
          </a:r>
        </a:p>
      </dsp:txBody>
      <dsp:txXfrm>
        <a:off x="2263959" y="3201773"/>
        <a:ext cx="3755866" cy="705411"/>
      </dsp:txXfrm>
    </dsp:sp>
    <dsp:sp modelId="{2DBD00F5-4EDD-504B-A718-90E1994F35E9}">
      <dsp:nvSpPr>
        <dsp:cNvPr id="0" name=""/>
        <dsp:cNvSpPr/>
      </dsp:nvSpPr>
      <dsp:spPr>
        <a:xfrm>
          <a:off x="4141893" y="2292472"/>
          <a:ext cx="0" cy="871139"/>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54D51F8-D0A0-5243-89BE-8DFBA6C67EC3}">
      <dsp:nvSpPr>
        <dsp:cNvPr id="0" name=""/>
        <dsp:cNvSpPr/>
      </dsp:nvSpPr>
      <dsp:spPr>
        <a:xfrm>
          <a:off x="4678399" y="2462116"/>
          <a:ext cx="3372326" cy="51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1787</a:t>
          </a:r>
        </a:p>
      </dsp:txBody>
      <dsp:txXfrm>
        <a:off x="4678399" y="2462116"/>
        <a:ext cx="3372326" cy="518098"/>
      </dsp:txXfrm>
    </dsp:sp>
    <dsp:sp modelId="{E16FC822-9694-F44A-BC60-60FEE39C35AE}">
      <dsp:nvSpPr>
        <dsp:cNvPr id="0" name=""/>
        <dsp:cNvSpPr/>
      </dsp:nvSpPr>
      <dsp:spPr>
        <a:xfrm>
          <a:off x="4107506" y="2258085"/>
          <a:ext cx="68774" cy="6877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3B43E8-A8D4-F845-87BC-DBB83503582A}">
      <dsp:nvSpPr>
        <dsp:cNvPr id="0" name=""/>
        <dsp:cNvSpPr/>
      </dsp:nvSpPr>
      <dsp:spPr>
        <a:xfrm>
          <a:off x="4448468" y="639599"/>
          <a:ext cx="3832188" cy="781733"/>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a:lnSpc>
              <a:spcPct val="90000"/>
            </a:lnSpc>
            <a:spcBef>
              <a:spcPct val="0"/>
            </a:spcBef>
            <a:spcAft>
              <a:spcPct val="35000"/>
            </a:spcAft>
            <a:buNone/>
          </a:pPr>
          <a:r>
            <a:rPr lang="en-US" sz="1700" kern="1200" dirty="0"/>
            <a:t>The US. Constitution </a:t>
          </a:r>
        </a:p>
      </dsp:txBody>
      <dsp:txXfrm>
        <a:off x="4486629" y="677760"/>
        <a:ext cx="3755866" cy="705411"/>
      </dsp:txXfrm>
    </dsp:sp>
    <dsp:sp modelId="{B492C771-3C82-C345-889D-F997FDE98BB2}">
      <dsp:nvSpPr>
        <dsp:cNvPr id="0" name=""/>
        <dsp:cNvSpPr/>
      </dsp:nvSpPr>
      <dsp:spPr>
        <a:xfrm>
          <a:off x="6364562" y="1421333"/>
          <a:ext cx="0" cy="871139"/>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C01A21C-8217-C248-9A04-D13B9224D782}">
      <dsp:nvSpPr>
        <dsp:cNvPr id="0" name=""/>
        <dsp:cNvSpPr/>
      </dsp:nvSpPr>
      <dsp:spPr>
        <a:xfrm>
          <a:off x="6901069" y="1604731"/>
          <a:ext cx="3372326" cy="51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1791</a:t>
          </a:r>
        </a:p>
      </dsp:txBody>
      <dsp:txXfrm>
        <a:off x="6901069" y="1604731"/>
        <a:ext cx="3372326" cy="518098"/>
      </dsp:txXfrm>
    </dsp:sp>
    <dsp:sp modelId="{2152E543-0AA2-2C4E-9E9A-9169D51F3977}">
      <dsp:nvSpPr>
        <dsp:cNvPr id="0" name=""/>
        <dsp:cNvSpPr/>
      </dsp:nvSpPr>
      <dsp:spPr>
        <a:xfrm>
          <a:off x="6330175" y="2258085"/>
          <a:ext cx="68774" cy="6877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9EA30-C1E7-BA40-B638-D6F960B46100}">
      <dsp:nvSpPr>
        <dsp:cNvPr id="0" name=""/>
        <dsp:cNvSpPr/>
      </dsp:nvSpPr>
      <dsp:spPr>
        <a:xfrm>
          <a:off x="6671137" y="3163612"/>
          <a:ext cx="3832188" cy="781733"/>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a:lnSpc>
              <a:spcPct val="90000"/>
            </a:lnSpc>
            <a:spcBef>
              <a:spcPct val="0"/>
            </a:spcBef>
            <a:spcAft>
              <a:spcPct val="35000"/>
            </a:spcAft>
            <a:buNone/>
          </a:pPr>
          <a:r>
            <a:rPr lang="en-US" sz="1700" kern="1200"/>
            <a:t>The Bill of Rights</a:t>
          </a:r>
        </a:p>
      </dsp:txBody>
      <dsp:txXfrm>
        <a:off x="6709298" y="3201773"/>
        <a:ext cx="3755866" cy="705411"/>
      </dsp:txXfrm>
    </dsp:sp>
    <dsp:sp modelId="{2EC21B7F-1035-064D-9523-56B7FC58A81F}">
      <dsp:nvSpPr>
        <dsp:cNvPr id="0" name=""/>
        <dsp:cNvSpPr/>
      </dsp:nvSpPr>
      <dsp:spPr>
        <a:xfrm>
          <a:off x="8587232" y="2292472"/>
          <a:ext cx="0" cy="871139"/>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9901C9B-6660-0345-A82E-D64784299A2C}">
      <dsp:nvSpPr>
        <dsp:cNvPr id="0" name=""/>
        <dsp:cNvSpPr/>
      </dsp:nvSpPr>
      <dsp:spPr>
        <a:xfrm>
          <a:off x="8552845" y="2258085"/>
          <a:ext cx="68774" cy="6877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0858E-58F2-A24F-B31E-307024D5131C}" type="datetimeFigureOut">
              <a:rPr lang="en-TR" smtClean="0"/>
              <a:t>13.11.2020</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14F04-36A0-E34B-9514-B7F497ED6536}" type="slidenum">
              <a:rPr lang="en-TR" smtClean="0"/>
              <a:t>‹#›</a:t>
            </a:fld>
            <a:endParaRPr lang="en-TR"/>
          </a:p>
        </p:txBody>
      </p:sp>
    </p:spTree>
    <p:extLst>
      <p:ext uri="{BB962C8B-B14F-4D97-AF65-F5344CB8AC3E}">
        <p14:creationId xmlns:p14="http://schemas.microsoft.com/office/powerpoint/2010/main" val="3828399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r>
              <a:rPr lang="en-TR" dirty="0"/>
              <a:t>rom Oxford Dictionaries</a:t>
            </a:r>
          </a:p>
        </p:txBody>
      </p:sp>
      <p:sp>
        <p:nvSpPr>
          <p:cNvPr id="4" name="Slide Number Placeholder 3"/>
          <p:cNvSpPr>
            <a:spLocks noGrp="1"/>
          </p:cNvSpPr>
          <p:nvPr>
            <p:ph type="sldNum" sz="quarter" idx="5"/>
          </p:nvPr>
        </p:nvSpPr>
        <p:spPr/>
        <p:txBody>
          <a:bodyPr/>
          <a:lstStyle/>
          <a:p>
            <a:fld id="{4A114F04-36A0-E34B-9514-B7F497ED6536}" type="slidenum">
              <a:rPr lang="en-TR" smtClean="0"/>
              <a:t>2</a:t>
            </a:fld>
            <a:endParaRPr lang="en-TR"/>
          </a:p>
        </p:txBody>
      </p:sp>
    </p:spTree>
    <p:extLst>
      <p:ext uri="{BB962C8B-B14F-4D97-AF65-F5344CB8AC3E}">
        <p14:creationId xmlns:p14="http://schemas.microsoft.com/office/powerpoint/2010/main" val="198764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a:t>
            </a:r>
            <a:r>
              <a:rPr lang="en-US" dirty="0" err="1"/>
              <a:t>american</a:t>
            </a:r>
            <a:r>
              <a:rPr lang="en-US" dirty="0"/>
              <a:t>-revolution/declaration-of-independence</a:t>
            </a:r>
            <a:endParaRPr lang="en-TR" dirty="0"/>
          </a:p>
        </p:txBody>
      </p:sp>
      <p:sp>
        <p:nvSpPr>
          <p:cNvPr id="4" name="Slide Number Placeholder 3"/>
          <p:cNvSpPr>
            <a:spLocks noGrp="1"/>
          </p:cNvSpPr>
          <p:nvPr>
            <p:ph type="sldNum" sz="quarter" idx="5"/>
          </p:nvPr>
        </p:nvSpPr>
        <p:spPr/>
        <p:txBody>
          <a:bodyPr/>
          <a:lstStyle/>
          <a:p>
            <a:fld id="{4A114F04-36A0-E34B-9514-B7F497ED6536}" type="slidenum">
              <a:rPr lang="en-TR" smtClean="0"/>
              <a:t>8</a:t>
            </a:fld>
            <a:endParaRPr lang="en-TR"/>
          </a:p>
        </p:txBody>
      </p:sp>
    </p:spTree>
    <p:extLst>
      <p:ext uri="{BB962C8B-B14F-4D97-AF65-F5344CB8AC3E}">
        <p14:creationId xmlns:p14="http://schemas.microsoft.com/office/powerpoint/2010/main" val="216230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/topics/united-states-constitution/constitution</a:t>
            </a:r>
            <a:endParaRPr lang="en-TR" dirty="0"/>
          </a:p>
        </p:txBody>
      </p:sp>
      <p:sp>
        <p:nvSpPr>
          <p:cNvPr id="4" name="Slide Number Placeholder 3"/>
          <p:cNvSpPr>
            <a:spLocks noGrp="1"/>
          </p:cNvSpPr>
          <p:nvPr>
            <p:ph type="sldNum" sz="quarter" idx="5"/>
          </p:nvPr>
        </p:nvSpPr>
        <p:spPr/>
        <p:txBody>
          <a:bodyPr/>
          <a:lstStyle/>
          <a:p>
            <a:fld id="{4A114F04-36A0-E34B-9514-B7F497ED6536}" type="slidenum">
              <a:rPr lang="en-TR" smtClean="0"/>
              <a:t>9</a:t>
            </a:fld>
            <a:endParaRPr lang="en-TR"/>
          </a:p>
        </p:txBody>
      </p:sp>
    </p:spTree>
    <p:extLst>
      <p:ext uri="{BB962C8B-B14F-4D97-AF65-F5344CB8AC3E}">
        <p14:creationId xmlns:p14="http://schemas.microsoft.com/office/powerpoint/2010/main" val="64653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/news/8-things-you-should-know-about-the-bill-of-rights</a:t>
            </a:r>
            <a:endParaRPr lang="en-TR" dirty="0"/>
          </a:p>
        </p:txBody>
      </p:sp>
      <p:sp>
        <p:nvSpPr>
          <p:cNvPr id="4" name="Slide Number Placeholder 3"/>
          <p:cNvSpPr>
            <a:spLocks noGrp="1"/>
          </p:cNvSpPr>
          <p:nvPr>
            <p:ph type="sldNum" sz="quarter" idx="5"/>
          </p:nvPr>
        </p:nvSpPr>
        <p:spPr/>
        <p:txBody>
          <a:bodyPr/>
          <a:lstStyle/>
          <a:p>
            <a:fld id="{4A114F04-36A0-E34B-9514-B7F497ED6536}" type="slidenum">
              <a:rPr lang="en-TR" smtClean="0"/>
              <a:t>11</a:t>
            </a:fld>
            <a:endParaRPr lang="en-TR"/>
          </a:p>
        </p:txBody>
      </p:sp>
    </p:spTree>
    <p:extLst>
      <p:ext uri="{BB962C8B-B14F-4D97-AF65-F5344CB8AC3E}">
        <p14:creationId xmlns:p14="http://schemas.microsoft.com/office/powerpoint/2010/main" val="1888314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TR" dirty="0"/>
              <a:t>mage published in 1837</a:t>
            </a:r>
          </a:p>
        </p:txBody>
      </p:sp>
      <p:sp>
        <p:nvSpPr>
          <p:cNvPr id="4" name="Slide Number Placeholder 3"/>
          <p:cNvSpPr>
            <a:spLocks noGrp="1"/>
          </p:cNvSpPr>
          <p:nvPr>
            <p:ph type="sldNum" sz="quarter" idx="5"/>
          </p:nvPr>
        </p:nvSpPr>
        <p:spPr/>
        <p:txBody>
          <a:bodyPr/>
          <a:lstStyle/>
          <a:p>
            <a:fld id="{4A114F04-36A0-E34B-9514-B7F497ED6536}" type="slidenum">
              <a:rPr lang="en-TR" smtClean="0"/>
              <a:t>17</a:t>
            </a:fld>
            <a:endParaRPr lang="en-TR"/>
          </a:p>
        </p:txBody>
      </p:sp>
    </p:spTree>
    <p:extLst>
      <p:ext uri="{BB962C8B-B14F-4D97-AF65-F5344CB8AC3E}">
        <p14:creationId xmlns:p14="http://schemas.microsoft.com/office/powerpoint/2010/main" val="1389005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11/13/20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882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11/13/20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7611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11/13/20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608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11/13/20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1585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11/13/20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7614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11/13/20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5716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11/13/20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2980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11/13/20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9817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11/13/20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2314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11/13/20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7897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11/13/20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0782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11/13/20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51213487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9" r:id="rId6"/>
    <p:sldLayoutId id="2147483704" r:id="rId7"/>
    <p:sldLayoutId id="2147483705" r:id="rId8"/>
    <p:sldLayoutId id="2147483706" r:id="rId9"/>
    <p:sldLayoutId id="2147483708" r:id="rId10"/>
    <p:sldLayoutId id="2147483707"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tex.stackexchange.com/questions/67484/how-can-i-reproduce-the-bill-of-rights-in-late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American_election_campaigns_in_the_19th_century"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Society_for_Effecting_the_Abolition_of_the_Slave_Trade"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dfreephotos.com/holidays/4th-of-july-independence-day/American-constitution-and-flag.jpg.php"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Russell_broadside_of_Declaration_of_Independence,_1776.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brewminate.com/the-constitution-and-bill-of-rights-a-histo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A6D6620-7978-439A-A59F-AD08693289A9}"/>
              </a:ext>
            </a:extLst>
          </p:cNvPr>
          <p:cNvPicPr>
            <a:picLocks noChangeAspect="1"/>
          </p:cNvPicPr>
          <p:nvPr/>
        </p:nvPicPr>
        <p:blipFill rotWithShape="1">
          <a:blip r:embed="rId2"/>
          <a:srcRect l="7814" r="7813" b="-1"/>
          <a:stretch/>
        </p:blipFill>
        <p:spPr>
          <a:xfrm>
            <a:off x="3523488" y="10"/>
            <a:ext cx="8668512" cy="6857990"/>
          </a:xfrm>
          <a:prstGeom prst="rect">
            <a:avLst/>
          </a:prstGeom>
        </p:spPr>
      </p:pic>
      <p:sp>
        <p:nvSpPr>
          <p:cNvPr id="20" name="Rectangle 19">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7CC54C-56EB-A64E-B26F-DFFCDE9EDACF}"/>
              </a:ext>
            </a:extLst>
          </p:cNvPr>
          <p:cNvSpPr>
            <a:spLocks noGrp="1"/>
          </p:cNvSpPr>
          <p:nvPr>
            <p:ph type="ctrTitle"/>
          </p:nvPr>
        </p:nvSpPr>
        <p:spPr>
          <a:xfrm>
            <a:off x="477981" y="1122363"/>
            <a:ext cx="4023360" cy="3204134"/>
          </a:xfrm>
        </p:spPr>
        <p:txBody>
          <a:bodyPr anchor="b">
            <a:normAutofit/>
          </a:bodyPr>
          <a:lstStyle/>
          <a:p>
            <a:r>
              <a:rPr lang="en-TR" sz="4800"/>
              <a:t>The New Republic</a:t>
            </a:r>
          </a:p>
        </p:txBody>
      </p:sp>
      <p:sp>
        <p:nvSpPr>
          <p:cNvPr id="3" name="Subtitle 2">
            <a:extLst>
              <a:ext uri="{FF2B5EF4-FFF2-40B4-BE49-F238E27FC236}">
                <a16:creationId xmlns:a16="http://schemas.microsoft.com/office/drawing/2014/main" id="{31F26BB7-8B90-4643-A194-A02821EA55A8}"/>
              </a:ext>
            </a:extLst>
          </p:cNvPr>
          <p:cNvSpPr>
            <a:spLocks noGrp="1"/>
          </p:cNvSpPr>
          <p:nvPr>
            <p:ph type="subTitle" idx="1"/>
          </p:nvPr>
        </p:nvSpPr>
        <p:spPr>
          <a:xfrm>
            <a:off x="477980" y="4872922"/>
            <a:ext cx="4023359" cy="1208141"/>
          </a:xfrm>
        </p:spPr>
        <p:txBody>
          <a:bodyPr>
            <a:normAutofit/>
          </a:bodyPr>
          <a:lstStyle/>
          <a:p>
            <a:r>
              <a:rPr lang="en-TR" sz="2000"/>
              <a:t>AKE 117 American History I</a:t>
            </a:r>
          </a:p>
          <a:p>
            <a:r>
              <a:rPr lang="en-TR" sz="2000"/>
              <a:t>Dr. Gamze Kati Gumus</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8193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47DA6-64BD-EF44-98FA-A7D75AB64175}"/>
              </a:ext>
            </a:extLst>
          </p:cNvPr>
          <p:cNvSpPr>
            <a:spLocks noGrp="1"/>
          </p:cNvSpPr>
          <p:nvPr>
            <p:ph type="title"/>
          </p:nvPr>
        </p:nvSpPr>
        <p:spPr>
          <a:xfrm>
            <a:off x="841248" y="426720"/>
            <a:ext cx="10506456" cy="1919141"/>
          </a:xfrm>
        </p:spPr>
        <p:txBody>
          <a:bodyPr anchor="b">
            <a:normAutofit/>
          </a:bodyPr>
          <a:lstStyle/>
          <a:p>
            <a:r>
              <a:rPr lang="en-TR" sz="6000" dirty="0"/>
              <a:t>The Union</a:t>
            </a:r>
          </a:p>
        </p:txBody>
      </p:sp>
      <p:sp>
        <p:nvSpPr>
          <p:cNvPr id="10" name="Rectangle 9">
            <a:extLst>
              <a:ext uri="{FF2B5EF4-FFF2-40B4-BE49-F238E27FC236}">
                <a16:creationId xmlns:a16="http://schemas.microsoft.com/office/drawing/2014/main" id="{7A0B5DEA-ADF6-4BA5-9307-147F0A468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CB1FC31-F1D5-534D-98ED-83026309ED1D}"/>
              </a:ext>
            </a:extLst>
          </p:cNvPr>
          <p:cNvSpPr>
            <a:spLocks noGrp="1"/>
          </p:cNvSpPr>
          <p:nvPr>
            <p:ph idx="1"/>
          </p:nvPr>
        </p:nvSpPr>
        <p:spPr>
          <a:xfrm>
            <a:off x="841248" y="3337269"/>
            <a:ext cx="10509504" cy="2905686"/>
          </a:xfrm>
        </p:spPr>
        <p:txBody>
          <a:bodyPr>
            <a:normAutofit/>
          </a:bodyPr>
          <a:lstStyle/>
          <a:p>
            <a:r>
              <a:rPr lang="en-TR" sz="2000" dirty="0"/>
              <a:t>Each state was considered to be sovereign and independent.</a:t>
            </a:r>
          </a:p>
          <a:p>
            <a:r>
              <a:rPr lang="en-US" sz="2000" dirty="0"/>
              <a:t>Y</a:t>
            </a:r>
            <a:r>
              <a:rPr lang="en-TR" sz="2000" dirty="0"/>
              <a:t>et, they were connected parts of the United States.</a:t>
            </a:r>
          </a:p>
          <a:p>
            <a:endParaRPr lang="en-TR" sz="2000" dirty="0"/>
          </a:p>
        </p:txBody>
      </p:sp>
    </p:spTree>
    <p:extLst>
      <p:ext uri="{BB962C8B-B14F-4D97-AF65-F5344CB8AC3E}">
        <p14:creationId xmlns:p14="http://schemas.microsoft.com/office/powerpoint/2010/main" val="183112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6">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E248CC-98A7-B94E-B455-8156D84F2E54}"/>
              </a:ext>
            </a:extLst>
          </p:cNvPr>
          <p:cNvSpPr>
            <a:spLocks noGrp="1"/>
          </p:cNvSpPr>
          <p:nvPr>
            <p:ph type="title"/>
          </p:nvPr>
        </p:nvSpPr>
        <p:spPr>
          <a:xfrm>
            <a:off x="5080216" y="1076324"/>
            <a:ext cx="6272784" cy="1535051"/>
          </a:xfrm>
        </p:spPr>
        <p:txBody>
          <a:bodyPr anchor="b">
            <a:normAutofit/>
          </a:bodyPr>
          <a:lstStyle/>
          <a:p>
            <a:r>
              <a:rPr lang="en-TR" sz="5200" dirty="0"/>
              <a:t>The Bill of Rights (1791)</a:t>
            </a:r>
          </a:p>
        </p:txBody>
      </p:sp>
      <p:pic>
        <p:nvPicPr>
          <p:cNvPr id="5" name="Picture 4" descr="Text, letter&#10;&#10;Description automatically generated">
            <a:extLst>
              <a:ext uri="{FF2B5EF4-FFF2-40B4-BE49-F238E27FC236}">
                <a16:creationId xmlns:a16="http://schemas.microsoft.com/office/drawing/2014/main" id="{2988541C-A7B1-4346-86E1-F3F7BE9D920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2419" r="22261" b="-3"/>
          <a:stretch/>
        </p:blipFill>
        <p:spPr>
          <a:xfrm>
            <a:off x="20" y="10"/>
            <a:ext cx="4505305" cy="6857990"/>
          </a:xfrm>
          <a:prstGeom prst="rect">
            <a:avLst/>
          </a:prstGeom>
        </p:spPr>
      </p:pic>
      <p:sp>
        <p:nvSpPr>
          <p:cNvPr id="31" name="Rectangle 18">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0">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6FB51C-2F2A-7643-B57B-7D2C7DC6F6C4}"/>
              </a:ext>
            </a:extLst>
          </p:cNvPr>
          <p:cNvSpPr>
            <a:spLocks noGrp="1"/>
          </p:cNvSpPr>
          <p:nvPr>
            <p:ph idx="1"/>
          </p:nvPr>
        </p:nvSpPr>
        <p:spPr>
          <a:xfrm>
            <a:off x="5080216" y="3351276"/>
            <a:ext cx="6272784" cy="2825686"/>
          </a:xfrm>
        </p:spPr>
        <p:txBody>
          <a:bodyPr>
            <a:normAutofit/>
          </a:bodyPr>
          <a:lstStyle/>
          <a:p>
            <a:pPr>
              <a:lnSpc>
                <a:spcPct val="100000"/>
              </a:lnSpc>
            </a:pPr>
            <a:r>
              <a:rPr lang="en-US" sz="1100" dirty="0"/>
              <a:t>It was written by James Madison.</a:t>
            </a:r>
          </a:p>
          <a:p>
            <a:pPr>
              <a:lnSpc>
                <a:spcPct val="100000"/>
              </a:lnSpc>
            </a:pPr>
            <a:r>
              <a:rPr lang="en-US" sz="1100" dirty="0"/>
              <a:t>Anti-Federalist delegates objected to the proposed draft, arguing that it provided a framework for a new centralized government but failed to safeguard individual liberties and states’ rights. They finally agreed to ratify the Constitution on the condition that Congress amend the document to include these protections.*</a:t>
            </a:r>
          </a:p>
          <a:p>
            <a:pPr>
              <a:lnSpc>
                <a:spcPct val="100000"/>
              </a:lnSpc>
            </a:pPr>
            <a:r>
              <a:rPr lang="en-US" sz="1100" dirty="0"/>
              <a:t>Despite its seemingly inclusive wording, the Bill of Rights did not apply to all Americans—and it wouldn’t for more than 130 years. At the time of its ratification, the “people” referenced in the amendments were understood to be land-owning white men only. Blacks only received equal protection under the law in 1868, and even then it was purely on paper. Women couldn’t vote in all states before 1920, and Native Americans did not achieve full citizenship until 1924.*</a:t>
            </a:r>
            <a:endParaRPr lang="en-TR" sz="1100" dirty="0"/>
          </a:p>
        </p:txBody>
      </p:sp>
      <p:sp>
        <p:nvSpPr>
          <p:cNvPr id="6" name="TextBox 5">
            <a:extLst>
              <a:ext uri="{FF2B5EF4-FFF2-40B4-BE49-F238E27FC236}">
                <a16:creationId xmlns:a16="http://schemas.microsoft.com/office/drawing/2014/main" id="{2DF2F644-6396-3041-80A7-401FE60E8950}"/>
              </a:ext>
            </a:extLst>
          </p:cNvPr>
          <p:cNvSpPr txBox="1"/>
          <p:nvPr/>
        </p:nvSpPr>
        <p:spPr>
          <a:xfrm>
            <a:off x="1845623" y="6657945"/>
            <a:ext cx="2659702" cy="200055"/>
          </a:xfrm>
          <a:prstGeom prst="rect">
            <a:avLst/>
          </a:prstGeom>
          <a:solidFill>
            <a:srgbClr val="000000"/>
          </a:solidFill>
        </p:spPr>
        <p:txBody>
          <a:bodyPr wrap="none" rtlCol="0">
            <a:spAutoFit/>
          </a:bodyPr>
          <a:lstStyle/>
          <a:p>
            <a:pPr algn="r">
              <a:spcAft>
                <a:spcPts val="600"/>
              </a:spcAft>
            </a:pPr>
            <a:r>
              <a:rPr lang="en-TR" sz="700">
                <a:solidFill>
                  <a:srgbClr val="FFFFFF"/>
                </a:solidFill>
                <a:hlinkClick r:id="rId4" tooltip="http://tex.stackexchange.com/questions/67484/how-can-i-reproduce-the-bill-of-rights-in-latex">
                  <a:extLst>
                    <a:ext uri="{A12FA001-AC4F-418D-AE19-62706E023703}">
                      <ahyp:hlinkClr xmlns:ahyp="http://schemas.microsoft.com/office/drawing/2018/hyperlinkcolor" val="tx"/>
                    </a:ext>
                  </a:extLst>
                </a:hlinkClick>
              </a:rPr>
              <a:t>This Photo</a:t>
            </a:r>
            <a:r>
              <a:rPr lang="en-TR" sz="700">
                <a:solidFill>
                  <a:srgbClr val="FFFFFF"/>
                </a:solidFill>
              </a:rPr>
              <a:t> by Unknown Author is licensed under </a:t>
            </a:r>
            <a:r>
              <a:rPr lang="en-TR"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TR" sz="700">
              <a:solidFill>
                <a:srgbClr val="FFFFFF"/>
              </a:solidFill>
            </a:endParaRPr>
          </a:p>
        </p:txBody>
      </p:sp>
    </p:spTree>
    <p:extLst>
      <p:ext uri="{BB962C8B-B14F-4D97-AF65-F5344CB8AC3E}">
        <p14:creationId xmlns:p14="http://schemas.microsoft.com/office/powerpoint/2010/main" val="1803077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28AB-2AF2-3845-A771-FBFE80A0D0E8}"/>
              </a:ext>
            </a:extLst>
          </p:cNvPr>
          <p:cNvSpPr>
            <a:spLocks noGrp="1"/>
          </p:cNvSpPr>
          <p:nvPr>
            <p:ph type="title"/>
          </p:nvPr>
        </p:nvSpPr>
        <p:spPr/>
        <p:txBody>
          <a:bodyPr>
            <a:normAutofit fontScale="90000"/>
          </a:bodyPr>
          <a:lstStyle/>
          <a:p>
            <a:r>
              <a:rPr lang="en-TR" dirty="0"/>
              <a:t>Social and Economic Effects of the Revolution</a:t>
            </a:r>
          </a:p>
        </p:txBody>
      </p:sp>
      <p:sp>
        <p:nvSpPr>
          <p:cNvPr id="3" name="Content Placeholder 2">
            <a:extLst>
              <a:ext uri="{FF2B5EF4-FFF2-40B4-BE49-F238E27FC236}">
                <a16:creationId xmlns:a16="http://schemas.microsoft.com/office/drawing/2014/main" id="{FBD7BBF1-1915-4046-AEB8-8DD389A6CA22}"/>
              </a:ext>
            </a:extLst>
          </p:cNvPr>
          <p:cNvSpPr>
            <a:spLocks noGrp="1"/>
          </p:cNvSpPr>
          <p:nvPr>
            <p:ph idx="1"/>
          </p:nvPr>
        </p:nvSpPr>
        <p:spPr/>
        <p:txBody>
          <a:bodyPr>
            <a:normAutofit fontScale="85000" lnSpcReduction="10000"/>
          </a:bodyPr>
          <a:lstStyle/>
          <a:p>
            <a:r>
              <a:rPr lang="en-TR" dirty="0"/>
              <a:t>Western lands were being organized into divided territories for settlement—settlements that were to gain the right to join the union and become independent states once they reached a population of 60,000 people.</a:t>
            </a:r>
          </a:p>
          <a:p>
            <a:r>
              <a:rPr lang="en-TR" dirty="0"/>
              <a:t>Some Tories-also known as loyalists-left America after the war.</a:t>
            </a:r>
          </a:p>
          <a:p>
            <a:r>
              <a:rPr lang="en-TR" dirty="0"/>
              <a:t>The country faced a backlash at the face of dropping exportation rates and closed markets. The South was considerably in a worse condition (loss of tobacco and cash crops, and the emancipation of slaves by the British army).</a:t>
            </a:r>
          </a:p>
          <a:p>
            <a:r>
              <a:rPr lang="en-TR" dirty="0"/>
              <a:t>Economy started to recover by the 1780s, and interstate and inter regional commerce gained importance. This led to a demand of new canals and roads.</a:t>
            </a:r>
          </a:p>
          <a:p>
            <a:endParaRPr lang="en-TR" dirty="0"/>
          </a:p>
          <a:p>
            <a:endParaRPr lang="en-TR" dirty="0"/>
          </a:p>
          <a:p>
            <a:endParaRPr lang="en-TR" dirty="0"/>
          </a:p>
        </p:txBody>
      </p:sp>
    </p:spTree>
    <p:extLst>
      <p:ext uri="{BB962C8B-B14F-4D97-AF65-F5344CB8AC3E}">
        <p14:creationId xmlns:p14="http://schemas.microsoft.com/office/powerpoint/2010/main" val="4241854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1CAA4D-90A7-974C-B523-40FE623A2D1F}"/>
              </a:ext>
            </a:extLst>
          </p:cNvPr>
          <p:cNvSpPr>
            <a:spLocks noGrp="1"/>
          </p:cNvSpPr>
          <p:nvPr>
            <p:ph type="title"/>
          </p:nvPr>
        </p:nvSpPr>
        <p:spPr>
          <a:xfrm>
            <a:off x="7255564" y="834888"/>
            <a:ext cx="4314645" cy="1268958"/>
          </a:xfrm>
        </p:spPr>
        <p:txBody>
          <a:bodyPr anchor="b">
            <a:normAutofit/>
          </a:bodyPr>
          <a:lstStyle/>
          <a:p>
            <a:r>
              <a:rPr lang="en-TR" sz="2700" dirty="0"/>
              <a:t>Social and Economic Effects of the Revolution</a:t>
            </a:r>
          </a:p>
        </p:txBody>
      </p:sp>
      <p:pic>
        <p:nvPicPr>
          <p:cNvPr id="5" name="Picture 4">
            <a:extLst>
              <a:ext uri="{FF2B5EF4-FFF2-40B4-BE49-F238E27FC236}">
                <a16:creationId xmlns:a16="http://schemas.microsoft.com/office/drawing/2014/main" id="{AD75154E-52CF-654C-B4D2-26429D0546B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526" r="21806"/>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22" name="Rectangle 2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4C9CAAB-68A1-0E4F-A3DA-B2D73092EAE1}"/>
              </a:ext>
            </a:extLst>
          </p:cNvPr>
          <p:cNvSpPr>
            <a:spLocks noGrp="1"/>
          </p:cNvSpPr>
          <p:nvPr>
            <p:ph idx="1"/>
          </p:nvPr>
        </p:nvSpPr>
        <p:spPr>
          <a:xfrm>
            <a:off x="7255563" y="2557587"/>
            <a:ext cx="4314645" cy="3717317"/>
          </a:xfrm>
        </p:spPr>
        <p:txBody>
          <a:bodyPr anchor="t">
            <a:normAutofit/>
          </a:bodyPr>
          <a:lstStyle/>
          <a:p>
            <a:pPr>
              <a:lnSpc>
                <a:spcPct val="100000"/>
              </a:lnSpc>
            </a:pPr>
            <a:r>
              <a:rPr lang="en-TR" sz="1400" dirty="0"/>
              <a:t>Social organizations were changing because of the rapid growth and movement of people.</a:t>
            </a:r>
          </a:p>
          <a:p>
            <a:pPr>
              <a:lnSpc>
                <a:spcPct val="100000"/>
              </a:lnSpc>
            </a:pPr>
            <a:r>
              <a:rPr lang="en-TR" sz="1400" dirty="0"/>
              <a:t>People started to regard equality with the utmost importance; servants called themselves ”helps,” ordinary people claimed the right to the titles “Mr.” and “Mrs.”</a:t>
            </a:r>
          </a:p>
          <a:p>
            <a:pPr>
              <a:lnSpc>
                <a:spcPct val="100000"/>
              </a:lnSpc>
            </a:pPr>
            <a:r>
              <a:rPr lang="en-TR" sz="1400" dirty="0"/>
              <a:t>However, wealth distribution was not equal after the Revolution.</a:t>
            </a:r>
          </a:p>
          <a:p>
            <a:pPr>
              <a:lnSpc>
                <a:spcPct val="100000"/>
              </a:lnSpc>
            </a:pPr>
            <a:r>
              <a:rPr lang="en-TR" sz="1400" dirty="0"/>
              <a:t>People’s paternalistic understanding of master-apprentice relationship transformed into a new and remote, out-of-household business model. </a:t>
            </a:r>
          </a:p>
        </p:txBody>
      </p:sp>
      <p:sp>
        <p:nvSpPr>
          <p:cNvPr id="6" name="TextBox 5">
            <a:extLst>
              <a:ext uri="{FF2B5EF4-FFF2-40B4-BE49-F238E27FC236}">
                <a16:creationId xmlns:a16="http://schemas.microsoft.com/office/drawing/2014/main" id="{71762D2E-0EF3-8547-B087-25B15732DA1B}"/>
              </a:ext>
            </a:extLst>
          </p:cNvPr>
          <p:cNvSpPr txBox="1"/>
          <p:nvPr/>
        </p:nvSpPr>
        <p:spPr>
          <a:xfrm>
            <a:off x="9532298" y="6657945"/>
            <a:ext cx="2659702" cy="200055"/>
          </a:xfrm>
          <a:prstGeom prst="rect">
            <a:avLst/>
          </a:prstGeom>
          <a:solidFill>
            <a:srgbClr val="000000"/>
          </a:solidFill>
        </p:spPr>
        <p:txBody>
          <a:bodyPr wrap="none" rtlCol="0">
            <a:spAutoFit/>
          </a:bodyPr>
          <a:lstStyle/>
          <a:p>
            <a:pPr algn="r">
              <a:spcAft>
                <a:spcPts val="600"/>
              </a:spcAft>
            </a:pPr>
            <a:r>
              <a:rPr lang="en-TR" sz="700">
                <a:solidFill>
                  <a:srgbClr val="FFFFFF"/>
                </a:solidFill>
                <a:hlinkClick r:id="rId3" tooltip="https://en.wikipedia.org/wiki/American_election_campaigns_in_the_19th_century">
                  <a:extLst>
                    <a:ext uri="{A12FA001-AC4F-418D-AE19-62706E023703}">
                      <ahyp:hlinkClr xmlns:ahyp="http://schemas.microsoft.com/office/drawing/2018/hyperlinkcolor" val="tx"/>
                    </a:ext>
                  </a:extLst>
                </a:hlinkClick>
              </a:rPr>
              <a:t>This Photo</a:t>
            </a:r>
            <a:r>
              <a:rPr lang="en-TR" sz="700">
                <a:solidFill>
                  <a:srgbClr val="FFFFFF"/>
                </a:solidFill>
              </a:rPr>
              <a:t> by Unknown Author is licensed under </a:t>
            </a:r>
            <a:r>
              <a:rPr lang="en-TR"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TR" sz="700">
              <a:solidFill>
                <a:srgbClr val="FFFFFF"/>
              </a:solidFill>
            </a:endParaRPr>
          </a:p>
        </p:txBody>
      </p:sp>
    </p:spTree>
    <p:extLst>
      <p:ext uri="{BB962C8B-B14F-4D97-AF65-F5344CB8AC3E}">
        <p14:creationId xmlns:p14="http://schemas.microsoft.com/office/powerpoint/2010/main" val="3259494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5B56D-57C4-4F4D-8B74-C556DD70B857}"/>
              </a:ext>
            </a:extLst>
          </p:cNvPr>
          <p:cNvSpPr>
            <a:spLocks noGrp="1"/>
          </p:cNvSpPr>
          <p:nvPr>
            <p:ph type="title"/>
          </p:nvPr>
        </p:nvSpPr>
        <p:spPr>
          <a:xfrm>
            <a:off x="841248" y="503132"/>
            <a:ext cx="10509504" cy="1974892"/>
          </a:xfrm>
        </p:spPr>
        <p:txBody>
          <a:bodyPr anchor="b">
            <a:normAutofit/>
          </a:bodyPr>
          <a:lstStyle/>
          <a:p>
            <a:r>
              <a:rPr lang="en-TR" sz="4200" dirty="0"/>
              <a:t>The Betterment of Humanity</a:t>
            </a:r>
            <a:br>
              <a:rPr lang="en-TR" sz="4200" dirty="0"/>
            </a:br>
            <a:r>
              <a:rPr lang="en-TR" sz="4200" dirty="0"/>
              <a:t>	in the light of Enlightenment Ideals</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B5E9665-6AA8-C54B-99DE-CA9BA54E9935}"/>
              </a:ext>
            </a:extLst>
          </p:cNvPr>
          <p:cNvSpPr>
            <a:spLocks noGrp="1"/>
          </p:cNvSpPr>
          <p:nvPr>
            <p:ph idx="1"/>
          </p:nvPr>
        </p:nvSpPr>
        <p:spPr>
          <a:xfrm>
            <a:off x="841248" y="3328416"/>
            <a:ext cx="10509504" cy="2715768"/>
          </a:xfrm>
        </p:spPr>
        <p:txBody>
          <a:bodyPr>
            <a:normAutofit/>
          </a:bodyPr>
          <a:lstStyle/>
          <a:p>
            <a:pPr>
              <a:lnSpc>
                <a:spcPct val="100000"/>
              </a:lnSpc>
            </a:pPr>
            <a:r>
              <a:rPr lang="en-TR" sz="1400"/>
              <a:t>Educational Reforms: </a:t>
            </a:r>
          </a:p>
          <a:p>
            <a:pPr lvl="1">
              <a:lnSpc>
                <a:spcPct val="100000"/>
              </a:lnSpc>
            </a:pPr>
            <a:r>
              <a:rPr lang="en-TR" sz="1400"/>
              <a:t>State’s fundamental responsibility to educate all its citizens became essential.</a:t>
            </a:r>
          </a:p>
          <a:p>
            <a:pPr lvl="1">
              <a:lnSpc>
                <a:spcPct val="100000"/>
              </a:lnSpc>
            </a:pPr>
            <a:r>
              <a:rPr lang="en-TR" sz="1400"/>
              <a:t>New colleges founded.</a:t>
            </a:r>
          </a:p>
          <a:p>
            <a:pPr>
              <a:lnSpc>
                <a:spcPct val="100000"/>
              </a:lnSpc>
            </a:pPr>
            <a:r>
              <a:rPr lang="en-TR" sz="1400"/>
              <a:t>Social reforms: </a:t>
            </a:r>
          </a:p>
          <a:p>
            <a:pPr lvl="1">
              <a:lnSpc>
                <a:spcPct val="100000"/>
              </a:lnSpc>
            </a:pPr>
            <a:r>
              <a:rPr lang="en-TR" sz="1400"/>
              <a:t>Americans’ desire to rule and change their environment as well as their own characters. </a:t>
            </a:r>
          </a:p>
          <a:p>
            <a:pPr lvl="1">
              <a:lnSpc>
                <a:spcPct val="100000"/>
              </a:lnSpc>
            </a:pPr>
            <a:r>
              <a:rPr lang="en-TR" sz="1400"/>
              <a:t>Charities and socities were estalished to help people.</a:t>
            </a:r>
          </a:p>
          <a:p>
            <a:pPr>
              <a:lnSpc>
                <a:spcPct val="100000"/>
              </a:lnSpc>
            </a:pPr>
            <a:r>
              <a:rPr lang="en-TR" sz="1400"/>
              <a:t>Judicial reforms: </a:t>
            </a:r>
          </a:p>
          <a:p>
            <a:pPr lvl="1">
              <a:lnSpc>
                <a:spcPct val="100000"/>
              </a:lnSpc>
            </a:pPr>
            <a:r>
              <a:rPr lang="en-TR" sz="1400"/>
              <a:t>Liberalizing the harsh penal codes of the colonial period. </a:t>
            </a:r>
          </a:p>
          <a:p>
            <a:pPr lvl="1">
              <a:lnSpc>
                <a:spcPct val="100000"/>
              </a:lnSpc>
            </a:pPr>
            <a:r>
              <a:rPr lang="en-TR" sz="1400"/>
              <a:t>Reforming the criminal rather than punishing him.</a:t>
            </a:r>
          </a:p>
          <a:p>
            <a:pPr marL="0" indent="0">
              <a:lnSpc>
                <a:spcPct val="100000"/>
              </a:lnSpc>
              <a:buNone/>
            </a:pPr>
            <a:endParaRPr lang="en-TR" sz="1400"/>
          </a:p>
          <a:p>
            <a:pPr>
              <a:lnSpc>
                <a:spcPct val="100000"/>
              </a:lnSpc>
            </a:pPr>
            <a:endParaRPr lang="en-TR" sz="1400"/>
          </a:p>
        </p:txBody>
      </p:sp>
    </p:spTree>
    <p:extLst>
      <p:ext uri="{BB962C8B-B14F-4D97-AF65-F5344CB8AC3E}">
        <p14:creationId xmlns:p14="http://schemas.microsoft.com/office/powerpoint/2010/main" val="2575368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ED9D37-4C8B-094E-813D-B1E8F8E25D47}"/>
              </a:ext>
            </a:extLst>
          </p:cNvPr>
          <p:cNvSpPr>
            <a:spLocks noGrp="1"/>
          </p:cNvSpPr>
          <p:nvPr>
            <p:ph type="title"/>
          </p:nvPr>
        </p:nvSpPr>
        <p:spPr>
          <a:xfrm>
            <a:off x="841248" y="503132"/>
            <a:ext cx="10509504" cy="1974892"/>
          </a:xfrm>
        </p:spPr>
        <p:txBody>
          <a:bodyPr anchor="b">
            <a:normAutofit/>
          </a:bodyPr>
          <a:lstStyle/>
          <a:p>
            <a:r>
              <a:rPr lang="en-TR" sz="4200" dirty="0"/>
              <a:t>The Betterment of Humanity</a:t>
            </a:r>
            <a:br>
              <a:rPr lang="en-TR" sz="4200" dirty="0"/>
            </a:br>
            <a:r>
              <a:rPr lang="en-TR" sz="4200" dirty="0"/>
              <a:t>	in the light of Enlightenment Ideals</a:t>
            </a:r>
          </a:p>
        </p:txBody>
      </p:sp>
      <p:sp>
        <p:nvSpPr>
          <p:cNvPr id="28" name="Rectangle 27">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DDF2E0-F0B4-AB44-A332-262662DA3456}"/>
              </a:ext>
            </a:extLst>
          </p:cNvPr>
          <p:cNvSpPr>
            <a:spLocks noGrp="1"/>
          </p:cNvSpPr>
          <p:nvPr>
            <p:ph idx="1"/>
          </p:nvPr>
        </p:nvSpPr>
        <p:spPr>
          <a:xfrm>
            <a:off x="841248" y="3328416"/>
            <a:ext cx="10509504" cy="2715768"/>
          </a:xfrm>
        </p:spPr>
        <p:txBody>
          <a:bodyPr>
            <a:normAutofit/>
          </a:bodyPr>
          <a:lstStyle/>
          <a:p>
            <a:pPr>
              <a:lnSpc>
                <a:spcPct val="100000"/>
              </a:lnSpc>
            </a:pPr>
            <a:r>
              <a:rPr lang="en-TR" sz="1300" dirty="0"/>
              <a:t>The family: </a:t>
            </a:r>
          </a:p>
          <a:p>
            <a:pPr lvl="1">
              <a:lnSpc>
                <a:spcPct val="100000"/>
              </a:lnSpc>
            </a:pPr>
            <a:r>
              <a:rPr lang="en-TR" sz="1300" dirty="0"/>
              <a:t>Children were to be treated as equal individuals, rather than a means of making money and bringing honor to the family.</a:t>
            </a:r>
          </a:p>
          <a:p>
            <a:pPr lvl="1">
              <a:lnSpc>
                <a:spcPct val="100000"/>
              </a:lnSpc>
            </a:pPr>
            <a:r>
              <a:rPr lang="en-TR" sz="1300" dirty="0"/>
              <a:t>The Primogeniture was repealed. </a:t>
            </a:r>
          </a:p>
          <a:p>
            <a:pPr lvl="1">
              <a:lnSpc>
                <a:spcPct val="100000"/>
              </a:lnSpc>
            </a:pPr>
            <a:r>
              <a:rPr lang="en-TR" sz="1300" dirty="0"/>
              <a:t>Family-arranged marriages gave way to love marriage.</a:t>
            </a:r>
          </a:p>
          <a:p>
            <a:pPr>
              <a:lnSpc>
                <a:spcPct val="100000"/>
              </a:lnSpc>
            </a:pPr>
            <a:r>
              <a:rPr lang="en-TR" sz="1300" dirty="0"/>
              <a:t>Women: </a:t>
            </a:r>
          </a:p>
          <a:p>
            <a:pPr lvl="1">
              <a:lnSpc>
                <a:spcPct val="100000"/>
              </a:lnSpc>
            </a:pPr>
            <a:r>
              <a:rPr lang="en-TR" sz="1300" dirty="0"/>
              <a:t>Their social status was raised. </a:t>
            </a:r>
          </a:p>
          <a:p>
            <a:pPr lvl="1">
              <a:lnSpc>
                <a:spcPct val="100000"/>
              </a:lnSpc>
            </a:pPr>
            <a:r>
              <a:rPr lang="en-TR" sz="1300" dirty="0"/>
              <a:t>They, as wives and mothers, were seen to cultivate virtue and social affection in their husbands and children. </a:t>
            </a:r>
          </a:p>
          <a:p>
            <a:pPr lvl="1">
              <a:lnSpc>
                <a:spcPct val="100000"/>
              </a:lnSpc>
            </a:pPr>
            <a:r>
              <a:rPr lang="en-TR" sz="1300" dirty="0"/>
              <a:t>The education of women was a matter of debate. </a:t>
            </a:r>
          </a:p>
          <a:p>
            <a:pPr lvl="1">
              <a:lnSpc>
                <a:spcPct val="100000"/>
              </a:lnSpc>
            </a:pPr>
            <a:r>
              <a:rPr lang="en-TR" sz="1300" dirty="0"/>
              <a:t>Some women worked handicrafts at home, and thus gained economic independence. These domestic jobs, later paved them the way to work as factory workers and teachers.</a:t>
            </a:r>
          </a:p>
        </p:txBody>
      </p:sp>
    </p:spTree>
    <p:extLst>
      <p:ext uri="{BB962C8B-B14F-4D97-AF65-F5344CB8AC3E}">
        <p14:creationId xmlns:p14="http://schemas.microsoft.com/office/powerpoint/2010/main" val="3204071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ED1845-A012-594C-9E4D-517CA17687D3}"/>
              </a:ext>
            </a:extLst>
          </p:cNvPr>
          <p:cNvSpPr>
            <a:spLocks noGrp="1"/>
          </p:cNvSpPr>
          <p:nvPr>
            <p:ph type="title"/>
          </p:nvPr>
        </p:nvSpPr>
        <p:spPr>
          <a:xfrm>
            <a:off x="841246" y="978619"/>
            <a:ext cx="5991244" cy="1106424"/>
          </a:xfrm>
        </p:spPr>
        <p:txBody>
          <a:bodyPr>
            <a:normAutofit/>
          </a:bodyPr>
          <a:lstStyle/>
          <a:p>
            <a:r>
              <a:rPr lang="en-TR" sz="2200"/>
              <a:t>The Betterment of Humanity</a:t>
            </a:r>
            <a:br>
              <a:rPr lang="en-TR" sz="2200"/>
            </a:br>
            <a:r>
              <a:rPr lang="en-TR" sz="2200"/>
              <a:t>	in the light of Enlightenment Ideals</a:t>
            </a:r>
            <a:br>
              <a:rPr lang="en-TR" sz="2200"/>
            </a:br>
            <a:r>
              <a:rPr lang="en-TR" sz="2200"/>
              <a:t>		--but not for the Slave</a:t>
            </a:r>
          </a:p>
        </p:txBody>
      </p:sp>
      <p:sp>
        <p:nvSpPr>
          <p:cNvPr id="36"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517087-297A-6C4D-9813-DB4B4A210D83}"/>
              </a:ext>
            </a:extLst>
          </p:cNvPr>
          <p:cNvSpPr>
            <a:spLocks noGrp="1"/>
          </p:cNvSpPr>
          <p:nvPr>
            <p:ph idx="1"/>
          </p:nvPr>
        </p:nvSpPr>
        <p:spPr>
          <a:xfrm>
            <a:off x="841248" y="2252870"/>
            <a:ext cx="5993892" cy="3560251"/>
          </a:xfrm>
        </p:spPr>
        <p:txBody>
          <a:bodyPr>
            <a:normAutofit/>
          </a:bodyPr>
          <a:lstStyle/>
          <a:p>
            <a:r>
              <a:rPr lang="en-TR" sz="1800" dirty="0"/>
              <a:t>Although slavery did not come to an end with the Revolution; Americans, who had taken African bondage for granted, now had to confront and justify the institution of slavery.</a:t>
            </a:r>
          </a:p>
          <a:p>
            <a:r>
              <a:rPr lang="en-TR" sz="1800" dirty="0"/>
              <a:t>In 1774, the Continental Congress urged the abolition of the slave trade, and a half-dozen states compiled. </a:t>
            </a:r>
          </a:p>
          <a:p>
            <a:r>
              <a:rPr lang="en-TR" sz="1800" dirty="0"/>
              <a:t>Antislavery associations were formed. (Quakers were the first-1775)</a:t>
            </a:r>
          </a:p>
        </p:txBody>
      </p:sp>
      <p:pic>
        <p:nvPicPr>
          <p:cNvPr id="5" name="Picture 4">
            <a:extLst>
              <a:ext uri="{FF2B5EF4-FFF2-40B4-BE49-F238E27FC236}">
                <a16:creationId xmlns:a16="http://schemas.microsoft.com/office/drawing/2014/main" id="{143F1804-244F-8A40-89B2-65E226DD70C1}"/>
              </a:ext>
            </a:extLst>
          </p:cNvPr>
          <p:cNvPicPr>
            <a:picLocks noChangeAspect="1"/>
          </p:cNvPicPr>
          <p:nvPr/>
        </p:nvPicPr>
        <p:blipFill>
          <a:blip r:embed="rId2"/>
          <a:stretch>
            <a:fillRect/>
          </a:stretch>
        </p:blipFill>
        <p:spPr>
          <a:xfrm>
            <a:off x="8018154" y="630936"/>
            <a:ext cx="3420976" cy="5495544"/>
          </a:xfrm>
          <a:prstGeom prst="rect">
            <a:avLst/>
          </a:prstGeom>
        </p:spPr>
      </p:pic>
    </p:spTree>
    <p:extLst>
      <p:ext uri="{BB962C8B-B14F-4D97-AF65-F5344CB8AC3E}">
        <p14:creationId xmlns:p14="http://schemas.microsoft.com/office/powerpoint/2010/main" val="192803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6CA752-4028-174D-977B-3E82D5E5C9A0}"/>
              </a:ext>
            </a:extLst>
          </p:cNvPr>
          <p:cNvSpPr>
            <a:spLocks noGrp="1"/>
          </p:cNvSpPr>
          <p:nvPr>
            <p:ph type="title"/>
          </p:nvPr>
        </p:nvSpPr>
        <p:spPr>
          <a:xfrm>
            <a:off x="411480" y="987552"/>
            <a:ext cx="4485861" cy="1088136"/>
          </a:xfrm>
        </p:spPr>
        <p:txBody>
          <a:bodyPr anchor="b">
            <a:normAutofit/>
          </a:bodyPr>
          <a:lstStyle/>
          <a:p>
            <a:r>
              <a:rPr lang="en-TR" sz="2600"/>
              <a:t>The North vs. The South </a:t>
            </a:r>
            <a:br>
              <a:rPr lang="en-TR" sz="2600"/>
            </a:br>
            <a:r>
              <a:rPr lang="en-TR" sz="2600"/>
              <a:t>on Slavery</a:t>
            </a:r>
          </a:p>
        </p:txBody>
      </p:sp>
      <p:sp>
        <p:nvSpPr>
          <p:cNvPr id="13" name="Rectangle 1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7B6C6FB-3033-9345-8687-A07E2974D909}"/>
              </a:ext>
            </a:extLst>
          </p:cNvPr>
          <p:cNvSpPr>
            <a:spLocks noGrp="1"/>
          </p:cNvSpPr>
          <p:nvPr>
            <p:ph idx="1"/>
          </p:nvPr>
        </p:nvSpPr>
        <p:spPr>
          <a:xfrm>
            <a:off x="411479" y="2688336"/>
            <a:ext cx="4498848" cy="3584448"/>
          </a:xfrm>
        </p:spPr>
        <p:txBody>
          <a:bodyPr anchor="t">
            <a:normAutofit/>
          </a:bodyPr>
          <a:lstStyle/>
          <a:p>
            <a:pPr>
              <a:lnSpc>
                <a:spcPct val="100000"/>
              </a:lnSpc>
            </a:pPr>
            <a:r>
              <a:rPr lang="en-TR" sz="1400" dirty="0"/>
              <a:t>North: </a:t>
            </a:r>
          </a:p>
          <a:p>
            <a:pPr lvl="1">
              <a:lnSpc>
                <a:spcPct val="100000"/>
              </a:lnSpc>
            </a:pPr>
            <a:r>
              <a:rPr lang="en-TR" sz="1400" dirty="0"/>
              <a:t>Urban, did not need slave labor as much. </a:t>
            </a:r>
          </a:p>
          <a:p>
            <a:pPr lvl="1">
              <a:lnSpc>
                <a:spcPct val="100000"/>
              </a:lnSpc>
            </a:pPr>
            <a:r>
              <a:rPr lang="en-TR" sz="1400" dirty="0"/>
              <a:t>Since slavery was not deeply rooted in the Northern society and economy, the political pressure was enough for abolition.</a:t>
            </a:r>
          </a:p>
          <a:p>
            <a:pPr>
              <a:lnSpc>
                <a:spcPct val="100000"/>
              </a:lnSpc>
            </a:pPr>
            <a:r>
              <a:rPr lang="en-TR" sz="1400" dirty="0"/>
              <a:t>South:</a:t>
            </a:r>
          </a:p>
          <a:p>
            <a:pPr lvl="1">
              <a:lnSpc>
                <a:spcPct val="100000"/>
              </a:lnSpc>
            </a:pPr>
            <a:r>
              <a:rPr lang="en-TR" sz="1400" dirty="0"/>
              <a:t>Rural, depended on slave labor.</a:t>
            </a:r>
          </a:p>
          <a:p>
            <a:pPr lvl="1">
              <a:lnSpc>
                <a:spcPct val="100000"/>
              </a:lnSpc>
            </a:pPr>
            <a:r>
              <a:rPr lang="en-TR" sz="1400" dirty="0"/>
              <a:t>Slavery was deeply entrenched in the society and economy, which forbade an abolition just based on political pressure.</a:t>
            </a:r>
          </a:p>
          <a:p>
            <a:pPr lvl="1">
              <a:lnSpc>
                <a:spcPct val="100000"/>
              </a:lnSpc>
            </a:pPr>
            <a:r>
              <a:rPr lang="en-TR" sz="1400" dirty="0"/>
              <a:t>However, the declaration of “liberty for all” was problematic.</a:t>
            </a:r>
          </a:p>
        </p:txBody>
      </p:sp>
      <p:pic>
        <p:nvPicPr>
          <p:cNvPr id="5" name="Picture 4" descr="A picture containing text&#10;&#10;Description automatically generated">
            <a:extLst>
              <a:ext uri="{FF2B5EF4-FFF2-40B4-BE49-F238E27FC236}">
                <a16:creationId xmlns:a16="http://schemas.microsoft.com/office/drawing/2014/main" id="{B083EC26-5FFB-0F43-B8C6-5C2A5C4C9FF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377" r="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TextBox 5">
            <a:extLst>
              <a:ext uri="{FF2B5EF4-FFF2-40B4-BE49-F238E27FC236}">
                <a16:creationId xmlns:a16="http://schemas.microsoft.com/office/drawing/2014/main" id="{06F62D0C-B39A-2845-9CAD-FCC342E82F8B}"/>
              </a:ext>
            </a:extLst>
          </p:cNvPr>
          <p:cNvSpPr txBox="1"/>
          <p:nvPr/>
        </p:nvSpPr>
        <p:spPr>
          <a:xfrm>
            <a:off x="9532298" y="6657945"/>
            <a:ext cx="2659702" cy="200055"/>
          </a:xfrm>
          <a:prstGeom prst="rect">
            <a:avLst/>
          </a:prstGeom>
          <a:solidFill>
            <a:srgbClr val="000000"/>
          </a:solidFill>
        </p:spPr>
        <p:txBody>
          <a:bodyPr wrap="none" rtlCol="0">
            <a:spAutoFit/>
          </a:bodyPr>
          <a:lstStyle/>
          <a:p>
            <a:pPr algn="r">
              <a:spcAft>
                <a:spcPts val="600"/>
              </a:spcAft>
            </a:pPr>
            <a:r>
              <a:rPr lang="en-TR" sz="700">
                <a:solidFill>
                  <a:srgbClr val="FFFFFF"/>
                </a:solidFill>
                <a:hlinkClick r:id="rId4" tooltip="https://en.wikipedia.org/wiki/Society_for_Effecting_the_Abolition_of_the_Slave_Trade">
                  <a:extLst>
                    <a:ext uri="{A12FA001-AC4F-418D-AE19-62706E023703}">
                      <ahyp:hlinkClr xmlns:ahyp="http://schemas.microsoft.com/office/drawing/2018/hyperlinkcolor" val="tx"/>
                    </a:ext>
                  </a:extLst>
                </a:hlinkClick>
              </a:rPr>
              <a:t>This Photo</a:t>
            </a:r>
            <a:r>
              <a:rPr lang="en-TR" sz="700">
                <a:solidFill>
                  <a:srgbClr val="FFFFFF"/>
                </a:solidFill>
              </a:rPr>
              <a:t> by Unknown Author is licensed under </a:t>
            </a:r>
            <a:r>
              <a:rPr lang="en-TR"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TR" sz="700">
              <a:solidFill>
                <a:srgbClr val="FFFFFF"/>
              </a:solidFill>
            </a:endParaRPr>
          </a:p>
        </p:txBody>
      </p:sp>
    </p:spTree>
    <p:extLst>
      <p:ext uri="{BB962C8B-B14F-4D97-AF65-F5344CB8AC3E}">
        <p14:creationId xmlns:p14="http://schemas.microsoft.com/office/powerpoint/2010/main" val="183480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371A8-27BC-D142-A339-978CBEEAC534}"/>
              </a:ext>
            </a:extLst>
          </p:cNvPr>
          <p:cNvSpPr>
            <a:spLocks noGrp="1"/>
          </p:cNvSpPr>
          <p:nvPr>
            <p:ph type="title"/>
          </p:nvPr>
        </p:nvSpPr>
        <p:spPr>
          <a:xfrm>
            <a:off x="841248" y="251312"/>
            <a:ext cx="10506456" cy="1010264"/>
          </a:xfrm>
        </p:spPr>
        <p:txBody>
          <a:bodyPr anchor="ctr">
            <a:normAutofit/>
          </a:bodyPr>
          <a:lstStyle/>
          <a:p>
            <a:r>
              <a:rPr lang="en-TR" dirty="0"/>
              <a:t>Chronology</a:t>
            </a:r>
          </a:p>
        </p:txBody>
      </p:sp>
      <p:sp>
        <p:nvSpPr>
          <p:cNvPr id="16"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Content Placeholder 2">
            <a:extLst>
              <a:ext uri="{FF2B5EF4-FFF2-40B4-BE49-F238E27FC236}">
                <a16:creationId xmlns:a16="http://schemas.microsoft.com/office/drawing/2014/main" id="{AC013BD5-AAE9-48BE-917F-DDC4C2ED5AF7}"/>
              </a:ext>
            </a:extLst>
          </p:cNvPr>
          <p:cNvGraphicFramePr>
            <a:graphicFrameLocks noGrp="1"/>
          </p:cNvGraphicFramePr>
          <p:nvPr>
            <p:ph idx="1"/>
            <p:extLst>
              <p:ext uri="{D42A27DB-BD31-4B8C-83A1-F6EECF244321}">
                <p14:modId xmlns:p14="http://schemas.microsoft.com/office/powerpoint/2010/main" val="2609570828"/>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997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1DA8-91AF-A343-8811-D8F900D0D495}"/>
              </a:ext>
            </a:extLst>
          </p:cNvPr>
          <p:cNvSpPr>
            <a:spLocks noGrp="1"/>
          </p:cNvSpPr>
          <p:nvPr>
            <p:ph type="title"/>
          </p:nvPr>
        </p:nvSpPr>
        <p:spPr/>
        <p:txBody>
          <a:bodyPr/>
          <a:lstStyle/>
          <a:p>
            <a:r>
              <a:rPr lang="en-TR" dirty="0"/>
              <a:t>What is a Republic?</a:t>
            </a:r>
          </a:p>
        </p:txBody>
      </p:sp>
      <p:sp>
        <p:nvSpPr>
          <p:cNvPr id="3" name="Content Placeholder 2">
            <a:extLst>
              <a:ext uri="{FF2B5EF4-FFF2-40B4-BE49-F238E27FC236}">
                <a16:creationId xmlns:a16="http://schemas.microsoft.com/office/drawing/2014/main" id="{48698184-0BD8-8345-9196-EFB1D20A9B1A}"/>
              </a:ext>
            </a:extLst>
          </p:cNvPr>
          <p:cNvSpPr>
            <a:spLocks noGrp="1"/>
          </p:cNvSpPr>
          <p:nvPr>
            <p:ph idx="1"/>
          </p:nvPr>
        </p:nvSpPr>
        <p:spPr/>
        <p:txBody>
          <a:bodyPr/>
          <a:lstStyle/>
          <a:p>
            <a:r>
              <a:rPr lang="en-US" dirty="0"/>
              <a:t>a state in which supreme power is held by the people and their elected representatives, and which has an elected or nominated president rather than a monarch.</a:t>
            </a:r>
            <a:endParaRPr lang="en-TR" dirty="0"/>
          </a:p>
        </p:txBody>
      </p:sp>
    </p:spTree>
    <p:extLst>
      <p:ext uri="{BB962C8B-B14F-4D97-AF65-F5344CB8AC3E}">
        <p14:creationId xmlns:p14="http://schemas.microsoft.com/office/powerpoint/2010/main" val="357657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D2B0F736-6D04-0640-A5D5-8DB8A031C81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2922" b="-2"/>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28" name="Freeform: Shape 20">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2">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7F377B-75B3-254E-AD41-C679AB10418B}"/>
              </a:ext>
            </a:extLst>
          </p:cNvPr>
          <p:cNvSpPr>
            <a:spLocks noGrp="1"/>
          </p:cNvSpPr>
          <p:nvPr>
            <p:ph type="title"/>
          </p:nvPr>
        </p:nvSpPr>
        <p:spPr>
          <a:xfrm>
            <a:off x="371094" y="1161288"/>
            <a:ext cx="3438144" cy="1239012"/>
          </a:xfrm>
        </p:spPr>
        <p:txBody>
          <a:bodyPr anchor="ctr">
            <a:normAutofit/>
          </a:bodyPr>
          <a:lstStyle/>
          <a:p>
            <a:r>
              <a:rPr lang="en-US" sz="2800"/>
              <a:t>T</a:t>
            </a:r>
            <a:r>
              <a:rPr lang="en-TR" sz="2800"/>
              <a:t>he Constitution…</a:t>
            </a:r>
          </a:p>
        </p:txBody>
      </p:sp>
      <p:sp>
        <p:nvSpPr>
          <p:cNvPr id="25" name="Rectangle 2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A255488-3F43-ED4A-B5E2-D60D4E10821B}"/>
              </a:ext>
            </a:extLst>
          </p:cNvPr>
          <p:cNvSpPr>
            <a:spLocks noGrp="1"/>
          </p:cNvSpPr>
          <p:nvPr>
            <p:ph idx="1"/>
          </p:nvPr>
        </p:nvSpPr>
        <p:spPr>
          <a:xfrm>
            <a:off x="371094" y="2718054"/>
            <a:ext cx="3438906" cy="3207258"/>
          </a:xfrm>
        </p:spPr>
        <p:txBody>
          <a:bodyPr anchor="t">
            <a:normAutofit/>
          </a:bodyPr>
          <a:lstStyle/>
          <a:p>
            <a:r>
              <a:rPr lang="en-TR" sz="1700"/>
              <a:t>A written document</a:t>
            </a:r>
          </a:p>
          <a:p>
            <a:r>
              <a:rPr lang="en-US" sz="1700"/>
              <a:t>O</a:t>
            </a:r>
            <a:r>
              <a:rPr lang="en-TR" sz="1700"/>
              <a:t>utline the powers of government</a:t>
            </a:r>
          </a:p>
          <a:p>
            <a:r>
              <a:rPr lang="en-US" sz="1700"/>
              <a:t>S</a:t>
            </a:r>
            <a:r>
              <a:rPr lang="en-TR" sz="1700"/>
              <a:t>pecify the rights of citizens</a:t>
            </a:r>
          </a:p>
          <a:p>
            <a:endParaRPr lang="en-TR" sz="1700"/>
          </a:p>
          <a:p>
            <a:endParaRPr lang="en-TR" sz="1700"/>
          </a:p>
        </p:txBody>
      </p:sp>
    </p:spTree>
    <p:extLst>
      <p:ext uri="{BB962C8B-B14F-4D97-AF65-F5344CB8AC3E}">
        <p14:creationId xmlns:p14="http://schemas.microsoft.com/office/powerpoint/2010/main" val="148014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1B3EC0-C865-4E52-A0F6-CB02B29A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DA9C3F-16DB-A941-90D1-0B389BB66C3B}"/>
              </a:ext>
            </a:extLst>
          </p:cNvPr>
          <p:cNvSpPr>
            <a:spLocks noGrp="1"/>
          </p:cNvSpPr>
          <p:nvPr>
            <p:ph type="title"/>
          </p:nvPr>
        </p:nvSpPr>
        <p:spPr>
          <a:xfrm>
            <a:off x="841248" y="941832"/>
            <a:ext cx="10506456" cy="1901952"/>
          </a:xfrm>
        </p:spPr>
        <p:txBody>
          <a:bodyPr anchor="b">
            <a:normAutofit/>
          </a:bodyPr>
          <a:lstStyle/>
          <a:p>
            <a:r>
              <a:rPr lang="en-TR" sz="5400" dirty="0"/>
              <a:t>What did the people not want?</a:t>
            </a:r>
          </a:p>
        </p:txBody>
      </p:sp>
      <p:sp>
        <p:nvSpPr>
          <p:cNvPr id="10" name="Rectangle 9">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146509"/>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9F41BAC-C973-1346-B822-E7F9AC538967}"/>
              </a:ext>
            </a:extLst>
          </p:cNvPr>
          <p:cNvSpPr>
            <a:spLocks noGrp="1"/>
          </p:cNvSpPr>
          <p:nvPr>
            <p:ph idx="1"/>
          </p:nvPr>
        </p:nvSpPr>
        <p:spPr>
          <a:xfrm>
            <a:off x="841248" y="3668690"/>
            <a:ext cx="10509504" cy="2503510"/>
          </a:xfrm>
        </p:spPr>
        <p:txBody>
          <a:bodyPr>
            <a:normAutofit/>
          </a:bodyPr>
          <a:lstStyle/>
          <a:p>
            <a:r>
              <a:rPr lang="en-TR" sz="2000" dirty="0"/>
              <a:t>Monarchies with their hierarchies, luxury, and corruption</a:t>
            </a:r>
          </a:p>
          <a:p>
            <a:r>
              <a:rPr lang="en-TR" sz="2000" dirty="0"/>
              <a:t>Entrenched privilege</a:t>
            </a:r>
          </a:p>
          <a:p>
            <a:r>
              <a:rPr lang="en-US" sz="2000" dirty="0"/>
              <a:t>I</a:t>
            </a:r>
            <a:r>
              <a:rPr lang="en-TR" sz="2000" dirty="0"/>
              <a:t>nflated aristocracy</a:t>
            </a:r>
          </a:p>
          <a:p>
            <a:r>
              <a:rPr lang="en-US" sz="2000" dirty="0"/>
              <a:t>P</a:t>
            </a:r>
            <a:r>
              <a:rPr lang="en-TR" sz="2000" dirty="0"/>
              <a:t>overty</a:t>
            </a:r>
          </a:p>
          <a:p>
            <a:pPr marL="0" indent="0">
              <a:buNone/>
            </a:pPr>
            <a:endParaRPr lang="en-TR" sz="2000" dirty="0"/>
          </a:p>
        </p:txBody>
      </p:sp>
    </p:spTree>
    <p:extLst>
      <p:ext uri="{BB962C8B-B14F-4D97-AF65-F5344CB8AC3E}">
        <p14:creationId xmlns:p14="http://schemas.microsoft.com/office/powerpoint/2010/main" val="296978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B25D-7DAC-DA41-A36C-E606EA0DF4F0}"/>
              </a:ext>
            </a:extLst>
          </p:cNvPr>
          <p:cNvSpPr>
            <a:spLocks noGrp="1"/>
          </p:cNvSpPr>
          <p:nvPr>
            <p:ph type="title"/>
          </p:nvPr>
        </p:nvSpPr>
        <p:spPr/>
        <p:txBody>
          <a:bodyPr/>
          <a:lstStyle/>
          <a:p>
            <a:r>
              <a:rPr lang="en-TR" dirty="0"/>
              <a:t>What did they want?</a:t>
            </a:r>
          </a:p>
        </p:txBody>
      </p:sp>
      <p:sp>
        <p:nvSpPr>
          <p:cNvPr id="3" name="Content Placeholder 2">
            <a:extLst>
              <a:ext uri="{FF2B5EF4-FFF2-40B4-BE49-F238E27FC236}">
                <a16:creationId xmlns:a16="http://schemas.microsoft.com/office/drawing/2014/main" id="{EEBD99AC-65E9-2142-A652-B1F58C776A63}"/>
              </a:ext>
            </a:extLst>
          </p:cNvPr>
          <p:cNvSpPr>
            <a:spLocks noGrp="1"/>
          </p:cNvSpPr>
          <p:nvPr>
            <p:ph idx="1"/>
          </p:nvPr>
        </p:nvSpPr>
        <p:spPr/>
        <p:txBody>
          <a:bodyPr/>
          <a:lstStyle/>
          <a:p>
            <a:r>
              <a:rPr lang="en-TR" dirty="0"/>
              <a:t>An elective governmental system</a:t>
            </a:r>
          </a:p>
          <a:p>
            <a:r>
              <a:rPr lang="en-TR" dirty="0"/>
              <a:t>Liberty</a:t>
            </a:r>
          </a:p>
          <a:p>
            <a:r>
              <a:rPr lang="en-TR" dirty="0"/>
              <a:t>Equality</a:t>
            </a:r>
          </a:p>
          <a:p>
            <a:r>
              <a:rPr lang="en-TR" dirty="0"/>
              <a:t>Social cohesion</a:t>
            </a:r>
          </a:p>
        </p:txBody>
      </p:sp>
    </p:spTree>
    <p:extLst>
      <p:ext uri="{BB962C8B-B14F-4D97-AF65-F5344CB8AC3E}">
        <p14:creationId xmlns:p14="http://schemas.microsoft.com/office/powerpoint/2010/main" val="355490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3571D6-07E8-7140-A571-52033EB48BA0}"/>
              </a:ext>
            </a:extLst>
          </p:cNvPr>
          <p:cNvSpPr>
            <a:spLocks noGrp="1"/>
          </p:cNvSpPr>
          <p:nvPr>
            <p:ph type="title"/>
          </p:nvPr>
        </p:nvSpPr>
        <p:spPr>
          <a:xfrm>
            <a:off x="841248" y="503132"/>
            <a:ext cx="10509504" cy="1974892"/>
          </a:xfrm>
        </p:spPr>
        <p:txBody>
          <a:bodyPr anchor="b">
            <a:normAutofit/>
          </a:bodyPr>
          <a:lstStyle/>
          <a:p>
            <a:r>
              <a:rPr lang="en-TR" sz="5400"/>
              <a:t>An American Citizen</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CAE652C-656F-E242-96AE-E607AE7378E3}"/>
              </a:ext>
            </a:extLst>
          </p:cNvPr>
          <p:cNvSpPr>
            <a:spLocks noGrp="1"/>
          </p:cNvSpPr>
          <p:nvPr>
            <p:ph idx="1"/>
          </p:nvPr>
        </p:nvSpPr>
        <p:spPr>
          <a:xfrm>
            <a:off x="841248" y="3328416"/>
            <a:ext cx="10509504" cy="2715768"/>
          </a:xfrm>
        </p:spPr>
        <p:txBody>
          <a:bodyPr>
            <a:normAutofit/>
          </a:bodyPr>
          <a:lstStyle/>
          <a:p>
            <a:pPr>
              <a:lnSpc>
                <a:spcPct val="100000"/>
              </a:lnSpc>
            </a:pPr>
            <a:r>
              <a:rPr lang="en-TR" sz="1900" dirty="0"/>
              <a:t>Virtuous: Leaves no room for corruption of the individual as well as the republic</a:t>
            </a:r>
          </a:p>
          <a:p>
            <a:pPr>
              <a:lnSpc>
                <a:spcPct val="100000"/>
              </a:lnSpc>
            </a:pPr>
            <a:r>
              <a:rPr lang="en-TR" sz="1900" dirty="0"/>
              <a:t>Patriot: Loves his country and is not controlled by others</a:t>
            </a:r>
          </a:p>
          <a:p>
            <a:pPr>
              <a:lnSpc>
                <a:spcPct val="100000"/>
              </a:lnSpc>
            </a:pPr>
            <a:r>
              <a:rPr lang="en-US" sz="1900" dirty="0"/>
              <a:t>P</a:t>
            </a:r>
            <a:r>
              <a:rPr lang="en-TR" sz="1900" dirty="0"/>
              <a:t>roperty owner: Source of independence, sign of will, and evidence of permanent attachment to the community</a:t>
            </a:r>
          </a:p>
          <a:p>
            <a:pPr>
              <a:lnSpc>
                <a:spcPct val="100000"/>
              </a:lnSpc>
            </a:pPr>
            <a:r>
              <a:rPr lang="en-TR" sz="1900" dirty="0"/>
              <a:t>Equal: What matters is ability not birth.</a:t>
            </a:r>
          </a:p>
          <a:p>
            <a:pPr lvl="1">
              <a:lnSpc>
                <a:spcPct val="100000"/>
              </a:lnSpc>
            </a:pPr>
            <a:r>
              <a:rPr lang="en-TR" sz="1900" dirty="0"/>
              <a:t>Yet, a distinct class of republican aristocracy was to exist. </a:t>
            </a:r>
          </a:p>
          <a:p>
            <a:pPr>
              <a:lnSpc>
                <a:spcPct val="100000"/>
              </a:lnSpc>
            </a:pPr>
            <a:r>
              <a:rPr lang="en-TR" sz="1900" dirty="0"/>
              <a:t>Individual: Contradicts the idea of the common welfare.</a:t>
            </a:r>
          </a:p>
        </p:txBody>
      </p:sp>
    </p:spTree>
    <p:extLst>
      <p:ext uri="{BB962C8B-B14F-4D97-AF65-F5344CB8AC3E}">
        <p14:creationId xmlns:p14="http://schemas.microsoft.com/office/powerpoint/2010/main" val="91861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11EA-9C92-BF47-9433-34A4DCA04F36}"/>
              </a:ext>
            </a:extLst>
          </p:cNvPr>
          <p:cNvSpPr>
            <a:spLocks noGrp="1"/>
          </p:cNvSpPr>
          <p:nvPr>
            <p:ph type="title"/>
          </p:nvPr>
        </p:nvSpPr>
        <p:spPr/>
        <p:txBody>
          <a:bodyPr/>
          <a:lstStyle/>
          <a:p>
            <a:r>
              <a:rPr lang="en-TR" dirty="0"/>
              <a:t>Therefore, Americans…</a:t>
            </a:r>
          </a:p>
        </p:txBody>
      </p:sp>
      <p:sp>
        <p:nvSpPr>
          <p:cNvPr id="3" name="Content Placeholder 2">
            <a:extLst>
              <a:ext uri="{FF2B5EF4-FFF2-40B4-BE49-F238E27FC236}">
                <a16:creationId xmlns:a16="http://schemas.microsoft.com/office/drawing/2014/main" id="{4611B1C2-9465-9E4C-ACC5-7E3F91CB6400}"/>
              </a:ext>
            </a:extLst>
          </p:cNvPr>
          <p:cNvSpPr>
            <a:spLocks noGrp="1"/>
          </p:cNvSpPr>
          <p:nvPr>
            <p:ph idx="1"/>
          </p:nvPr>
        </p:nvSpPr>
        <p:spPr/>
        <p:txBody>
          <a:bodyPr/>
          <a:lstStyle/>
          <a:p>
            <a:r>
              <a:rPr lang="en-US" dirty="0"/>
              <a:t>R</a:t>
            </a:r>
            <a:r>
              <a:rPr lang="en-TR" dirty="0"/>
              <a:t>estricted the authority of the governors.</a:t>
            </a:r>
          </a:p>
          <a:p>
            <a:r>
              <a:rPr lang="en-US" dirty="0"/>
              <a:t>J</a:t>
            </a:r>
            <a:r>
              <a:rPr lang="en-TR" dirty="0"/>
              <a:t>ustified the separation of powers: Keeping executive, legislative, and judicial government parts distinct.</a:t>
            </a:r>
          </a:p>
          <a:p>
            <a:r>
              <a:rPr lang="en-US" dirty="0"/>
              <a:t>Created an election system that aimed to represent the people and serve the higher good of the republic.</a:t>
            </a:r>
          </a:p>
          <a:p>
            <a:pPr marL="0" indent="0">
              <a:buNone/>
            </a:pPr>
            <a:r>
              <a:rPr lang="en-US" dirty="0"/>
              <a:t> </a:t>
            </a:r>
            <a:endParaRPr lang="en-TR" dirty="0"/>
          </a:p>
          <a:p>
            <a:endParaRPr lang="en-TR" dirty="0"/>
          </a:p>
          <a:p>
            <a:endParaRPr lang="en-TR" dirty="0"/>
          </a:p>
        </p:txBody>
      </p:sp>
    </p:spTree>
    <p:extLst>
      <p:ext uri="{BB962C8B-B14F-4D97-AF65-F5344CB8AC3E}">
        <p14:creationId xmlns:p14="http://schemas.microsoft.com/office/powerpoint/2010/main" val="196738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10366BC6-FE0F-7B41-89F8-EF10C908635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9564" r="-1" b="28918"/>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23" name="Freeform: Shape 12">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14">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852AE8-983A-6943-B1B6-F976890E7CC4}"/>
              </a:ext>
            </a:extLst>
          </p:cNvPr>
          <p:cNvSpPr>
            <a:spLocks noGrp="1"/>
          </p:cNvSpPr>
          <p:nvPr>
            <p:ph type="title"/>
          </p:nvPr>
        </p:nvSpPr>
        <p:spPr>
          <a:xfrm>
            <a:off x="371094" y="1161288"/>
            <a:ext cx="3438144" cy="1239012"/>
          </a:xfrm>
        </p:spPr>
        <p:txBody>
          <a:bodyPr anchor="ctr">
            <a:normAutofit/>
          </a:bodyPr>
          <a:lstStyle/>
          <a:p>
            <a:r>
              <a:rPr lang="en-TR" sz="2600"/>
              <a:t>The Declaration of Independence (1776)</a:t>
            </a:r>
          </a:p>
        </p:txBody>
      </p:sp>
      <p:sp>
        <p:nvSpPr>
          <p:cNvPr id="25" name="Rectangle 1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1F189D1-FA3D-4F49-8E8A-E4B7460E62A9}"/>
              </a:ext>
            </a:extLst>
          </p:cNvPr>
          <p:cNvSpPr>
            <a:spLocks noGrp="1"/>
          </p:cNvSpPr>
          <p:nvPr>
            <p:ph idx="1"/>
          </p:nvPr>
        </p:nvSpPr>
        <p:spPr>
          <a:xfrm>
            <a:off x="371094" y="2718054"/>
            <a:ext cx="3648456" cy="3207258"/>
          </a:xfrm>
        </p:spPr>
        <p:txBody>
          <a:bodyPr anchor="t">
            <a:normAutofit/>
          </a:bodyPr>
          <a:lstStyle/>
          <a:p>
            <a:pPr>
              <a:lnSpc>
                <a:spcPct val="100000"/>
              </a:lnSpc>
            </a:pPr>
            <a:r>
              <a:rPr lang="en-TR" sz="1700" dirty="0"/>
              <a:t>It is penned largely by Thomas Jefferson.</a:t>
            </a:r>
          </a:p>
          <a:p>
            <a:pPr>
              <a:lnSpc>
                <a:spcPct val="100000"/>
              </a:lnSpc>
            </a:pPr>
            <a:r>
              <a:rPr lang="en-TR" sz="1700" dirty="0"/>
              <a:t>Congress officially approved of the Declaration on July 4, and yet many historians now accept that the document was not signed until August 2.*</a:t>
            </a:r>
          </a:p>
          <a:p>
            <a:pPr>
              <a:lnSpc>
                <a:spcPct val="100000"/>
              </a:lnSpc>
            </a:pPr>
            <a:r>
              <a:rPr lang="en-TR" sz="1700" dirty="0"/>
              <a:t>It is one of the founding documents of the United States of America.</a:t>
            </a:r>
          </a:p>
        </p:txBody>
      </p:sp>
      <p:sp>
        <p:nvSpPr>
          <p:cNvPr id="6" name="TextBox 5">
            <a:extLst>
              <a:ext uri="{FF2B5EF4-FFF2-40B4-BE49-F238E27FC236}">
                <a16:creationId xmlns:a16="http://schemas.microsoft.com/office/drawing/2014/main" id="{A9A2CFA8-585C-E848-86A3-A3C2C9FE4F73}"/>
              </a:ext>
            </a:extLst>
          </p:cNvPr>
          <p:cNvSpPr txBox="1"/>
          <p:nvPr/>
        </p:nvSpPr>
        <p:spPr>
          <a:xfrm>
            <a:off x="9532298" y="6657945"/>
            <a:ext cx="2659702" cy="200055"/>
          </a:xfrm>
          <a:prstGeom prst="rect">
            <a:avLst/>
          </a:prstGeom>
          <a:solidFill>
            <a:srgbClr val="000000"/>
          </a:solidFill>
        </p:spPr>
        <p:txBody>
          <a:bodyPr wrap="none" rtlCol="0">
            <a:spAutoFit/>
          </a:bodyPr>
          <a:lstStyle/>
          <a:p>
            <a:pPr algn="r">
              <a:spcAft>
                <a:spcPts val="600"/>
              </a:spcAft>
            </a:pPr>
            <a:r>
              <a:rPr lang="en-TR" sz="700">
                <a:solidFill>
                  <a:srgbClr val="FFFFFF"/>
                </a:solidFill>
                <a:hlinkClick r:id="rId4" tooltip="https://commons.wikimedia.org/wiki/File:Russell_broadside_of_Declaration_of_Independence,_1776.jpg">
                  <a:extLst>
                    <a:ext uri="{A12FA001-AC4F-418D-AE19-62706E023703}">
                      <ahyp:hlinkClr xmlns:ahyp="http://schemas.microsoft.com/office/drawing/2018/hyperlinkcolor" val="tx"/>
                    </a:ext>
                  </a:extLst>
                </a:hlinkClick>
              </a:rPr>
              <a:t>This Photo</a:t>
            </a:r>
            <a:r>
              <a:rPr lang="en-TR" sz="700">
                <a:solidFill>
                  <a:srgbClr val="FFFFFF"/>
                </a:solidFill>
              </a:rPr>
              <a:t> by Unknown Author is licensed under </a:t>
            </a:r>
            <a:r>
              <a:rPr lang="en-TR"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TR" sz="700">
              <a:solidFill>
                <a:srgbClr val="FFFFFF"/>
              </a:solidFill>
            </a:endParaRPr>
          </a:p>
        </p:txBody>
      </p:sp>
    </p:spTree>
    <p:extLst>
      <p:ext uri="{BB962C8B-B14F-4D97-AF65-F5344CB8AC3E}">
        <p14:creationId xmlns:p14="http://schemas.microsoft.com/office/powerpoint/2010/main" val="327844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3AEB18D2-6D85-F341-913A-4D020355D98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43862"/>
          <a:stretch/>
        </p:blipFill>
        <p:spPr>
          <a:xfrm>
            <a:off x="20" y="10"/>
            <a:ext cx="12191980" cy="4465973"/>
          </a:xfrm>
          <a:prstGeom prst="rect">
            <a:avLst/>
          </a:prstGeom>
        </p:spPr>
      </p:pic>
      <p:sp>
        <p:nvSpPr>
          <p:cNvPr id="32" name="Rectangle: Rounded Corners 24">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40036-B6FF-5848-88A5-CF4B7EB23801}"/>
              </a:ext>
            </a:extLst>
          </p:cNvPr>
          <p:cNvSpPr>
            <a:spLocks noGrp="1"/>
          </p:cNvSpPr>
          <p:nvPr>
            <p:ph type="title"/>
          </p:nvPr>
        </p:nvSpPr>
        <p:spPr>
          <a:xfrm>
            <a:off x="566928" y="4203278"/>
            <a:ext cx="8557193" cy="536063"/>
          </a:xfrm>
        </p:spPr>
        <p:txBody>
          <a:bodyPr>
            <a:normAutofit/>
          </a:bodyPr>
          <a:lstStyle/>
          <a:p>
            <a:r>
              <a:rPr lang="en-TR" sz="2800">
                <a:solidFill>
                  <a:schemeClr val="bg1"/>
                </a:solidFill>
              </a:rPr>
              <a:t>The Articles of Confederation</a:t>
            </a:r>
          </a:p>
        </p:txBody>
      </p:sp>
      <p:sp>
        <p:nvSpPr>
          <p:cNvPr id="3" name="Content Placeholder 2">
            <a:extLst>
              <a:ext uri="{FF2B5EF4-FFF2-40B4-BE49-F238E27FC236}">
                <a16:creationId xmlns:a16="http://schemas.microsoft.com/office/drawing/2014/main" id="{6ACC0967-7882-4547-85E7-D3B2A2CFC46A}"/>
              </a:ext>
            </a:extLst>
          </p:cNvPr>
          <p:cNvSpPr>
            <a:spLocks noGrp="1"/>
          </p:cNvSpPr>
          <p:nvPr>
            <p:ph idx="1"/>
          </p:nvPr>
        </p:nvSpPr>
        <p:spPr>
          <a:xfrm>
            <a:off x="566928" y="4956314"/>
            <a:ext cx="11058144" cy="1306417"/>
          </a:xfrm>
        </p:spPr>
        <p:txBody>
          <a:bodyPr>
            <a:normAutofit/>
          </a:bodyPr>
          <a:lstStyle/>
          <a:p>
            <a:pPr>
              <a:lnSpc>
                <a:spcPct val="100000"/>
              </a:lnSpc>
            </a:pPr>
            <a:r>
              <a:rPr lang="en-TR" sz="1200" dirty="0"/>
              <a:t>It was presented to the states in November 1777, but it was signed by all the states in March 1781.</a:t>
            </a:r>
          </a:p>
          <a:p>
            <a:pPr>
              <a:lnSpc>
                <a:spcPct val="100000"/>
              </a:lnSpc>
            </a:pPr>
            <a:r>
              <a:rPr lang="en-TR" sz="1200" dirty="0"/>
              <a:t>It was the first constitution of the United States, but in 1787 the Congress revised it and created a new and more detailed version.</a:t>
            </a:r>
          </a:p>
          <a:p>
            <a:pPr>
              <a:lnSpc>
                <a:spcPct val="100000"/>
              </a:lnSpc>
            </a:pPr>
            <a:r>
              <a:rPr lang="en-US" sz="1200" dirty="0"/>
              <a:t>Under America’s first governing document, the national government was weak and states operated like independent countries. At the 1787 convention, delegates devised a plan for a stronger federal government with three branches—executive, legislative and judicial—along with a system of checks and balances to ensure no single branch would have too much power. *</a:t>
            </a:r>
            <a:endParaRPr lang="en-TR" sz="1200" dirty="0"/>
          </a:p>
          <a:p>
            <a:pPr>
              <a:lnSpc>
                <a:spcPct val="100000"/>
              </a:lnSpc>
            </a:pPr>
            <a:endParaRPr lang="en-TR" sz="1200" dirty="0"/>
          </a:p>
        </p:txBody>
      </p:sp>
      <p:sp>
        <p:nvSpPr>
          <p:cNvPr id="6" name="TextBox 5">
            <a:extLst>
              <a:ext uri="{FF2B5EF4-FFF2-40B4-BE49-F238E27FC236}">
                <a16:creationId xmlns:a16="http://schemas.microsoft.com/office/drawing/2014/main" id="{BD573B58-C35E-CC46-8ECD-AA6331431139}"/>
              </a:ext>
            </a:extLst>
          </p:cNvPr>
          <p:cNvSpPr txBox="1"/>
          <p:nvPr/>
        </p:nvSpPr>
        <p:spPr>
          <a:xfrm>
            <a:off x="9365585" y="4265928"/>
            <a:ext cx="2826415" cy="200055"/>
          </a:xfrm>
          <a:prstGeom prst="rect">
            <a:avLst/>
          </a:prstGeom>
          <a:solidFill>
            <a:srgbClr val="000000"/>
          </a:solidFill>
        </p:spPr>
        <p:txBody>
          <a:bodyPr wrap="none" rtlCol="0">
            <a:spAutoFit/>
          </a:bodyPr>
          <a:lstStyle/>
          <a:p>
            <a:pPr algn="r">
              <a:spcAft>
                <a:spcPts val="600"/>
              </a:spcAft>
            </a:pPr>
            <a:r>
              <a:rPr lang="en-TR" sz="700">
                <a:solidFill>
                  <a:srgbClr val="FFFFFF"/>
                </a:solidFill>
                <a:hlinkClick r:id="rId4" tooltip="https://brewminate.com/the-constitution-and-bill-of-rights-a-history/">
                  <a:extLst>
                    <a:ext uri="{A12FA001-AC4F-418D-AE19-62706E023703}">
                      <ahyp:hlinkClr xmlns:ahyp="http://schemas.microsoft.com/office/drawing/2018/hyperlinkcolor" val="tx"/>
                    </a:ext>
                  </a:extLst>
                </a:hlinkClick>
              </a:rPr>
              <a:t>This Photo</a:t>
            </a:r>
            <a:r>
              <a:rPr lang="en-TR" sz="700">
                <a:solidFill>
                  <a:srgbClr val="FFFFFF"/>
                </a:solidFill>
              </a:rPr>
              <a:t> by Unknown Author is licensed under </a:t>
            </a:r>
            <a:r>
              <a:rPr lang="en-TR"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TR" sz="700">
              <a:solidFill>
                <a:srgbClr val="FFFFFF"/>
              </a:solidFill>
            </a:endParaRPr>
          </a:p>
        </p:txBody>
      </p:sp>
    </p:spTree>
    <p:extLst>
      <p:ext uri="{BB962C8B-B14F-4D97-AF65-F5344CB8AC3E}">
        <p14:creationId xmlns:p14="http://schemas.microsoft.com/office/powerpoint/2010/main" val="3478780492"/>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1271</Words>
  <Application>Microsoft Macintosh PowerPoint</Application>
  <PresentationFormat>Widescreen</PresentationFormat>
  <Paragraphs>113</Paragraphs>
  <Slides>18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Neue Haas Grotesk Text Pro</vt:lpstr>
      <vt:lpstr>AccentBoxVTI</vt:lpstr>
      <vt:lpstr>The New Republic</vt:lpstr>
      <vt:lpstr>What is a Republic?</vt:lpstr>
      <vt:lpstr>The Constitution…</vt:lpstr>
      <vt:lpstr>What did the people not want?</vt:lpstr>
      <vt:lpstr>What did they want?</vt:lpstr>
      <vt:lpstr>An American Citizen</vt:lpstr>
      <vt:lpstr>Therefore, Americans…</vt:lpstr>
      <vt:lpstr>The Declaration of Independence (1776)</vt:lpstr>
      <vt:lpstr>The Articles of Confederation</vt:lpstr>
      <vt:lpstr>The Union</vt:lpstr>
      <vt:lpstr>The Bill of Rights (1791)</vt:lpstr>
      <vt:lpstr>Social and Economic Effects of the Revolution</vt:lpstr>
      <vt:lpstr>Social and Economic Effects of the Revolution</vt:lpstr>
      <vt:lpstr>The Betterment of Humanity  in the light of Enlightenment Ideals</vt:lpstr>
      <vt:lpstr>The Betterment of Humanity  in the light of Enlightenment Ideals</vt:lpstr>
      <vt:lpstr>The Betterment of Humanity  in the light of Enlightenment Ideals   --but not for the Slave</vt:lpstr>
      <vt:lpstr>The North vs. The South  on Slavery</vt:lpstr>
      <vt:lpstr>Chronology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Republic</dc:title>
  <dc:creator>Gamze Katı Gümüş</dc:creator>
  <cp:lastModifiedBy>Gamze Katı Gümüş</cp:lastModifiedBy>
  <cp:revision>5</cp:revision>
  <dcterms:created xsi:type="dcterms:W3CDTF">2020-11-11T20:51:45Z</dcterms:created>
  <dcterms:modified xsi:type="dcterms:W3CDTF">2020-11-13T09:40:49Z</dcterms:modified>
</cp:coreProperties>
</file>