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500" r:id="rId2"/>
    <p:sldId id="503" r:id="rId3"/>
    <p:sldId id="501" r:id="rId4"/>
    <p:sldId id="502" r:id="rId5"/>
    <p:sldId id="499" r:id="rId6"/>
    <p:sldId id="304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imgres?imgurl=http://static.ddmcdn.com/gif/nuclear-medicine-ch.jpg&amp;imgrefurl=http://www.howstuffworks.com/nuclear-medicine.htm&amp;usg=__ny17ewHX6onyogwcZyZCDnXeYX8=&amp;h=200&amp;w=200&amp;sz=52&amp;hl=tr&amp;start=1&amp;zoom=1&amp;tbnid=gb-wMp4gOnqU1M:&amp;tbnh=104&amp;tbnw=104&amp;ei=lh1oUO3oMMTXtAajwYDACg&amp;prev=/search?q=nuclear+medicine&amp;hl=tr&amp;gbv=2&amp;tbm=isch&amp;itbs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hyperlink" Target="http://www.google.com.tr/imgres?imgurl=http://www.egonomik.com/wp-content/uploads/2010/03/nukleer-tip-doktoru.jpg&amp;imgrefurl=http://www.egonomik.com/2010/03/mecburi-hizmeti-bitmek-uzere-olan-nukleer-tip-uzmani-ariyoruz/&amp;usg=__tBDrCyiZ5OFo9UGZ52n0QPVmqQg=&amp;h=460&amp;w=692&amp;sz=173&amp;hl=tr&amp;start=12&amp;zoom=1&amp;tbnid=G8AH1Y_enM8OBM:&amp;tbnh=92&amp;tbnw=139&amp;ei=1iFoUObLCYXOswbyuoDoDQ&amp;prev=/search?q=n%C3%BCkleer+t%C4%B1p&amp;hl=tr&amp;gbv=2&amp;tbm=isch&amp;itbs=1" TargetMode="External"/><Relationship Id="rId3" Type="http://schemas.openxmlformats.org/officeDocument/2006/relationships/hyperlink" Target="http://www.google.com.tr/imgres?imgurl=http://urgftp.com/images/graphic_nuclear_medicine.jpg&amp;imgrefurl=http://urgftp.com/nuclear.html&amp;usg=__4cBRXKrsKV--a5luVeH5PCSkeTw=&amp;h=328&amp;w=289&amp;sz=20&amp;hl=tr&amp;start=72&amp;zoom=1&amp;tbnid=itH9yqN9ZSywSM:&amp;tbnh=118&amp;tbnw=104&amp;ei=lh9oUKyZF8qUswbD3YD4Cw&amp;prev=/search?q=nuclear+medicine&amp;start=60&amp;hl=tr&amp;sa=N&amp;gbv=2&amp;tbm=isch&amp;itbs=1" TargetMode="External"/><Relationship Id="rId7" Type="http://schemas.openxmlformats.org/officeDocument/2006/relationships/hyperlink" Target="http://www.google.com.tr/imgres?imgurl=http://www.ygoy.com/wp-content/uploads/2011/03/606px-Nl_petct-300x296.jpg&amp;imgrefurl=http://ygoy.com/2011/03/19/what-is-nuclear-medicine/&amp;usg=__OpKheTXp1AeEGte7t_ZA4qTX-Bg=&amp;h=296&amp;w=300&amp;sz=32&amp;hl=tr&amp;start=70&amp;zoom=1&amp;tbnid=FUlUry-ySTUmYM:&amp;tbnh=114&amp;tbnw=116&amp;ei=lh9oUKyZF8qUswbD3YD4Cw&amp;prev=/search?q=nuclear+medicine&amp;start=60&amp;hl=tr&amp;sa=N&amp;gbv=2&amp;tbm=isch&amp;itbs=1" TargetMode="External"/><Relationship Id="rId12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hyperlink" Target="http://www.google.com.tr/imgres?imgurl=http://www.fairfaxradiology.com/images/nuclear-medicine.jpg&amp;imgrefurl=http://www.fairfaxradiology.com/services/exams/nuclear-medicine.php&amp;usg=__v-Eh7QlEb0obTPeOpwOR6LaIMMk=&amp;h=203&amp;w=203&amp;sz=11&amp;hl=tr&amp;start=28&amp;zoom=1&amp;tbnid=OfNER_680-pR4M:&amp;tbnh=105&amp;tbnw=105&amp;ei=ax5oUPV5xdmyBp3bgJgG&amp;prev=/search?q=nuclear+medicine&amp;start=20&amp;hl=tr&amp;sa=N&amp;gbv=2&amp;tbm=isch&amp;itbs=1" TargetMode="External"/><Relationship Id="rId5" Type="http://schemas.openxmlformats.org/officeDocument/2006/relationships/hyperlink" Target="http://www.google.com.tr/imgres?imgurl=http://img.webmd.com/dtmcms/live/webmd/consumer_assets/site_images/media/medical/hw/h9991214.jpg&amp;imgrefurl=http://www.webmd.com/a-to-z-guides/normal-kidney-nuclear-medicine-scan&amp;usg=__TjAxW9KVxPpjh1IlNM1-jEpcXQ8=&amp;h=300&amp;w=460&amp;sz=18&amp;hl=tr&amp;start=97&amp;zoom=1&amp;tbnid=Ba3VfbOYBSdnbM:&amp;tbnh=83&amp;tbnw=128&amp;ei=3B9oUKL1MYrIsgbkw4DQAQ&amp;prev=/search?q=nuclear+medicine&amp;start=80&amp;hl=tr&amp;sa=N&amp;gbv=2&amp;tbm=isch&amp;itbs=1" TargetMode="External"/><Relationship Id="rId15" Type="http://schemas.openxmlformats.org/officeDocument/2006/relationships/image" Target="../media/image9.png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www.google.com.tr/imgres?imgurl=http://news.christianacare.org/wp-content/uploads/2011/01/nuclear-medicine-1.jpg&amp;imgrefurl=http://news.christianacare.org/2011/01/enhancements-to-nuclear-medicine-suite-add-new-capabilities-and-enhance-patient-comfort&amp;usg=__Hmufc5hhL2QiAibCksCXUr6Qat4=&amp;h=443&amp;w=500&amp;sz=83&amp;hl=tr&amp;start=59&amp;zoom=1&amp;tbnid=DtHa8u0e-zrDBM:&amp;tbnh=115&amp;tbnw=130&amp;ei=eR9oUMr0CsnftAbr8oCIDA&amp;prev=/search?q=nuclear+medicine&amp;start=40&amp;hl=tr&amp;sa=N&amp;gbv=2&amp;tbm=isch&amp;itbs=1" TargetMode="External"/><Relationship Id="rId1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16" y="1412776"/>
            <a:ext cx="5867400" cy="2286000"/>
          </a:xfrm>
        </p:spPr>
        <p:txBody>
          <a:bodyPr/>
          <a:lstStyle/>
          <a:p>
            <a:r>
              <a:rPr lang="en-US" sz="4400" dirty="0" smtClean="0">
                <a:solidFill>
                  <a:srgbClr val="FFD326"/>
                </a:solidFill>
              </a:rPr>
              <a:t/>
            </a:r>
            <a:br>
              <a:rPr lang="en-US" sz="4400" dirty="0" smtClean="0">
                <a:solidFill>
                  <a:srgbClr val="FFD326"/>
                </a:solidFill>
              </a:rPr>
            </a:br>
            <a:r>
              <a:rPr lang="en-US" sz="4400" dirty="0" smtClean="0">
                <a:solidFill>
                  <a:srgbClr val="FFD326"/>
                </a:solidFill>
              </a:rPr>
              <a:t>NÜKLEER TIP</a:t>
            </a:r>
            <a:endParaRPr lang="en-US" sz="4400" dirty="0">
              <a:solidFill>
                <a:srgbClr val="FFD32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441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93440"/>
            <a:ext cx="7010400" cy="1295400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Nükleer</a:t>
            </a:r>
            <a:r>
              <a:rPr lang="en-US" sz="4000" dirty="0" smtClean="0">
                <a:solidFill>
                  <a:srgbClr val="FFD326"/>
                </a:solidFill>
                <a:latin typeface="Comic Sans MS"/>
                <a:cs typeface="Comic Sans MS"/>
              </a:rPr>
              <a:t> Tıp</a:t>
            </a:r>
            <a:endParaRPr lang="en-US" sz="4000" dirty="0">
              <a:solidFill>
                <a:srgbClr val="FFD326"/>
              </a:solidFill>
              <a:latin typeface="Comic Sans MS"/>
              <a:cs typeface="Comic Sans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Radyoaktif</a:t>
            </a:r>
            <a:r>
              <a:rPr lang="en-US" dirty="0" smtClean="0"/>
              <a:t> </a:t>
            </a:r>
            <a:r>
              <a:rPr lang="en-US" dirty="0" err="1" smtClean="0"/>
              <a:t>maddelerin</a:t>
            </a:r>
            <a:r>
              <a:rPr lang="en-US" dirty="0" smtClean="0"/>
              <a:t> </a:t>
            </a:r>
            <a:r>
              <a:rPr lang="en-US" dirty="0" err="1" smtClean="0"/>
              <a:t>teşhis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kullanıldığı</a:t>
            </a:r>
            <a:r>
              <a:rPr lang="en-US" dirty="0" smtClean="0"/>
              <a:t> tıp </a:t>
            </a:r>
            <a:r>
              <a:rPr lang="en-US" dirty="0" err="1" smtClean="0"/>
              <a:t>dalı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t0.gstatic.com/images?q=tbn:ANd9GcQ4I9xZUF1eUx0I6MUnRWDm_cQPDVOLs9OeAqZ9Q1Dzj_So03DpVGyA9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92696"/>
            <a:ext cx="15128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76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6" descr="http://www.poole.nhs.uk/images/our_services/nuclear_medicine/lung_sc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2656"/>
            <a:ext cx="2611313" cy="219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8" descr="http://t1.gstatic.com/images?q=tbn:ANd9GcQ-9lYfICPsRW1NyN30Yihs-mLLBbMU4lYIr2FbnxBBYqXjIR24SV_GgS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09120"/>
            <a:ext cx="2232025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0" descr="http://t1.gstatic.com/images?q=tbn:ANd9GcR4gqW7kribuOEeIiSiHbXLAON_c4MXUmo1k21c9x0DuEh1w0pG5OaJGIXI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581128"/>
            <a:ext cx="187325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6" descr="http://t0.gstatic.com/images?q=tbn:ANd9GcTLPCkjQZSGl2RTa82MT3VehGi5NAaWZLGRBnUU5aikVtoO3kC_YJffg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933056"/>
            <a:ext cx="23050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8" descr="http://t2.gstatic.com/images?q=tbn:ANd9GcTsX0LSZgAh2EJH4mw-fmQG1mo-6XQu_RXsKREzc1xk-PZdLEQMn5_7_Xjd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060575"/>
            <a:ext cx="22320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20" descr="http://t0.gstatic.com/images?q=tbn:ANd9GcQ8XNXgSfbNubKIZhDdI2MS1tz6w4W1NLX3tO8nQgwI38s3eESaTcmd0qw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64904"/>
            <a:ext cx="28082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22" descr="http://t3.gstatic.com/images?q=tbn:ANd9GcRXIVzSrXC9ev_1lFfw0GF7aAqEarpHOKypPhuSa2bx-Qmtqtw5DtWAUOFP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2656"/>
            <a:ext cx="19431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67544" y="332656"/>
            <a:ext cx="1325116" cy="16551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769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algn="ctr" eaLnBrk="1" hangingPunct="1"/>
            <a:r>
              <a:rPr lang="tr-TR" sz="3600" dirty="0">
                <a:solidFill>
                  <a:schemeClr val="tx1"/>
                </a:solidFill>
                <a:latin typeface="Century Schoolbook" charset="0"/>
              </a:rPr>
              <a:t/>
            </a:r>
            <a:br>
              <a:rPr lang="tr-TR" sz="3600" dirty="0">
                <a:solidFill>
                  <a:schemeClr val="tx1"/>
                </a:solidFill>
                <a:latin typeface="Century Schoolbook" charset="0"/>
              </a:rPr>
            </a:br>
            <a:r>
              <a:rPr lang="tr-TR" sz="3600" cap="none" dirty="0" smtClean="0">
                <a:solidFill>
                  <a:srgbClr val="FFD326"/>
                </a:solidFill>
                <a:latin typeface="Century Schoolbook" charset="0"/>
              </a:rPr>
              <a:t>NÜKLEER </a:t>
            </a:r>
            <a:r>
              <a:rPr lang="tr-TR" sz="3600" cap="none" dirty="0">
                <a:solidFill>
                  <a:srgbClr val="FFD326"/>
                </a:solidFill>
                <a:latin typeface="Century Schoolbook" charset="0"/>
              </a:rPr>
              <a:t>TIP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31640" y="1124744"/>
            <a:ext cx="7812360" cy="511256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endParaRPr lang="tr-TR" sz="1700" dirty="0" smtClean="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smtClean="0">
                <a:solidFill>
                  <a:srgbClr val="FFD326"/>
                </a:solidFill>
                <a:latin typeface="Century Schoolbook" charset="0"/>
              </a:rPr>
              <a:t>Temel Nükleer Tıp Fiziği</a:t>
            </a:r>
            <a:endParaRPr lang="tr-TR" sz="2000" dirty="0">
              <a:solidFill>
                <a:srgbClr val="FFD326"/>
              </a:solidFill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dirty="0" smtClean="0">
                <a:latin typeface="Century Schoolbook" charset="0"/>
              </a:rPr>
              <a:t>Atomun yapısı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dirty="0" smtClean="0">
                <a:latin typeface="Century Schoolbook" charset="0"/>
              </a:rPr>
              <a:t>Radyasyon ile ilgili birimler</a:t>
            </a:r>
            <a:endParaRPr lang="tr-TR" sz="1500" dirty="0"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dirty="0" smtClean="0">
                <a:latin typeface="Century Schoolbook" charset="0"/>
              </a:rPr>
              <a:t>Radyoaktivite ve Radyoaktif </a:t>
            </a:r>
            <a:r>
              <a:rPr lang="tr-TR" sz="1500" dirty="0">
                <a:latin typeface="Century Schoolbook" charset="0"/>
              </a:rPr>
              <a:t>Parçalanma </a:t>
            </a:r>
            <a:r>
              <a:rPr lang="tr-TR" sz="1500" dirty="0" err="1">
                <a:latin typeface="Century Schoolbook" charset="0"/>
              </a:rPr>
              <a:t>Prensibleri</a:t>
            </a:r>
            <a:endParaRPr lang="tr-TR" sz="1500" dirty="0"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dirty="0">
                <a:latin typeface="Century Schoolbook" charset="0"/>
              </a:rPr>
              <a:t>Radyasyonun Madde ile Etkileşimi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500" dirty="0" smtClean="0">
                <a:latin typeface="Century Schoolbook" charset="0"/>
              </a:rPr>
              <a:t>Radyasyonun </a:t>
            </a:r>
            <a:r>
              <a:rPr lang="tr-TR" sz="1500" dirty="0" err="1" smtClean="0">
                <a:latin typeface="Century Schoolbook" charset="0"/>
              </a:rPr>
              <a:t>Deteksiyonu</a:t>
            </a:r>
            <a:endParaRPr lang="tr-TR" sz="1500" dirty="0" smtClean="0"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dirty="0" smtClean="0">
                <a:latin typeface="Century Schoolbook" charset="0"/>
              </a:rPr>
              <a:t>Aygıt Bilgisi (</a:t>
            </a:r>
            <a:r>
              <a:rPr lang="tr-TR" sz="1500" dirty="0" err="1" smtClean="0">
                <a:latin typeface="Century Schoolbook" charset="0"/>
              </a:rPr>
              <a:t>enstrümentasyon</a:t>
            </a:r>
            <a:r>
              <a:rPr lang="tr-TR" sz="1500" dirty="0" smtClean="0">
                <a:latin typeface="Century Schoolbook" charset="0"/>
              </a:rPr>
              <a:t>)</a:t>
            </a:r>
            <a:endParaRPr lang="tr-TR" sz="1500" dirty="0"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  <a:buFont typeface="Wingdings 2" charset="0"/>
              <a:buNone/>
            </a:pPr>
            <a:endParaRPr lang="tr-TR" sz="1500" dirty="0">
              <a:latin typeface="Century Schoolbook" charset="0"/>
            </a:endParaRPr>
          </a:p>
          <a:p>
            <a:pPr lvl="1" eaLnBrk="1" hangingPunct="1">
              <a:lnSpc>
                <a:spcPct val="80000"/>
              </a:lnSpc>
              <a:buFont typeface="Wingdings 2" charset="0"/>
              <a:buNone/>
            </a:pPr>
            <a:endParaRPr lang="tr-TR" sz="2000" dirty="0"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err="1" smtClean="0">
                <a:solidFill>
                  <a:srgbClr val="FFD326"/>
                </a:solidFill>
                <a:latin typeface="Century Schoolbook" charset="0"/>
              </a:rPr>
              <a:t>Radyofarmasi</a:t>
            </a:r>
            <a:r>
              <a:rPr lang="tr-TR" sz="2000" dirty="0" smtClean="0">
                <a:solidFill>
                  <a:srgbClr val="FFD326"/>
                </a:solidFill>
                <a:latin typeface="Century Schoolbook" charset="0"/>
              </a:rPr>
              <a:t> </a:t>
            </a:r>
            <a:endParaRPr lang="tr-TR" sz="2000" dirty="0">
              <a:solidFill>
                <a:srgbClr val="FFD326"/>
              </a:solidFill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>
              <a:solidFill>
                <a:srgbClr val="FFD326"/>
              </a:solidFill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 smtClean="0">
                <a:solidFill>
                  <a:srgbClr val="FFD326"/>
                </a:solidFill>
                <a:latin typeface="Century Schoolbook" charset="0"/>
              </a:rPr>
              <a:t>Radyasyonun Biyolojik Etkileri ve Radyasyondan Korunma</a:t>
            </a:r>
            <a:endParaRPr lang="tr-TR" sz="2000" dirty="0">
              <a:solidFill>
                <a:srgbClr val="FFD326"/>
              </a:solidFill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>
              <a:solidFill>
                <a:srgbClr val="FFD326"/>
              </a:solidFill>
              <a:latin typeface="Century Schoolbook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dirty="0">
                <a:solidFill>
                  <a:srgbClr val="FFD326"/>
                </a:solidFill>
                <a:latin typeface="Century Schoolbook" charset="0"/>
              </a:rPr>
              <a:t>Klinik Nükleer Tıp Uygulamaları</a:t>
            </a:r>
          </a:p>
        </p:txBody>
      </p:sp>
    </p:spTree>
    <p:extLst>
      <p:ext uri="{BB962C8B-B14F-4D97-AF65-F5344CB8AC3E}">
        <p14:creationId xmlns="" xmlns:p14="http://schemas.microsoft.com/office/powerpoint/2010/main" val="3573175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D326"/>
                </a:solidFill>
              </a:rPr>
              <a:t>TEMEL NÜKLEER TIP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 dirty="0" smtClean="0"/>
              <a:t>Nükleer Fizik:</a:t>
            </a:r>
          </a:p>
          <a:p>
            <a:pPr>
              <a:buFont typeface="Arial"/>
              <a:buChar char="•"/>
            </a:pPr>
            <a:r>
              <a:rPr lang="tr-TR" dirty="0" smtClean="0"/>
              <a:t>Atomun yapısı</a:t>
            </a:r>
          </a:p>
          <a:p>
            <a:pPr>
              <a:buFont typeface="Arial"/>
              <a:buChar char="•"/>
            </a:pPr>
            <a:r>
              <a:rPr lang="tr-TR" dirty="0" smtClean="0"/>
              <a:t>Radyasyon ile ilgili birimler</a:t>
            </a:r>
          </a:p>
          <a:p>
            <a:pPr>
              <a:buFont typeface="Arial"/>
              <a:buChar char="•"/>
            </a:pPr>
            <a:r>
              <a:rPr lang="tr-TR" dirty="0" smtClean="0"/>
              <a:t>Radyasyonun madde ile etkileşimi </a:t>
            </a:r>
          </a:p>
          <a:p>
            <a:pPr>
              <a:buFont typeface="Arial"/>
              <a:buChar char="•"/>
            </a:pPr>
            <a:r>
              <a:rPr lang="tr-TR" dirty="0" smtClean="0"/>
              <a:t>Radyasyonun </a:t>
            </a:r>
            <a:r>
              <a:rPr lang="tr-TR" dirty="0" err="1" smtClean="0"/>
              <a:t>deteksiyonu</a:t>
            </a:r>
            <a:r>
              <a:rPr lang="tr-TR" dirty="0" smtClean="0"/>
              <a:t> </a:t>
            </a:r>
          </a:p>
          <a:p>
            <a:pPr>
              <a:buFont typeface="Arial"/>
              <a:buChar char="•"/>
            </a:pPr>
            <a:r>
              <a:rPr lang="tr-TR" dirty="0" smtClean="0"/>
              <a:t>Aygıt bilgisi (</a:t>
            </a:r>
            <a:r>
              <a:rPr lang="tr-TR" dirty="0" err="1" smtClean="0"/>
              <a:t>Enstrümentasyon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4123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D326"/>
                </a:solidFill>
              </a:rPr>
              <a:t>Nükleer Tıp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Nükleer: çekirdekle </a:t>
            </a:r>
            <a:r>
              <a:rPr lang="tr-TR" dirty="0"/>
              <a:t>ilgili</a:t>
            </a:r>
          </a:p>
          <a:p>
            <a:r>
              <a:rPr lang="tr-TR" dirty="0"/>
              <a:t>Radyoaktif madde</a:t>
            </a:r>
          </a:p>
          <a:p>
            <a:r>
              <a:rPr lang="tr-TR" dirty="0"/>
              <a:t>Radyoaktivite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80</Words>
  <Application>Microsoft Macintosh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Art Arda Sıralı</vt:lpstr>
      <vt:lpstr> NÜKLEER TIP</vt:lpstr>
      <vt:lpstr>Nükleer Tıp</vt:lpstr>
      <vt:lpstr>Slayt 3</vt:lpstr>
      <vt:lpstr> NÜKLEER TIP</vt:lpstr>
      <vt:lpstr>TEMEL NÜKLEER TIP </vt:lpstr>
      <vt:lpstr>Nükleer Tıp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2017-07-06T13:20:54Z</dcterms:modified>
</cp:coreProperties>
</file>