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KAYNAŞTIRMA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TEMEL KAVRAMLAR, TARİHÇE VE İLKELER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0039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1800" dirty="0"/>
              <a:t>Rehberlik ve psikolojik danışma hizmetlerine ilişkin öğrenci gelişim dosyalarını ve diğer gerekli </a:t>
            </a:r>
            <a:r>
              <a:rPr lang="tr-TR" sz="1800" dirty="0" smtClean="0"/>
              <a:t>kayıtları </a:t>
            </a:r>
            <a:r>
              <a:rPr lang="tr-TR" sz="1800" dirty="0"/>
              <a:t>tutar, ilgili yazışmaları hazırlar ve İstenen raporları düzenler</a:t>
            </a:r>
            <a:r>
              <a:rPr lang="tr-TR" sz="1800" dirty="0" smtClean="0"/>
              <a:t>.</a:t>
            </a:r>
          </a:p>
          <a:p>
            <a:pPr algn="just"/>
            <a:r>
              <a:rPr lang="tr-TR" sz="1800" dirty="0"/>
              <a:t>Gerekliğinde rehberlik ve psikolojik danışma hizmetlerinde kullanılacak ölçme araçları, doküman ve kaynakları hazırlama ve geliştirme çalışmalarına katılır</a:t>
            </a:r>
            <a:r>
              <a:rPr lang="tr-TR" sz="1800" dirty="0" smtClean="0"/>
              <a:t>.</a:t>
            </a:r>
          </a:p>
          <a:p>
            <a:pPr algn="just"/>
            <a:r>
              <a:rPr lang="tr-TR" sz="1800" dirty="0"/>
              <a:t>Ailelere, öğrencilere, sınıf rehber öğretmenlerine ve gerektiğinde diğer okul personeline yönelik hizmet alanına uygun toplantı, konferans ve panel gibi etkinlikler düzenler.</a:t>
            </a:r>
          </a:p>
        </p:txBody>
      </p:sp>
    </p:spTree>
    <p:extLst>
      <p:ext uri="{BB962C8B-B14F-4D97-AF65-F5344CB8AC3E}">
        <p14:creationId xmlns:p14="http://schemas.microsoft.com/office/powerpoint/2010/main" val="2650632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Başarılı kaynaştırmanın ilkeleri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8064896" cy="4129684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Tüm personel kabul edici </a:t>
            </a:r>
            <a:r>
              <a:rPr lang="tr-TR" smtClean="0"/>
              <a:t>ve </a:t>
            </a:r>
            <a:r>
              <a:rPr lang="tr-TR" smtClean="0"/>
              <a:t>destekleyici </a:t>
            </a:r>
            <a:r>
              <a:rPr lang="tr-TR" dirty="0" smtClean="0"/>
              <a:t>tutumlar sergilemeli</a:t>
            </a:r>
          </a:p>
          <a:p>
            <a:r>
              <a:rPr lang="tr-TR" dirty="0" smtClean="0"/>
              <a:t>Sınıf öğretmenlerinin tutumu</a:t>
            </a:r>
          </a:p>
          <a:p>
            <a:r>
              <a:rPr lang="tr-TR" dirty="0" smtClean="0"/>
              <a:t>Genel eğitim sınıflarının etkili düzenlenmesi</a:t>
            </a:r>
          </a:p>
          <a:p>
            <a:r>
              <a:rPr lang="tr-TR" dirty="0" smtClean="0"/>
              <a:t>Rehber öğretmenlerin tutumu</a:t>
            </a:r>
          </a:p>
          <a:p>
            <a:r>
              <a:rPr lang="tr-TR" dirty="0" smtClean="0"/>
              <a:t>Tüm öğrenciler eğitimsel ve sosyal etkinliklere katılma fırsatı bulmalı</a:t>
            </a:r>
          </a:p>
          <a:p>
            <a:r>
              <a:rPr lang="tr-TR" dirty="0" smtClean="0"/>
              <a:t>Normal gelişim gösteren öğrenciler özel </a:t>
            </a:r>
            <a:r>
              <a:rPr lang="tr-TR" dirty="0" err="1" smtClean="0"/>
              <a:t>gereksinimli</a:t>
            </a:r>
            <a:r>
              <a:rPr lang="tr-TR" dirty="0" smtClean="0"/>
              <a:t> birey hakkında bilgilendirilmeli</a:t>
            </a:r>
          </a:p>
          <a:p>
            <a:r>
              <a:rPr lang="tr-TR" dirty="0" smtClean="0"/>
              <a:t>Destek hizmetlerin sunulmalı</a:t>
            </a:r>
          </a:p>
          <a:p>
            <a:r>
              <a:rPr lang="tr-TR" dirty="0" smtClean="0"/>
              <a:t>Tüm velilerle işbirliği yapılmalı.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6967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Kaynaştırma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348880"/>
            <a:ext cx="8137020" cy="3508977"/>
          </a:xfrm>
        </p:spPr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öğrencilerin eğitimlerini, akranlarının devam ettiği okullarda ve sınıflarda sürdürmesi</a:t>
            </a:r>
          </a:p>
          <a:p>
            <a:r>
              <a:rPr lang="tr-TR" dirty="0" smtClean="0"/>
              <a:t>Sınıf öğretmenine ve/veya 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öğrenciye destek özel eğitim sağlanması koşulu ile engelli öğrencilerin genel eğitim sınıflarında eğitilmesi (Kırcaali-İftar, 1992).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921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Tarihçe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992888" cy="3508977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Dünya’da</a:t>
            </a:r>
          </a:p>
          <a:p>
            <a:pPr lvl="1"/>
            <a:r>
              <a:rPr lang="tr-TR" dirty="0" smtClean="0"/>
              <a:t>1900’lü yıllara kadar</a:t>
            </a:r>
          </a:p>
          <a:p>
            <a:pPr lvl="1"/>
            <a:r>
              <a:rPr lang="tr-TR" dirty="0" smtClean="0"/>
              <a:t>1900 ve 1960’lı yılları arasında özel eğitim</a:t>
            </a:r>
          </a:p>
          <a:p>
            <a:pPr lvl="1"/>
            <a:r>
              <a:rPr lang="tr-TR" dirty="0" smtClean="0"/>
              <a:t>1960’lı yıllar ve günümüz</a:t>
            </a:r>
          </a:p>
          <a:p>
            <a:pPr lvl="2"/>
            <a:r>
              <a:rPr lang="tr-TR" dirty="0" err="1" smtClean="0"/>
              <a:t>Ö.E.S.’de</a:t>
            </a:r>
            <a:r>
              <a:rPr lang="tr-TR" dirty="0" smtClean="0"/>
              <a:t> uygulamada yarattığı sorunlar</a:t>
            </a:r>
          </a:p>
          <a:p>
            <a:pPr lvl="2"/>
            <a:r>
              <a:rPr lang="tr-TR" dirty="0" smtClean="0"/>
              <a:t>Yasal başvuru ve baskı grupları</a:t>
            </a:r>
          </a:p>
          <a:p>
            <a:pPr lvl="2"/>
            <a:r>
              <a:rPr lang="tr-TR" dirty="0" smtClean="0"/>
              <a:t>Yasal </a:t>
            </a:r>
            <a:r>
              <a:rPr lang="tr-TR" dirty="0" err="1" smtClean="0"/>
              <a:t>düzenlemer</a:t>
            </a:r>
            <a:endParaRPr lang="tr-TR" dirty="0" smtClean="0"/>
          </a:p>
          <a:p>
            <a:pPr lvl="2"/>
            <a:r>
              <a:rPr lang="tr-TR" dirty="0" smtClean="0"/>
              <a:t>Tutumlardaki değişim</a:t>
            </a:r>
          </a:p>
          <a:p>
            <a:pPr lvl="2"/>
            <a:r>
              <a:rPr lang="tr-TR" dirty="0" smtClean="0"/>
              <a:t>Normalleştirme kavramı</a:t>
            </a:r>
          </a:p>
          <a:p>
            <a:pPr lvl="2"/>
            <a:r>
              <a:rPr lang="tr-TR" dirty="0" smtClean="0"/>
              <a:t>Teknolojik gelişmeler</a:t>
            </a:r>
          </a:p>
          <a:p>
            <a:pPr lvl="2"/>
            <a:r>
              <a:rPr lang="tr-TR" dirty="0" smtClean="0"/>
              <a:t>Erken eğitimin daha fazla kabul görmesi</a:t>
            </a:r>
          </a:p>
          <a:p>
            <a:pPr lvl="2"/>
            <a:r>
              <a:rPr lang="tr-TR" dirty="0" smtClean="0"/>
              <a:t>Ayrı okul/sınıf ve kaynaştırma eğitimini inceleyen çalışmalardaki artışlar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19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Türkiye’de Özel Eğitim ve Kaynaştırma</a:t>
            </a:r>
          </a:p>
          <a:p>
            <a:pPr lvl="1"/>
            <a:r>
              <a:rPr lang="tr-TR" dirty="0" smtClean="0"/>
              <a:t>1950’li yıllara kadar özel eğitim</a:t>
            </a:r>
          </a:p>
          <a:p>
            <a:pPr lvl="1"/>
            <a:r>
              <a:rPr lang="tr-TR" dirty="0" smtClean="0"/>
              <a:t>1950 ile 1980 yılları arası özel eğitim</a:t>
            </a:r>
          </a:p>
          <a:p>
            <a:pPr lvl="1"/>
            <a:r>
              <a:rPr lang="tr-TR" dirty="0" smtClean="0"/>
              <a:t>1980 ile 1990 yılları arası özel eğitim</a:t>
            </a:r>
          </a:p>
          <a:p>
            <a:pPr lvl="1"/>
            <a:r>
              <a:rPr lang="tr-TR" dirty="0" smtClean="0"/>
              <a:t>1990’lı yıllar ve günümüz.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070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Kaynaştırma Destek Hizmetleri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323652"/>
            <a:ext cx="8136904" cy="3508977"/>
          </a:xfrm>
        </p:spPr>
        <p:txBody>
          <a:bodyPr/>
          <a:lstStyle/>
          <a:p>
            <a:r>
              <a:rPr lang="tr-TR" b="1" dirty="0" smtClean="0"/>
              <a:t>Özel </a:t>
            </a:r>
            <a:r>
              <a:rPr lang="tr-TR" b="1" dirty="0" err="1" smtClean="0"/>
              <a:t>gereksinimli</a:t>
            </a:r>
            <a:r>
              <a:rPr lang="tr-TR" b="1" dirty="0" smtClean="0"/>
              <a:t> öğrencinin sınıftan ayrılmaması temel alınarak hazırlanan destek hizmetler</a:t>
            </a:r>
          </a:p>
          <a:p>
            <a:pPr lvl="1"/>
            <a:r>
              <a:rPr lang="tr-TR" dirty="0" smtClean="0"/>
              <a:t>Danışman yardımlı genel eğitim sınıfı</a:t>
            </a:r>
          </a:p>
          <a:p>
            <a:pPr lvl="1"/>
            <a:r>
              <a:rPr lang="tr-TR" dirty="0" smtClean="0"/>
              <a:t>Özel eğitim öğretmeni yardımı ile genel eğitim sınıfı</a:t>
            </a:r>
          </a:p>
          <a:p>
            <a:pPr lvl="1"/>
            <a:r>
              <a:rPr lang="tr-TR" dirty="0" smtClean="0"/>
              <a:t>Yardımcı öğretmenle genel eğitim sınıfı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5176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Özel </a:t>
            </a:r>
            <a:r>
              <a:rPr lang="tr-TR" b="1" dirty="0" err="1"/>
              <a:t>G</a:t>
            </a:r>
            <a:r>
              <a:rPr lang="tr-TR" b="1" dirty="0" err="1" smtClean="0"/>
              <a:t>ereksinimli</a:t>
            </a:r>
            <a:r>
              <a:rPr lang="tr-TR" b="1" dirty="0" smtClean="0"/>
              <a:t> Öğrencinin Sınıf Dışında Aldığı Destek Hizmetler</a:t>
            </a:r>
          </a:p>
          <a:p>
            <a:pPr lvl="1"/>
            <a:r>
              <a:rPr lang="tr-TR" dirty="0" smtClean="0"/>
              <a:t>Kaynak oda ya da gezici özel eğitim öğretmeni</a:t>
            </a:r>
          </a:p>
          <a:p>
            <a:pPr marL="36576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1989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Kaynaştırmanın Engelleri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Olumsuz öğretmen tutumları</a:t>
            </a:r>
          </a:p>
          <a:p>
            <a:r>
              <a:rPr lang="tr-TR" dirty="0" smtClean="0"/>
              <a:t>Uygun personel ve destek servislerin olmayışı</a:t>
            </a:r>
          </a:p>
          <a:p>
            <a:r>
              <a:rPr lang="tr-TR" dirty="0" smtClean="0"/>
              <a:t>Genel ve özel eğitimin farklı algılanışı</a:t>
            </a:r>
          </a:p>
          <a:p>
            <a:r>
              <a:rPr lang="tr-TR" dirty="0" smtClean="0"/>
              <a:t>Fiziksel çevrenin yetersizliği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9555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Kaynaştırmanın olumlu sonuçları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olmayan öğrenciler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çocukların ailelerine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olmayan çocukların ailelerine</a:t>
            </a:r>
          </a:p>
          <a:p>
            <a:r>
              <a:rPr lang="tr-TR" dirty="0" smtClean="0"/>
              <a:t>Sınıf öğretmenlerine </a:t>
            </a:r>
          </a:p>
          <a:p>
            <a:r>
              <a:rPr lang="tr-TR" b="1" dirty="0" smtClean="0"/>
              <a:t>Rehber öğretmen</a:t>
            </a:r>
          </a:p>
        </p:txBody>
      </p:sp>
      <p:sp>
        <p:nvSpPr>
          <p:cNvPr id="4" name="Gülen Yüz 3"/>
          <p:cNvSpPr/>
          <p:nvPr/>
        </p:nvSpPr>
        <p:spPr>
          <a:xfrm>
            <a:off x="4555862" y="4966320"/>
            <a:ext cx="587183" cy="4320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Güneş 4"/>
          <p:cNvSpPr/>
          <p:nvPr/>
        </p:nvSpPr>
        <p:spPr>
          <a:xfrm>
            <a:off x="5226365" y="4858308"/>
            <a:ext cx="648072" cy="64807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Kalp 5"/>
          <p:cNvSpPr/>
          <p:nvPr/>
        </p:nvSpPr>
        <p:spPr>
          <a:xfrm>
            <a:off x="6028785" y="4994773"/>
            <a:ext cx="648072" cy="457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Şimşek İşareti 6"/>
          <p:cNvSpPr/>
          <p:nvPr/>
        </p:nvSpPr>
        <p:spPr>
          <a:xfrm>
            <a:off x="6982853" y="5063511"/>
            <a:ext cx="648072" cy="4572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295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b="1" cap="all" dirty="0"/>
              <a:t>MİLLÎ</a:t>
            </a:r>
            <a:r>
              <a:rPr lang="tr-TR" sz="2000" b="1" dirty="0"/>
              <a:t> EĞİTİM BAKANLIĞI REHBERLİK VE PSİKOLOJİK DANIŞMA HİZMETLERİ YÖNETMELİĞİ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1800" dirty="0"/>
              <a:t>Eğitsel, meslekî ve bireysel rehberlik çalışmaları için öğrencilere yönelik olarak bireyi tanıma etkinliklerini yürütür</a:t>
            </a:r>
            <a:r>
              <a:rPr lang="tr-TR" sz="1800" dirty="0" smtClean="0"/>
              <a:t>.</a:t>
            </a:r>
          </a:p>
          <a:p>
            <a:pPr algn="just"/>
            <a:r>
              <a:rPr lang="tr-TR" sz="1800" dirty="0"/>
              <a:t>Okul içinde rehberlik ve psikolojik danışma hizmetleriyle ilgili konularda araştırmalar yapar, bunların sonuçlarından yararlanılmasını sağlar</a:t>
            </a:r>
            <a:r>
              <a:rPr lang="tr-TR" sz="1800" dirty="0" smtClean="0"/>
              <a:t>.</a:t>
            </a:r>
          </a:p>
          <a:p>
            <a:pPr algn="just"/>
            <a:r>
              <a:rPr lang="tr-TR" sz="1800" dirty="0" smtClean="0"/>
              <a:t>Mezun durumundaki öğrencilerin gelişimiyle ilgili doğru yönlendirme için dosya hazırlar</a:t>
            </a:r>
          </a:p>
          <a:p>
            <a:pPr algn="just"/>
            <a:r>
              <a:rPr lang="tr-TR" sz="1900" dirty="0"/>
              <a:t>Okulda özel eğitim gerektiren öğrenci varsa veya kaynaştırma eğitimi sürdürülüyorsa, bu kapsamdaki öğrencilere ve ailelerine gerekli rehberlik ve psikolojik danışma hizmetlerini rehberlik ve araştırma merkezinin iş birliğiyle verir.</a:t>
            </a:r>
          </a:p>
        </p:txBody>
      </p:sp>
    </p:spTree>
    <p:extLst>
      <p:ext uri="{BB962C8B-B14F-4D97-AF65-F5344CB8AC3E}">
        <p14:creationId xmlns:p14="http://schemas.microsoft.com/office/powerpoint/2010/main" val="2299206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186</TotalTime>
  <Words>402</Words>
  <Application>Microsoft Office PowerPoint</Application>
  <PresentationFormat>Ekran Gösterisi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Century Gothic</vt:lpstr>
      <vt:lpstr>Wingdings 2</vt:lpstr>
      <vt:lpstr>Austin</vt:lpstr>
      <vt:lpstr>KAYNAŞTIRMA</vt:lpstr>
      <vt:lpstr>Kaynaştırma Nedir?</vt:lpstr>
      <vt:lpstr>Tarihçe </vt:lpstr>
      <vt:lpstr>PowerPoint Sunusu</vt:lpstr>
      <vt:lpstr>Kaynaştırma Destek Hizmetleri</vt:lpstr>
      <vt:lpstr>PowerPoint Sunusu</vt:lpstr>
      <vt:lpstr>Kaynaştırmanın Engelleri</vt:lpstr>
      <vt:lpstr>Kaynaştırmanın olumlu sonuçları</vt:lpstr>
      <vt:lpstr>MİLLÎ EĞİTİM BAKANLIĞI REHBERLİK VE PSİKOLOJİK DANIŞMA HİZMETLERİ YÖNETMELİĞİ</vt:lpstr>
      <vt:lpstr>PowerPoint Sunusu</vt:lpstr>
      <vt:lpstr>Başarılı kaynaştırmanın ilkeleri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KAYNAŞTIRMA</dc:title>
  <dc:creator>resat alatli</dc:creator>
  <cp:lastModifiedBy>REŞAT_ALATLI</cp:lastModifiedBy>
  <cp:revision>11</cp:revision>
  <dcterms:created xsi:type="dcterms:W3CDTF">2017-01-31T06:23:56Z</dcterms:created>
  <dcterms:modified xsi:type="dcterms:W3CDTF">2017-09-26T13:36:45Z</dcterms:modified>
</cp:coreProperties>
</file>