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Çocuk ve Sanat\cocuk ve sanat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DEĞERLER VE İNANIŞLAR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Amaçlar aynı zamanda çocuklar hakkındaki </a:t>
            </a:r>
            <a:r>
              <a:rPr lang="tr-TR" b="1" dirty="0" smtClean="0"/>
              <a:t>değerlerimizi</a:t>
            </a:r>
            <a:r>
              <a:rPr lang="tr-TR" dirty="0" smtClean="0"/>
              <a:t> ve </a:t>
            </a:r>
            <a:r>
              <a:rPr lang="tr-TR" b="1" dirty="0" smtClean="0"/>
              <a:t>inanışlarımızı</a:t>
            </a:r>
            <a:r>
              <a:rPr lang="tr-TR" dirty="0" smtClean="0"/>
              <a:t> yansıtır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HEDEFLER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Hedefler</a:t>
            </a:r>
            <a:r>
              <a:rPr lang="tr-TR" dirty="0" smtClean="0"/>
              <a:t>, amaçlar ve etkinlikler arasında bir köprü </a:t>
            </a:r>
            <a:r>
              <a:rPr lang="tr-TR" dirty="0" smtClean="0"/>
              <a:t>niteliğinde olan</a:t>
            </a:r>
            <a:r>
              <a:rPr lang="tr-TR" dirty="0" smtClean="0"/>
              <a:t>, belli, kısa vadeli ve arzu edilen çıktılardır.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ERKEN ÇOCUKLUK EĞİTİM </a:t>
            </a:r>
            <a:r>
              <a:rPr lang="tr-TR" b="1" dirty="0" smtClean="0">
                <a:solidFill>
                  <a:srgbClr val="FF9900"/>
                </a:solidFill>
              </a:rPr>
              <a:t>PROGRAMINA SANATI </a:t>
            </a:r>
            <a:r>
              <a:rPr lang="tr-TR" b="1" dirty="0" smtClean="0">
                <a:solidFill>
                  <a:srgbClr val="FF9900"/>
                </a:solidFill>
              </a:rPr>
              <a:t>DAHİL ETME STRATEJİLERİ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tr-TR" b="1" dirty="0" smtClean="0">
                <a:solidFill>
                  <a:srgbClr val="00B0F0"/>
                </a:solidFill>
              </a:rPr>
              <a:t>Ayrı </a:t>
            </a:r>
            <a:r>
              <a:rPr lang="tr-TR" b="1" dirty="0" smtClean="0">
                <a:solidFill>
                  <a:srgbClr val="00B0F0"/>
                </a:solidFill>
              </a:rPr>
              <a:t>Bir Etkinlik Olarak </a:t>
            </a:r>
            <a:r>
              <a:rPr lang="tr-TR" b="1" dirty="0" smtClean="0">
                <a:solidFill>
                  <a:srgbClr val="00B0F0"/>
                </a:solidFill>
              </a:rPr>
              <a:t>Sanat</a:t>
            </a:r>
          </a:p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2. Başka Bir Öğretim Programı </a:t>
            </a:r>
            <a:r>
              <a:rPr lang="tr-TR" b="1" dirty="0" smtClean="0">
                <a:solidFill>
                  <a:srgbClr val="00B0F0"/>
                </a:solidFill>
              </a:rPr>
              <a:t>Alanında Öğrenmeyi </a:t>
            </a:r>
            <a:r>
              <a:rPr lang="tr-TR" b="1" dirty="0" smtClean="0">
                <a:solidFill>
                  <a:srgbClr val="00B0F0"/>
                </a:solidFill>
              </a:rPr>
              <a:t>Genişletmek ve </a:t>
            </a:r>
            <a:r>
              <a:rPr lang="tr-TR" b="1" dirty="0" smtClean="0">
                <a:solidFill>
                  <a:srgbClr val="00B0F0"/>
                </a:solidFill>
              </a:rPr>
              <a:t>Tekrar Vurgulamak </a:t>
            </a:r>
            <a:r>
              <a:rPr lang="tr-TR" b="1" dirty="0" smtClean="0">
                <a:solidFill>
                  <a:srgbClr val="00B0F0"/>
                </a:solidFill>
              </a:rPr>
              <a:t>için Kullanılan </a:t>
            </a:r>
            <a:r>
              <a:rPr lang="tr-TR" b="1" dirty="0" smtClean="0">
                <a:solidFill>
                  <a:srgbClr val="00B0F0"/>
                </a:solidFill>
              </a:rPr>
              <a:t>Sanat</a:t>
            </a:r>
          </a:p>
          <a:p>
            <a:pPr marL="514350" indent="-514350">
              <a:buAutoNum type="arabicPeriod"/>
            </a:pP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7146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3. Farklı Öğretim Program Alanlarını Bütünleştiren Ana Etkinlik Olarak Sanat</a:t>
            </a:r>
          </a:p>
          <a:p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163" y="928670"/>
            <a:ext cx="6276400" cy="550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92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4. Genişletilmiş Çalışma </a:t>
            </a:r>
            <a:r>
              <a:rPr lang="tr-TR" b="1" dirty="0" smtClean="0">
                <a:solidFill>
                  <a:srgbClr val="00B0F0"/>
                </a:solidFill>
              </a:rPr>
              <a:t>Alanına Bütünleştirilmiş </a:t>
            </a:r>
            <a:r>
              <a:rPr lang="tr-TR" b="1" dirty="0" smtClean="0">
                <a:solidFill>
                  <a:srgbClr val="00B0F0"/>
                </a:solidFill>
              </a:rPr>
              <a:t>Bir Parça Olarak Sanat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808039" cy="47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695" y="838714"/>
            <a:ext cx="8717024" cy="51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35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Öğretilebilir </a:t>
            </a:r>
            <a:r>
              <a:rPr lang="tr-TR" b="1" dirty="0" smtClean="0">
                <a:solidFill>
                  <a:srgbClr val="00B0F0"/>
                </a:solidFill>
              </a:rPr>
              <a:t>Anlar</a:t>
            </a:r>
          </a:p>
          <a:p>
            <a:pPr>
              <a:buNone/>
            </a:pPr>
            <a:r>
              <a:rPr lang="tr-TR" sz="2500" b="1" i="1" dirty="0" err="1" smtClean="0"/>
              <a:t>Emergent</a:t>
            </a:r>
            <a:r>
              <a:rPr lang="tr-TR" sz="2500" b="1" i="1" dirty="0" smtClean="0"/>
              <a:t> Öğretim </a:t>
            </a:r>
            <a:r>
              <a:rPr lang="tr-TR" sz="2500" b="1" i="1" dirty="0" smtClean="0"/>
              <a:t>Programı </a:t>
            </a:r>
            <a:r>
              <a:rPr lang="tr-TR" sz="2500" b="1" i="1" dirty="0" smtClean="0"/>
              <a:t>ve Proje </a:t>
            </a:r>
            <a:r>
              <a:rPr lang="tr-TR" sz="2500" b="1" i="1" dirty="0" smtClean="0"/>
              <a:t>Yaklaşımı</a:t>
            </a:r>
          </a:p>
          <a:p>
            <a:r>
              <a:rPr lang="tr-TR" sz="2500" b="1" dirty="0" smtClean="0"/>
              <a:t>Proje Yaklaşımında</a:t>
            </a:r>
            <a:r>
              <a:rPr lang="tr-TR" sz="2500" dirty="0" smtClean="0"/>
              <a:t>, çocuklar kendi araştırmalarını </a:t>
            </a:r>
            <a:r>
              <a:rPr lang="tr-TR" sz="2500" dirty="0" smtClean="0"/>
              <a:t>yönlendiren sorular </a:t>
            </a:r>
            <a:r>
              <a:rPr lang="tr-TR" sz="2500" dirty="0" smtClean="0"/>
              <a:t>sorarlar ve üstlenilen etkinlikle ilgili kararlar verirler.</a:t>
            </a:r>
            <a:endParaRPr lang="tr-TR" sz="2500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5357850" cy="3771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71942"/>
            <a:ext cx="23695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086" y="285728"/>
            <a:ext cx="7778946" cy="5123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14950"/>
            <a:ext cx="37458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5. Çocuk Merkezli Uğraşı Olarak Sanat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1/3, 1/3, 1/3 </a:t>
            </a:r>
            <a:r>
              <a:rPr lang="tr-TR" b="1" dirty="0" smtClean="0">
                <a:solidFill>
                  <a:srgbClr val="00B0F0"/>
                </a:solidFill>
              </a:rPr>
              <a:t>Kuralı</a:t>
            </a:r>
          </a:p>
          <a:p>
            <a:r>
              <a:rPr lang="tr-TR" sz="2500" b="1" dirty="0" smtClean="0"/>
              <a:t>Küçük grup </a:t>
            </a:r>
            <a:r>
              <a:rPr lang="tr-TR" sz="2500" b="1" dirty="0" smtClean="0"/>
              <a:t>ortamları</a:t>
            </a:r>
            <a:r>
              <a:rPr lang="tr-TR" sz="2500" dirty="0" smtClean="0"/>
              <a:t>, çocukların serbest kalamayacağı </a:t>
            </a:r>
            <a:r>
              <a:rPr lang="tr-TR" sz="2500" dirty="0" smtClean="0"/>
              <a:t>daha geniş </a:t>
            </a:r>
            <a:r>
              <a:rPr lang="tr-TR" sz="2500" dirty="0" smtClean="0"/>
              <a:t>çaplı projelere dahil edilmesi açısından idealdir</a:t>
            </a:r>
            <a:r>
              <a:rPr lang="tr-TR" sz="2500" dirty="0" smtClean="0"/>
              <a:t>.</a:t>
            </a:r>
          </a:p>
          <a:p>
            <a:r>
              <a:rPr lang="tr-TR" sz="2500" b="1" dirty="0" smtClean="0"/>
              <a:t>Bağımsız </a:t>
            </a:r>
            <a:r>
              <a:rPr lang="tr-TR" sz="2500" dirty="0" smtClean="0"/>
              <a:t>sanat</a:t>
            </a:r>
            <a:r>
              <a:rPr lang="tr-TR" sz="2500" b="1" dirty="0" smtClean="0"/>
              <a:t> </a:t>
            </a:r>
            <a:r>
              <a:rPr lang="tr-TR" sz="2500" dirty="0" smtClean="0"/>
              <a:t>etkinlikleri </a:t>
            </a:r>
            <a:r>
              <a:rPr lang="tr-TR" sz="2500" dirty="0" smtClean="0"/>
              <a:t>çocukların </a:t>
            </a:r>
            <a:r>
              <a:rPr lang="tr-TR" sz="2500" dirty="0" smtClean="0"/>
              <a:t>kendi fikirlerini, duygu ve becerilerini keşfetmeleri </a:t>
            </a:r>
            <a:r>
              <a:rPr lang="tr-TR" sz="2500" dirty="0" smtClean="0"/>
              <a:t>açısından büyük </a:t>
            </a:r>
            <a:r>
              <a:rPr lang="tr-TR" sz="2500" dirty="0" smtClean="0"/>
              <a:t>önem taşımaktadır.</a:t>
            </a:r>
            <a:endParaRPr lang="tr-TR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KİL VE OYUN HAMURU</a:t>
            </a:r>
            <a:endParaRPr lang="tr-TR" dirty="0">
              <a:solidFill>
                <a:srgbClr val="FF99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-151086"/>
            <a:ext cx="5715041" cy="67947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166" y="1357298"/>
            <a:ext cx="415030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ÜNİTE 4</a:t>
            </a:r>
            <a:b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Sanat Deneyimleri Sağlamak</a:t>
            </a:r>
            <a:endParaRPr lang="tr-T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09600" y="1357298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/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  <a:t>Sanat Etkinliği Planlama,</a:t>
            </a:r>
          </a:p>
          <a:p>
            <a:pPr algn="ctr"/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  <a:t>Uygulama ve Değerlendirme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200" y="2571744"/>
            <a:ext cx="6459882" cy="4063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Kil </a:t>
            </a:r>
            <a:r>
              <a:rPr lang="tr-TR" b="1" dirty="0" smtClean="0">
                <a:solidFill>
                  <a:srgbClr val="00B0F0"/>
                </a:solidFill>
              </a:rPr>
              <a:t>Çeşitleri</a:t>
            </a:r>
          </a:p>
          <a:p>
            <a:r>
              <a:rPr lang="tr-TR" sz="2500" b="1" i="1" dirty="0" smtClean="0"/>
              <a:t>Gerçek </a:t>
            </a:r>
            <a:r>
              <a:rPr lang="tr-TR" sz="2500" b="1" i="1" dirty="0" smtClean="0"/>
              <a:t>Kil</a:t>
            </a:r>
          </a:p>
          <a:p>
            <a:r>
              <a:rPr lang="tr-TR" sz="2500" b="1" i="1" dirty="0" err="1" smtClean="0"/>
              <a:t>Plastirin</a:t>
            </a:r>
            <a:r>
              <a:rPr lang="tr-TR" sz="2500" b="1" i="1" dirty="0" smtClean="0"/>
              <a:t> </a:t>
            </a:r>
            <a:r>
              <a:rPr lang="tr-TR" sz="2500" b="1" i="1" dirty="0" smtClean="0"/>
              <a:t>Hamuru</a:t>
            </a:r>
          </a:p>
          <a:p>
            <a:r>
              <a:rPr lang="tr-TR" sz="2500" b="1" i="1" dirty="0" smtClean="0"/>
              <a:t>Oyun </a:t>
            </a:r>
            <a:r>
              <a:rPr lang="tr-TR" sz="2500" b="1" i="1" dirty="0" smtClean="0"/>
              <a:t>Hamuru</a:t>
            </a:r>
          </a:p>
          <a:p>
            <a:r>
              <a:rPr lang="tr-TR" sz="2500" b="1" dirty="0" smtClean="0"/>
              <a:t>Oyun hamuru </a:t>
            </a:r>
            <a:r>
              <a:rPr lang="tr-TR" sz="2500" dirty="0" smtClean="0"/>
              <a:t>ev yapımı da olabilir</a:t>
            </a:r>
            <a:r>
              <a:rPr lang="tr-TR" sz="2500" dirty="0" smtClean="0"/>
              <a:t>.</a:t>
            </a:r>
          </a:p>
          <a:p>
            <a:r>
              <a:rPr lang="tr-TR" sz="2500" b="1" dirty="0" smtClean="0"/>
              <a:t>Beyaz Çamur </a:t>
            </a:r>
            <a:r>
              <a:rPr lang="tr-TR" sz="2500" dirty="0" smtClean="0"/>
              <a:t>heykel ve dokunsal keşif için </a:t>
            </a:r>
            <a:r>
              <a:rPr lang="tr-TR" sz="2500" dirty="0" smtClean="0"/>
              <a:t>evde yapılan </a:t>
            </a:r>
            <a:r>
              <a:rPr lang="tr-TR" sz="2500" dirty="0" smtClean="0"/>
              <a:t>bir materyaldir.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Kille Uygulama Yapma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6573884" cy="4809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842" y="6072206"/>
            <a:ext cx="784405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Kille Çalışma </a:t>
            </a:r>
            <a:r>
              <a:rPr lang="tr-TR" b="1" dirty="0" smtClean="0">
                <a:solidFill>
                  <a:srgbClr val="00B0F0"/>
                </a:solidFill>
              </a:rPr>
              <a:t>Evreleri</a:t>
            </a:r>
          </a:p>
          <a:p>
            <a:pPr>
              <a:buNone/>
            </a:pPr>
            <a:r>
              <a:rPr lang="tr-TR" sz="2500" b="1" i="1" dirty="0" smtClean="0"/>
              <a:t>1. Evre: Kil Nedir</a:t>
            </a:r>
            <a:r>
              <a:rPr lang="tr-TR" sz="2500" b="1" i="1" dirty="0" smtClean="0"/>
              <a:t>?</a:t>
            </a:r>
          </a:p>
          <a:p>
            <a:pPr>
              <a:buNone/>
            </a:pPr>
            <a:r>
              <a:rPr lang="fr-FR" sz="2500" b="1" i="1" dirty="0" smtClean="0"/>
              <a:t>2. Evre: Kil ile Ne </a:t>
            </a:r>
            <a:r>
              <a:rPr lang="fr-FR" sz="2500" b="1" i="1" dirty="0" err="1" smtClean="0"/>
              <a:t>Yapabilirim</a:t>
            </a:r>
            <a:r>
              <a:rPr lang="fr-FR" sz="2500" b="1" i="1" dirty="0" smtClean="0"/>
              <a:t>?</a:t>
            </a:r>
            <a:endParaRPr lang="tr-TR" sz="2500" b="1" i="1" dirty="0" smtClean="0"/>
          </a:p>
          <a:p>
            <a:pPr>
              <a:buNone/>
            </a:pPr>
            <a:r>
              <a:rPr lang="tr-TR" sz="2500" b="1" i="1" dirty="0" smtClean="0"/>
              <a:t>3. Evre: Bak Ne Yaptım</a:t>
            </a:r>
            <a:r>
              <a:rPr lang="tr-TR" sz="2500" b="1" i="1" dirty="0" smtClean="0"/>
              <a:t>!</a:t>
            </a:r>
          </a:p>
          <a:p>
            <a:pPr>
              <a:buNone/>
            </a:pPr>
            <a:r>
              <a:rPr lang="tr-TR" sz="2500" b="1" i="1" dirty="0" smtClean="0"/>
              <a:t>4. Evre: Kil ile Ne Yapacağımı Biliyorum!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Kil </a:t>
            </a:r>
            <a:r>
              <a:rPr lang="tr-TR" b="1" dirty="0" smtClean="0">
                <a:solidFill>
                  <a:srgbClr val="00B0F0"/>
                </a:solidFill>
              </a:rPr>
              <a:t>Teknikleri</a:t>
            </a:r>
          </a:p>
          <a:p>
            <a:r>
              <a:rPr lang="tr-TR" sz="2500" b="1" i="1" dirty="0" smtClean="0"/>
              <a:t>Çimdikleme</a:t>
            </a:r>
          </a:p>
          <a:p>
            <a:r>
              <a:rPr lang="tr-TR" sz="2500" b="1" i="1" dirty="0" smtClean="0"/>
              <a:t>Yuvarlama</a:t>
            </a:r>
          </a:p>
          <a:p>
            <a:r>
              <a:rPr lang="tr-TR" sz="2500" b="1" i="1" dirty="0" smtClean="0"/>
              <a:t>Dilimleme</a:t>
            </a:r>
          </a:p>
          <a:p>
            <a:r>
              <a:rPr lang="tr-TR" sz="2500" b="1" i="1" dirty="0" smtClean="0"/>
              <a:t>Kil </a:t>
            </a:r>
            <a:r>
              <a:rPr lang="tr-TR" sz="2500" b="1" i="1" dirty="0" smtClean="0"/>
              <a:t>Ekleme</a:t>
            </a:r>
          </a:p>
          <a:p>
            <a:r>
              <a:rPr lang="tr-TR" sz="2500" b="1" i="1" dirty="0" smtClean="0"/>
              <a:t>Tek Parça Kilden </a:t>
            </a:r>
            <a:r>
              <a:rPr lang="tr-TR" sz="2500" b="1" i="1" dirty="0" smtClean="0"/>
              <a:t>Yapma</a:t>
            </a:r>
          </a:p>
          <a:p>
            <a:r>
              <a:rPr lang="tr-TR" sz="2500" b="1" i="1" dirty="0" smtClean="0"/>
              <a:t>Kil </a:t>
            </a:r>
            <a:r>
              <a:rPr lang="tr-TR" sz="2500" b="1" i="1" dirty="0" smtClean="0"/>
              <a:t>Tıraşlama</a:t>
            </a:r>
          </a:p>
          <a:p>
            <a:r>
              <a:rPr lang="tr-TR" sz="2500" b="1" i="1" dirty="0" smtClean="0"/>
              <a:t>Kille Taslak Çizimi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Kendini İfade Edici Sanat </a:t>
            </a:r>
            <a:r>
              <a:rPr lang="tr-TR" b="1" dirty="0" smtClean="0">
                <a:solidFill>
                  <a:srgbClr val="00B0F0"/>
                </a:solidFill>
              </a:rPr>
              <a:t>Etkinlikleri</a:t>
            </a:r>
          </a:p>
          <a:p>
            <a:r>
              <a:rPr lang="tr-TR" sz="2500" b="1" i="1" dirty="0" smtClean="0"/>
              <a:t>Kil </a:t>
            </a:r>
            <a:r>
              <a:rPr lang="tr-TR" sz="2500" b="1" i="1" dirty="0" smtClean="0"/>
              <a:t>Tasarımları</a:t>
            </a:r>
          </a:p>
          <a:p>
            <a:r>
              <a:rPr lang="tr-TR" sz="2500" b="1" i="1" dirty="0" smtClean="0"/>
              <a:t>Fırınlanmış Süsler </a:t>
            </a:r>
            <a:r>
              <a:rPr lang="tr-TR" sz="2500" b="1" i="1" dirty="0" smtClean="0"/>
              <a:t>Yapma</a:t>
            </a:r>
          </a:p>
          <a:p>
            <a:r>
              <a:rPr lang="tr-TR" sz="2500" b="1" i="1" dirty="0" err="1" smtClean="0"/>
              <a:t>Plastirin</a:t>
            </a:r>
            <a:r>
              <a:rPr lang="tr-TR" sz="2500" b="1" i="1" dirty="0" smtClean="0"/>
              <a:t> Hamuru </a:t>
            </a:r>
            <a:r>
              <a:rPr lang="tr-TR" sz="2500" b="1" i="1" dirty="0" smtClean="0"/>
              <a:t>Baskısı</a:t>
            </a:r>
          </a:p>
          <a:p>
            <a:r>
              <a:rPr lang="tr-TR" sz="2500" b="1" i="1" dirty="0" smtClean="0"/>
              <a:t>Kil Baskı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Duyusal Keşif </a:t>
            </a:r>
            <a:r>
              <a:rPr lang="tr-TR" b="1" dirty="0" smtClean="0">
                <a:solidFill>
                  <a:srgbClr val="00B0F0"/>
                </a:solidFill>
              </a:rPr>
              <a:t>Etkinlikleri</a:t>
            </a:r>
          </a:p>
          <a:p>
            <a:r>
              <a:rPr lang="tr-TR" sz="2500" b="1" i="1" dirty="0" smtClean="0"/>
              <a:t>Kil Rakamlar ve Harfler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ÖZET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Bu bölümde planlama, uygulama ve değerlendirme </a:t>
            </a:r>
            <a:r>
              <a:rPr lang="tr-TR" dirty="0" smtClean="0"/>
              <a:t>için PUD </a:t>
            </a:r>
            <a:r>
              <a:rPr lang="tr-TR" dirty="0" smtClean="0"/>
              <a:t>modelleri sunarak öğretim programı </a:t>
            </a:r>
            <a:r>
              <a:rPr lang="tr-TR" dirty="0" smtClean="0"/>
              <a:t>geliştirmeye </a:t>
            </a:r>
            <a:r>
              <a:rPr lang="tr-TR" dirty="0" err="1" smtClean="0"/>
              <a:t>yoğunlaşıldı</a:t>
            </a:r>
            <a:r>
              <a:rPr lang="tr-TR" dirty="0" smtClean="0"/>
              <a:t>. Tema birçok sanat etkinliğini içerebilir</a:t>
            </a:r>
            <a:r>
              <a:rPr lang="tr-TR" dirty="0" smtClean="0"/>
              <a:t>. Kendi </a:t>
            </a:r>
            <a:r>
              <a:rPr lang="tr-TR" dirty="0" smtClean="0"/>
              <a:t>değerlerimiz doğrultusunda çocuklar ve </a:t>
            </a:r>
            <a:r>
              <a:rPr lang="tr-TR" dirty="0" smtClean="0"/>
              <a:t>gelişimleri hakkında </a:t>
            </a:r>
            <a:r>
              <a:rPr lang="tr-TR" dirty="0" smtClean="0"/>
              <a:t>bildiklerimizi temel alan amaçlarımız </a:t>
            </a:r>
            <a:r>
              <a:rPr lang="tr-TR" dirty="0" smtClean="0"/>
              <a:t>planlamamıza yön </a:t>
            </a:r>
            <a:r>
              <a:rPr lang="tr-TR" dirty="0" smtClean="0"/>
              <a:t>verir. Hedeflerimizi kısa dönemli </a:t>
            </a:r>
            <a:r>
              <a:rPr lang="tr-TR" dirty="0" smtClean="0"/>
              <a:t>amaçlara ayırmak</a:t>
            </a:r>
            <a:r>
              <a:rPr lang="tr-TR" dirty="0" smtClean="0"/>
              <a:t>, günlük plan hazırlamada yardımcı olur. Uygulama</a:t>
            </a:r>
            <a:r>
              <a:rPr lang="tr-TR" dirty="0" smtClean="0"/>
              <a:t>, etkinliğin </a:t>
            </a:r>
            <a:r>
              <a:rPr lang="tr-TR" dirty="0" smtClean="0"/>
              <a:t>sürdürülmesi ile ilgili yönetimsel </a:t>
            </a:r>
            <a:r>
              <a:rPr lang="tr-TR" dirty="0" smtClean="0"/>
              <a:t>ve sürece </a:t>
            </a:r>
            <a:r>
              <a:rPr lang="tr-TR" dirty="0" smtClean="0"/>
              <a:t>bağlı kaygıları arttırır. Değerlendirme yapmak, </a:t>
            </a:r>
            <a:r>
              <a:rPr lang="tr-TR" dirty="0" smtClean="0"/>
              <a:t>ne hazırladığımız </a:t>
            </a:r>
            <a:r>
              <a:rPr lang="tr-TR" dirty="0" smtClean="0"/>
              <a:t>ile neyin meydana geldiğinin </a:t>
            </a:r>
            <a:r>
              <a:rPr lang="tr-TR" dirty="0" smtClean="0"/>
              <a:t>arasındaki eşleşmeye </a:t>
            </a:r>
            <a:r>
              <a:rPr lang="tr-TR" dirty="0" smtClean="0"/>
              <a:t>değinir.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927" y="1927215"/>
            <a:ext cx="8896148" cy="300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479" y="214290"/>
            <a:ext cx="6255918" cy="61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3424" y="285728"/>
            <a:ext cx="5904659" cy="594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GİRİŞ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Bilgi</a:t>
            </a:r>
            <a:r>
              <a:rPr lang="tr-TR" dirty="0" smtClean="0"/>
              <a:t>, çocukların aktif katılım, çok </a:t>
            </a:r>
            <a:r>
              <a:rPr lang="tr-TR" dirty="0" smtClean="0"/>
              <a:t>duyulu deneyim </a:t>
            </a:r>
            <a:r>
              <a:rPr lang="tr-TR" dirty="0" smtClean="0"/>
              <a:t>ve keşfetme yolu ile yapılandırdığı birikimdir</a:t>
            </a:r>
            <a:r>
              <a:rPr lang="tr-TR" dirty="0" smtClean="0"/>
              <a:t>.</a:t>
            </a:r>
            <a:r>
              <a:rPr lang="tr-TR" dirty="0" smtClean="0"/>
              <a:t> </a:t>
            </a:r>
            <a:r>
              <a:rPr lang="tr-TR" b="1" dirty="0" smtClean="0"/>
              <a:t>Beceriler</a:t>
            </a:r>
            <a:r>
              <a:rPr lang="tr-TR" dirty="0" smtClean="0"/>
              <a:t> bilgiye uygulanan, bir şeyi ya da </a:t>
            </a:r>
            <a:r>
              <a:rPr lang="tr-TR" dirty="0" smtClean="0"/>
              <a:t>tekniği yapabilme </a:t>
            </a:r>
            <a:r>
              <a:rPr lang="tr-TR" dirty="0" smtClean="0"/>
              <a:t>yeteneğidir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Eğilimler</a:t>
            </a:r>
            <a:r>
              <a:rPr lang="tr-TR" dirty="0" smtClean="0"/>
              <a:t> </a:t>
            </a:r>
            <a:r>
              <a:rPr lang="tr-TR" dirty="0" smtClean="0"/>
              <a:t>ise merak ve esneklik gibi zihinsel </a:t>
            </a:r>
            <a:r>
              <a:rPr lang="tr-TR" dirty="0" smtClean="0"/>
              <a:t>alışkanlıklardır</a:t>
            </a:r>
          </a:p>
          <a:p>
            <a:r>
              <a:rPr lang="tr-TR" b="1" dirty="0" smtClean="0"/>
              <a:t>Duygular</a:t>
            </a:r>
            <a:r>
              <a:rPr lang="tr-TR" dirty="0" smtClean="0"/>
              <a:t>,  öğrenme </a:t>
            </a:r>
            <a:r>
              <a:rPr lang="tr-TR" dirty="0" smtClean="0"/>
              <a:t>deneyimi ile ilgili hissedilendir.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PLANLAYICI VE PROGRAM GELİŞTİRİCİ</a:t>
            </a:r>
            <a:br>
              <a:rPr lang="tr-TR" b="1" dirty="0" smtClean="0">
                <a:solidFill>
                  <a:srgbClr val="FF9900"/>
                </a:solidFill>
              </a:rPr>
            </a:br>
            <a:r>
              <a:rPr lang="tr-TR" b="1" dirty="0" smtClean="0">
                <a:solidFill>
                  <a:srgbClr val="FF9900"/>
                </a:solidFill>
              </a:rPr>
              <a:t>OLARAK ÖĞRETMEN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Öğretim programı geliştirme</a:t>
            </a:r>
            <a:r>
              <a:rPr lang="tr-TR" dirty="0" smtClean="0"/>
              <a:t> neyin </a:t>
            </a:r>
            <a:r>
              <a:rPr lang="tr-TR" dirty="0" smtClean="0"/>
              <a:t>nasıl öğretileceğinin </a:t>
            </a:r>
            <a:r>
              <a:rPr lang="tr-TR" dirty="0" smtClean="0"/>
              <a:t>planlamasını içerir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Uygulama</a:t>
            </a:r>
            <a:r>
              <a:rPr lang="tr-TR" dirty="0" smtClean="0"/>
              <a:t> </a:t>
            </a:r>
            <a:r>
              <a:rPr lang="tr-TR" dirty="0" smtClean="0"/>
              <a:t>ise yolculuğa </a:t>
            </a:r>
            <a:r>
              <a:rPr lang="tr-TR" dirty="0" smtClean="0"/>
              <a:t>başlamak gibidir.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462" y="357166"/>
            <a:ext cx="4287868" cy="58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AMAÇLAR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Amaç</a:t>
            </a:r>
            <a:r>
              <a:rPr lang="es-ES" dirty="0" smtClean="0"/>
              <a:t>, uzun vadeli bir hedef ve arzu edilen </a:t>
            </a:r>
            <a:r>
              <a:rPr lang="es-ES" dirty="0" smtClean="0"/>
              <a:t>sonucun</a:t>
            </a:r>
            <a:r>
              <a:rPr lang="tr-TR" dirty="0" smtClean="0"/>
              <a:t> geniş </a:t>
            </a:r>
            <a:r>
              <a:rPr lang="tr-TR" dirty="0" smtClean="0"/>
              <a:t>bir tanımıdır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Erken Çocukluk Eğitiminin Amaçları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14422"/>
            <a:ext cx="4474785" cy="511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422</Words>
  <PresentationFormat>Ekran Gösterisi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Slayt 1</vt:lpstr>
      <vt:lpstr>ÜNİTE 4 Sanat Deneyimleri Sağlamak</vt:lpstr>
      <vt:lpstr>Slayt 3</vt:lpstr>
      <vt:lpstr>Slayt 4</vt:lpstr>
      <vt:lpstr>GİRİŞ</vt:lpstr>
      <vt:lpstr>PLANLAYICI VE PROGRAM GELİŞTİRİCİ OLARAK ÖĞRETMEN</vt:lpstr>
      <vt:lpstr>Slayt 7</vt:lpstr>
      <vt:lpstr>AMAÇLAR</vt:lpstr>
      <vt:lpstr>Slayt 9</vt:lpstr>
      <vt:lpstr>DEĞERLER VE İNANIŞLAR</vt:lpstr>
      <vt:lpstr>HEDEFLER</vt:lpstr>
      <vt:lpstr>ERKEN ÇOCUKLUK EĞİTİM PROGRAMINA SANATI DAHİL ETME STRATEJİLERİ</vt:lpstr>
      <vt:lpstr>Slayt 13</vt:lpstr>
      <vt:lpstr>Slayt 14</vt:lpstr>
      <vt:lpstr>Slayt 15</vt:lpstr>
      <vt:lpstr>Slayt 16</vt:lpstr>
      <vt:lpstr>Slayt 17</vt:lpstr>
      <vt:lpstr>Slayt 18</vt:lpstr>
      <vt:lpstr>KİL VE OYUN HAMURU</vt:lpstr>
      <vt:lpstr>Slayt 20</vt:lpstr>
      <vt:lpstr>Slayt 21</vt:lpstr>
      <vt:lpstr>Slayt 22</vt:lpstr>
      <vt:lpstr>Slayt 23</vt:lpstr>
      <vt:lpstr>Slayt 24</vt:lpstr>
      <vt:lpstr>Slayt 25</vt:lpstr>
      <vt:lpstr>ÖZET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21</cp:revision>
  <dcterms:created xsi:type="dcterms:W3CDTF">2015-05-27T06:02:16Z</dcterms:created>
  <dcterms:modified xsi:type="dcterms:W3CDTF">2015-05-27T15:25:07Z</dcterms:modified>
</cp:coreProperties>
</file>