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7" r:id="rId2"/>
    <p:sldId id="258" r:id="rId3"/>
    <p:sldId id="262" r:id="rId4"/>
    <p:sldId id="259" r:id="rId5"/>
    <p:sldId id="263" r:id="rId6"/>
    <p:sldId id="260"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4E1E64-3D6F-4BCB-B5B7-14C52454DED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1005104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F4E1E64-3D6F-4BCB-B5B7-14C52454DED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313236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F4E1E64-3D6F-4BCB-B5B7-14C52454DED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F1FD79D-5E57-490C-802F-A1D4C7FAF0E1}"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41176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F4E1E64-3D6F-4BCB-B5B7-14C52454DED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26250821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F4E1E64-3D6F-4BCB-B5B7-14C52454DED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F1FD79D-5E57-490C-802F-A1D4C7FAF0E1}"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31860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F4E1E64-3D6F-4BCB-B5B7-14C52454DED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2995100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F4E1E64-3D6F-4BCB-B5B7-14C52454DED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6407189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F4E1E64-3D6F-4BCB-B5B7-14C52454DED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2028547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F4E1E64-3D6F-4BCB-B5B7-14C52454DED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2789035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F4E1E64-3D6F-4BCB-B5B7-14C52454DEDF}" type="datetimeFigureOut">
              <a:rPr lang="tr-TR" smtClean="0"/>
              <a:t>23.08.2020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1640493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F4E1E64-3D6F-4BCB-B5B7-14C52454DED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141005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F4E1E64-3D6F-4BCB-B5B7-14C52454DEDF}" type="datetimeFigureOut">
              <a:rPr lang="tr-TR" smtClean="0"/>
              <a:t>23.08.2020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2785835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F4E1E64-3D6F-4BCB-B5B7-14C52454DEDF}" type="datetimeFigureOut">
              <a:rPr lang="tr-TR" smtClean="0"/>
              <a:t>23.08.2020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161077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4E1E64-3D6F-4BCB-B5B7-14C52454DEDF}" type="datetimeFigureOut">
              <a:rPr lang="tr-TR" smtClean="0"/>
              <a:t>23.08.2020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105107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F4E1E64-3D6F-4BCB-B5B7-14C52454DED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1082573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F4E1E64-3D6F-4BCB-B5B7-14C52454DEDF}" type="datetimeFigureOut">
              <a:rPr lang="tr-TR" smtClean="0"/>
              <a:t>23.08.2020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F1FD79D-5E57-490C-802F-A1D4C7FAF0E1}" type="slidenum">
              <a:rPr lang="tr-TR" smtClean="0"/>
              <a:t>‹#›</a:t>
            </a:fld>
            <a:endParaRPr lang="tr-TR"/>
          </a:p>
        </p:txBody>
      </p:sp>
    </p:spTree>
    <p:extLst>
      <p:ext uri="{BB962C8B-B14F-4D97-AF65-F5344CB8AC3E}">
        <p14:creationId xmlns:p14="http://schemas.microsoft.com/office/powerpoint/2010/main" val="2354033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F4E1E64-3D6F-4BCB-B5B7-14C52454DEDF}" type="datetimeFigureOut">
              <a:rPr lang="tr-TR" smtClean="0"/>
              <a:t>23.08.2020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F1FD79D-5E57-490C-802F-A1D4C7FAF0E1}" type="slidenum">
              <a:rPr lang="tr-TR" smtClean="0"/>
              <a:t>‹#›</a:t>
            </a:fld>
            <a:endParaRPr lang="tr-TR"/>
          </a:p>
        </p:txBody>
      </p:sp>
    </p:spTree>
    <p:extLst>
      <p:ext uri="{BB962C8B-B14F-4D97-AF65-F5344CB8AC3E}">
        <p14:creationId xmlns:p14="http://schemas.microsoft.com/office/powerpoint/2010/main" val="341009718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Eser Kavramı</a:t>
            </a:r>
            <a:endParaRPr lang="tr-TR" dirty="0"/>
          </a:p>
        </p:txBody>
      </p:sp>
      <p:sp>
        <p:nvSpPr>
          <p:cNvPr id="3" name="İçerik Yer Tutucusu 2"/>
          <p:cNvSpPr>
            <a:spLocks noGrp="1"/>
          </p:cNvSpPr>
          <p:nvPr>
            <p:ph idx="1"/>
          </p:nvPr>
        </p:nvSpPr>
        <p:spPr/>
        <p:txBody>
          <a:bodyPr/>
          <a:lstStyle/>
          <a:p>
            <a:r>
              <a:rPr lang="tr-TR" b="1" dirty="0" smtClean="0"/>
              <a:t>FSEK m. 1/B-a</a:t>
            </a:r>
            <a:r>
              <a:rPr lang="tr-TR" dirty="0" smtClean="0"/>
              <a:t>: Eser, sahibinin hususiyetini taşıyan ve ilim ve edebiyat, musiki, güzel sanatlar veya sinema eserleri olarak sayılan her nevi fikir ve sanat mahsullerini ifade eder.</a:t>
            </a:r>
            <a:endParaRPr lang="tr-TR" dirty="0"/>
          </a:p>
          <a:p>
            <a:r>
              <a:rPr lang="tr-TR" dirty="0" smtClean="0"/>
              <a:t>a) Bir insan tarafından yaratılmış olmak</a:t>
            </a:r>
          </a:p>
          <a:p>
            <a:r>
              <a:rPr lang="tr-TR" dirty="0" smtClean="0"/>
              <a:t>b) Fikri/estetik bir içeriğe sahip olmak</a:t>
            </a:r>
          </a:p>
          <a:p>
            <a:r>
              <a:rPr lang="tr-TR" dirty="0" smtClean="0"/>
              <a:t>c) Şekillendirme</a:t>
            </a:r>
          </a:p>
          <a:p>
            <a:r>
              <a:rPr lang="tr-TR" dirty="0" smtClean="0"/>
              <a:t>d) İlim ve edebiyat, musiki, güzel sanatlar veya sinema eseri kategorilerinden birine dahil olmak</a:t>
            </a:r>
          </a:p>
          <a:p>
            <a:r>
              <a:rPr lang="tr-TR" dirty="0" smtClean="0"/>
              <a:t>e) Eser sahibinin hususiyetlerini taşımak</a:t>
            </a:r>
          </a:p>
        </p:txBody>
      </p:sp>
    </p:spTree>
    <p:extLst>
      <p:ext uri="{BB962C8B-B14F-4D97-AF65-F5344CB8AC3E}">
        <p14:creationId xmlns:p14="http://schemas.microsoft.com/office/powerpoint/2010/main" val="3337354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Fikir ve Sanat Eserlerinin Çeşitleri</a:t>
            </a:r>
            <a:endParaRPr lang="tr-TR" dirty="0"/>
          </a:p>
        </p:txBody>
      </p:sp>
      <p:sp>
        <p:nvSpPr>
          <p:cNvPr id="3" name="İçerik Yer Tutucusu 2"/>
          <p:cNvSpPr>
            <a:spLocks noGrp="1"/>
          </p:cNvSpPr>
          <p:nvPr>
            <p:ph idx="1"/>
          </p:nvPr>
        </p:nvSpPr>
        <p:spPr/>
        <p:txBody>
          <a:bodyPr>
            <a:normAutofit/>
          </a:bodyPr>
          <a:lstStyle/>
          <a:p>
            <a:r>
              <a:rPr lang="tr-TR" dirty="0" smtClean="0"/>
              <a:t>A. İlim ve Edebiyat Eserleri</a:t>
            </a:r>
          </a:p>
          <a:p>
            <a:pPr lvl="1"/>
            <a:r>
              <a:rPr lang="tr-TR" dirty="0" smtClean="0"/>
              <a:t>1- Herhangi bir şekilde dil ve yazı ile ifade olunan eserler ve her biçim altında ifade edilen bilgisayar programları ve bunların hazırlık tasarımları</a:t>
            </a:r>
          </a:p>
          <a:p>
            <a:pPr lvl="1"/>
            <a:r>
              <a:rPr lang="tr-TR" dirty="0" smtClean="0"/>
              <a:t>2- Her nevi rakslar, yazılı </a:t>
            </a:r>
            <a:r>
              <a:rPr lang="tr-TR" dirty="0" err="1" smtClean="0"/>
              <a:t>kareografi</a:t>
            </a:r>
            <a:r>
              <a:rPr lang="tr-TR" dirty="0" smtClean="0"/>
              <a:t> eserleri, </a:t>
            </a:r>
            <a:r>
              <a:rPr lang="tr-TR" dirty="0" err="1" smtClean="0"/>
              <a:t>pandomimler</a:t>
            </a:r>
            <a:r>
              <a:rPr lang="tr-TR" dirty="0" smtClean="0"/>
              <a:t> ve buna benzer sözsüz sahne eserleri</a:t>
            </a:r>
          </a:p>
          <a:p>
            <a:pPr lvl="1" algn="just"/>
            <a:r>
              <a:rPr lang="tr-TR" dirty="0" smtClean="0"/>
              <a:t>3- Bedii vasfı bulunmayan her nevi teknik ve ilmi mahiyette fotoğraf eserleriyle, her nevi haritalar, planlar, projeler, krokiler, resimler, coğrafyaya, topoğrafyaya, mimarlığa ait maketler ve benzerleri, her çeşit mimarlık ve şehircilik tasarım ve projeleri, mimari maketler, endüstri, çevre ve sahne tasarım projeleri</a:t>
            </a:r>
          </a:p>
        </p:txBody>
      </p:sp>
    </p:spTree>
    <p:extLst>
      <p:ext uri="{BB962C8B-B14F-4D97-AF65-F5344CB8AC3E}">
        <p14:creationId xmlns:p14="http://schemas.microsoft.com/office/powerpoint/2010/main" val="1749773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872836"/>
            <a:ext cx="8915400" cy="5038386"/>
          </a:xfrm>
        </p:spPr>
        <p:txBody>
          <a:bodyPr>
            <a:normAutofit lnSpcReduction="10000"/>
          </a:bodyPr>
          <a:lstStyle/>
          <a:p>
            <a:pPr marL="457200" lvl="1" indent="0">
              <a:buNone/>
            </a:pPr>
            <a:r>
              <a:rPr lang="tr-TR" dirty="0"/>
              <a:t>B. Musiki Eserler</a:t>
            </a:r>
          </a:p>
          <a:p>
            <a:pPr marL="457200" lvl="1" indent="0">
              <a:buNone/>
            </a:pPr>
            <a:r>
              <a:rPr lang="tr-TR" dirty="0"/>
              <a:t>C. Güzel Sanat </a:t>
            </a:r>
            <a:r>
              <a:rPr lang="tr-TR" dirty="0" smtClean="0"/>
              <a:t>Eserleri</a:t>
            </a:r>
          </a:p>
          <a:p>
            <a:pPr marL="457200" lvl="1" indent="0">
              <a:buNone/>
            </a:pPr>
            <a:r>
              <a:rPr lang="tr-TR" dirty="0"/>
              <a:t>	</a:t>
            </a:r>
            <a:r>
              <a:rPr lang="tr-TR" dirty="0" smtClean="0"/>
              <a:t>1- Yağlı veya suluboya tablolar, her türlü resimler, desenler, pasteller, gravürler, güzel yazılar ve tezhipler, kazıma, oyma, kakma veya benzeri usullerle maden taş veya diğer maddelerle çizilen veya tespit edilen eserler, kaligrafi ve serigrafi</a:t>
            </a:r>
          </a:p>
          <a:p>
            <a:pPr marL="457200" lvl="1" indent="0">
              <a:buNone/>
            </a:pPr>
            <a:r>
              <a:rPr lang="tr-TR" dirty="0"/>
              <a:t>	</a:t>
            </a:r>
            <a:r>
              <a:rPr lang="tr-TR" dirty="0" smtClean="0"/>
              <a:t>2- Heykeller, kabartmalar ve oymalar</a:t>
            </a:r>
          </a:p>
          <a:p>
            <a:pPr marL="457200" lvl="1" indent="0">
              <a:buNone/>
            </a:pPr>
            <a:r>
              <a:rPr lang="tr-TR" dirty="0"/>
              <a:t>	</a:t>
            </a:r>
            <a:r>
              <a:rPr lang="tr-TR" dirty="0" smtClean="0"/>
              <a:t>3- Mimarlık eserleri</a:t>
            </a:r>
          </a:p>
          <a:p>
            <a:pPr marL="457200" lvl="1" indent="0">
              <a:buNone/>
            </a:pPr>
            <a:r>
              <a:rPr lang="tr-TR" dirty="0"/>
              <a:t>	</a:t>
            </a:r>
            <a:r>
              <a:rPr lang="tr-TR" dirty="0" smtClean="0"/>
              <a:t>4- El işleri ve küçük sanat eserleri, minyatürler ve süsleme sanatı ürünleri ile tekstil, moda tasarımları</a:t>
            </a:r>
          </a:p>
          <a:p>
            <a:pPr marL="457200" lvl="1" indent="0">
              <a:buNone/>
            </a:pPr>
            <a:r>
              <a:rPr lang="tr-TR" dirty="0"/>
              <a:t>	</a:t>
            </a:r>
            <a:r>
              <a:rPr lang="tr-TR" dirty="0" smtClean="0"/>
              <a:t>5- Fotoğraf eserleri ve slaytlar</a:t>
            </a:r>
          </a:p>
          <a:p>
            <a:pPr marL="457200" lvl="1" indent="0">
              <a:buNone/>
            </a:pPr>
            <a:r>
              <a:rPr lang="tr-TR" dirty="0"/>
              <a:t>	</a:t>
            </a:r>
            <a:r>
              <a:rPr lang="tr-TR" dirty="0" smtClean="0"/>
              <a:t>6- Grafik eserler</a:t>
            </a:r>
          </a:p>
          <a:p>
            <a:pPr marL="457200" lvl="1" indent="0">
              <a:buNone/>
            </a:pPr>
            <a:r>
              <a:rPr lang="tr-TR" dirty="0"/>
              <a:t>	</a:t>
            </a:r>
            <a:r>
              <a:rPr lang="tr-TR" dirty="0" smtClean="0"/>
              <a:t>7- Karikatür eserleri</a:t>
            </a:r>
          </a:p>
          <a:p>
            <a:pPr marL="457200" lvl="1" indent="0">
              <a:buNone/>
            </a:pPr>
            <a:r>
              <a:rPr lang="tr-TR" dirty="0"/>
              <a:t>	</a:t>
            </a:r>
            <a:r>
              <a:rPr lang="tr-TR" dirty="0" smtClean="0"/>
              <a:t>8- Her türlü tiplemeler</a:t>
            </a:r>
            <a:endParaRPr lang="tr-TR" dirty="0"/>
          </a:p>
          <a:p>
            <a:pPr marL="457200" lvl="1" indent="0">
              <a:buNone/>
            </a:pPr>
            <a:r>
              <a:rPr lang="tr-TR" dirty="0"/>
              <a:t>C. Sinema Eserleri</a:t>
            </a:r>
          </a:p>
          <a:p>
            <a:pPr marL="457200" lvl="1" indent="0">
              <a:buNone/>
            </a:pPr>
            <a:r>
              <a:rPr lang="tr-TR" dirty="0"/>
              <a:t>D. Multimedia Eserler</a:t>
            </a:r>
          </a:p>
          <a:p>
            <a:endParaRPr lang="tr-TR" dirty="0"/>
          </a:p>
        </p:txBody>
      </p:sp>
    </p:spTree>
    <p:extLst>
      <p:ext uri="{BB962C8B-B14F-4D97-AF65-F5344CB8AC3E}">
        <p14:creationId xmlns:p14="http://schemas.microsoft.com/office/powerpoint/2010/main" val="32558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İşlenmeler ve Derlemeler</a:t>
            </a:r>
            <a:endParaRPr lang="tr-TR" dirty="0"/>
          </a:p>
        </p:txBody>
      </p:sp>
      <p:sp>
        <p:nvSpPr>
          <p:cNvPr id="3" name="İçerik Yer Tutucusu 2"/>
          <p:cNvSpPr>
            <a:spLocks noGrp="1"/>
          </p:cNvSpPr>
          <p:nvPr>
            <p:ph idx="1"/>
          </p:nvPr>
        </p:nvSpPr>
        <p:spPr/>
        <p:txBody>
          <a:bodyPr/>
          <a:lstStyle/>
          <a:p>
            <a:r>
              <a:rPr lang="tr-TR" b="1" dirty="0" smtClean="0"/>
              <a:t>İşlenme eser</a:t>
            </a:r>
            <a:r>
              <a:rPr lang="tr-TR" dirty="0" smtClean="0"/>
              <a:t>: Diğer bir eserden istifade suretiyle vücuda getirilip de bu esere nispetle müstakil olmayan ve işleyenin hususiyetini taşıyan fikir ve sanat mahsulleri</a:t>
            </a:r>
          </a:p>
          <a:p>
            <a:pPr algn="just"/>
            <a:r>
              <a:rPr lang="tr-TR" b="1" dirty="0" smtClean="0"/>
              <a:t>Derleme eser</a:t>
            </a:r>
            <a:r>
              <a:rPr lang="tr-TR" dirty="0" smtClean="0"/>
              <a:t>: Özgün eser üzerindeki haklar saklı kalmak kaydıyla, ansiklopediler ve antolojiler gibi muhtevası seçme ve düzenlemelerden oluşan ve bir düşünce </a:t>
            </a:r>
            <a:r>
              <a:rPr lang="tr-TR" smtClean="0"/>
              <a:t>yaratıcılığı sonucu olan eser</a:t>
            </a:r>
            <a:endParaRPr lang="tr-TR" dirty="0"/>
          </a:p>
        </p:txBody>
      </p:sp>
    </p:spTree>
    <p:extLst>
      <p:ext uri="{BB962C8B-B14F-4D97-AF65-F5344CB8AC3E}">
        <p14:creationId xmlns:p14="http://schemas.microsoft.com/office/powerpoint/2010/main" val="1028482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Fikir ve Sanat Eserleri Kanunu’nda Yer Alan İşlenme ve Derlenme Eserler</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1- Tercümeler</a:t>
            </a:r>
          </a:p>
          <a:p>
            <a:r>
              <a:rPr lang="tr-TR" dirty="0" smtClean="0"/>
              <a:t>2- Roman, hikaye, şiir, tiyatro piyesi gibi eserlerden birisinin bu sayılan nevilerden bir başkasına çevrilmesi</a:t>
            </a:r>
          </a:p>
          <a:p>
            <a:r>
              <a:rPr lang="tr-TR" dirty="0" smtClean="0"/>
              <a:t>3- Musiki, güzel sanatlar ve ilim veya edebiyat eserlerinin filme alınması</a:t>
            </a:r>
          </a:p>
          <a:p>
            <a:r>
              <a:rPr lang="tr-TR" dirty="0" smtClean="0"/>
              <a:t>4- Musiki aranjman ve tertipleri</a:t>
            </a:r>
          </a:p>
          <a:p>
            <a:r>
              <a:rPr lang="tr-TR" dirty="0" smtClean="0"/>
              <a:t>5- Güzel sanat eserlerin bir şekilden diğer bir şekle sokulması</a:t>
            </a:r>
          </a:p>
          <a:p>
            <a:r>
              <a:rPr lang="tr-TR" dirty="0" smtClean="0"/>
              <a:t>6- Eser sahibinin bütün veya aynı cinsten olan eserlerinin külliyat haline getirilmesi</a:t>
            </a:r>
          </a:p>
          <a:p>
            <a:r>
              <a:rPr lang="tr-TR" dirty="0" smtClean="0"/>
              <a:t>7- Belli bir maksada göre ve hususi bir plan dahilinde seçme ve toplama eserlerin tertibi</a:t>
            </a:r>
          </a:p>
          <a:p>
            <a:r>
              <a:rPr lang="tr-TR" dirty="0" smtClean="0"/>
              <a:t>8- Henüz yayınlanmamış bir eserin ilmi araştırma ve çalışma sonucu yayımlanmaya elverişli hale getirilmesi</a:t>
            </a:r>
          </a:p>
          <a:p>
            <a:r>
              <a:rPr lang="tr-TR" dirty="0" smtClean="0"/>
              <a:t>9- Başkasına ait bir eserin izahı veya şerhi veyahut da kısaltılması</a:t>
            </a:r>
          </a:p>
          <a:p>
            <a:r>
              <a:rPr lang="tr-TR" dirty="0" smtClean="0"/>
              <a:t>10- Bilgisayar programlarının uyarlanması, düzenlenmesi veya herhangi bir değişime tabi kılınması</a:t>
            </a:r>
          </a:p>
          <a:p>
            <a:r>
              <a:rPr lang="tr-TR" dirty="0" smtClean="0"/>
              <a:t>11- Veri tabanları</a:t>
            </a:r>
          </a:p>
        </p:txBody>
      </p:sp>
    </p:spTree>
    <p:extLst>
      <p:ext uri="{BB962C8B-B14F-4D97-AF65-F5344CB8AC3E}">
        <p14:creationId xmlns:p14="http://schemas.microsoft.com/office/powerpoint/2010/main" val="1341538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790365"/>
            <a:ext cx="8911687" cy="1280890"/>
          </a:xfrm>
        </p:spPr>
        <p:txBody>
          <a:bodyPr/>
          <a:lstStyle/>
          <a:p>
            <a:r>
              <a:rPr lang="tr-TR" dirty="0" smtClean="0"/>
              <a:t>Bağımlı Eserler</a:t>
            </a:r>
            <a:endParaRPr lang="tr-TR" dirty="0"/>
          </a:p>
        </p:txBody>
      </p:sp>
      <p:sp>
        <p:nvSpPr>
          <p:cNvPr id="3" name="İçerik Yer Tutucusu 2"/>
          <p:cNvSpPr>
            <a:spLocks noGrp="1"/>
          </p:cNvSpPr>
          <p:nvPr>
            <p:ph idx="1"/>
          </p:nvPr>
        </p:nvSpPr>
        <p:spPr>
          <a:xfrm>
            <a:off x="2589212" y="1884218"/>
            <a:ext cx="8915400" cy="4027004"/>
          </a:xfrm>
        </p:spPr>
        <p:txBody>
          <a:bodyPr>
            <a:normAutofit lnSpcReduction="10000"/>
          </a:bodyPr>
          <a:lstStyle/>
          <a:p>
            <a:r>
              <a:rPr lang="tr-TR" dirty="0" smtClean="0"/>
              <a:t>A. Serbest Yararlanma</a:t>
            </a:r>
          </a:p>
          <a:p>
            <a:pPr lvl="1"/>
            <a:r>
              <a:rPr lang="tr-TR" dirty="0" smtClean="0"/>
              <a:t>1- Serbest yararlanmanın kaynakları</a:t>
            </a:r>
          </a:p>
          <a:p>
            <a:pPr lvl="1"/>
            <a:r>
              <a:rPr lang="tr-TR" dirty="0" smtClean="0"/>
              <a:t>2- Serbest yararlanmanın sınırları</a:t>
            </a:r>
          </a:p>
          <a:p>
            <a:pPr lvl="1"/>
            <a:r>
              <a:rPr lang="tr-TR" dirty="0" smtClean="0"/>
              <a:t>3- Serbest yararlanmanın sınırlarının tayiniyle ilgili özel durumlar</a:t>
            </a:r>
          </a:p>
          <a:p>
            <a:pPr lvl="2"/>
            <a:r>
              <a:rPr lang="tr-TR" dirty="0" smtClean="0"/>
              <a:t>a) Başka bir eser şekline dönüştürmek</a:t>
            </a:r>
          </a:p>
          <a:p>
            <a:pPr lvl="2"/>
            <a:r>
              <a:rPr lang="tr-TR" dirty="0" smtClean="0"/>
              <a:t>b) Devam mahiyetindeki eserler</a:t>
            </a:r>
          </a:p>
          <a:p>
            <a:pPr lvl="2"/>
            <a:r>
              <a:rPr lang="tr-TR" dirty="0" smtClean="0"/>
              <a:t>c) Parodiler</a:t>
            </a:r>
          </a:p>
          <a:p>
            <a:pPr lvl="0"/>
            <a:r>
              <a:rPr lang="tr-TR" dirty="0">
                <a:solidFill>
                  <a:prstClr val="black"/>
                </a:solidFill>
              </a:rPr>
              <a:t>B. İntihal</a:t>
            </a:r>
          </a:p>
          <a:p>
            <a:pPr lvl="0"/>
            <a:r>
              <a:rPr lang="tr-TR" dirty="0">
                <a:solidFill>
                  <a:prstClr val="black"/>
                </a:solidFill>
              </a:rPr>
              <a:t>C. Farkında Olmadan Sahiplenme</a:t>
            </a:r>
          </a:p>
          <a:p>
            <a:pPr lvl="0"/>
            <a:r>
              <a:rPr lang="tr-TR" dirty="0">
                <a:solidFill>
                  <a:prstClr val="black"/>
                </a:solidFill>
              </a:rPr>
              <a:t>D. Çifte Yaratma</a:t>
            </a:r>
          </a:p>
          <a:p>
            <a:pPr lvl="0"/>
            <a:r>
              <a:rPr lang="tr-TR" dirty="0">
                <a:solidFill>
                  <a:prstClr val="black"/>
                </a:solidFill>
              </a:rPr>
              <a:t>E. İşlenmeler ve Derlemeler</a:t>
            </a:r>
          </a:p>
          <a:p>
            <a:pPr marL="914400" lvl="2" indent="0">
              <a:buNone/>
            </a:pPr>
            <a:endParaRPr lang="tr-TR" dirty="0" smtClean="0"/>
          </a:p>
        </p:txBody>
      </p:sp>
    </p:spTree>
    <p:extLst>
      <p:ext uri="{BB962C8B-B14F-4D97-AF65-F5344CB8AC3E}">
        <p14:creationId xmlns:p14="http://schemas.microsoft.com/office/powerpoint/2010/main" val="1239945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Eserin Alenileşmesi ve Yayımlanması</a:t>
            </a:r>
            <a:endParaRPr lang="tr-TR" dirty="0"/>
          </a:p>
        </p:txBody>
      </p:sp>
      <p:sp>
        <p:nvSpPr>
          <p:cNvPr id="3" name="İçerik Yer Tutucusu 2"/>
          <p:cNvSpPr>
            <a:spLocks noGrp="1"/>
          </p:cNvSpPr>
          <p:nvPr>
            <p:ph idx="1"/>
          </p:nvPr>
        </p:nvSpPr>
        <p:spPr/>
        <p:txBody>
          <a:bodyPr/>
          <a:lstStyle/>
          <a:p>
            <a:r>
              <a:rPr lang="tr-TR" dirty="0" smtClean="0"/>
              <a:t>Eserin Alenileşmesi</a:t>
            </a:r>
          </a:p>
          <a:p>
            <a:r>
              <a:rPr lang="tr-TR" dirty="0" smtClean="0"/>
              <a:t>Eserin Yayımlanması</a:t>
            </a:r>
          </a:p>
          <a:p>
            <a:r>
              <a:rPr lang="tr-TR" dirty="0" smtClean="0"/>
              <a:t>Milletlerarası Anlaşmalarda Alenileşme Konusu ve Dijital Elektronik Vasıtalar</a:t>
            </a:r>
          </a:p>
          <a:p>
            <a:r>
              <a:rPr lang="tr-TR" dirty="0" smtClean="0"/>
              <a:t>Basın </a:t>
            </a:r>
            <a:r>
              <a:rPr lang="tr-TR" smtClean="0"/>
              <a:t>Kanunu’ndaki Düzenleme</a:t>
            </a:r>
            <a:endParaRPr lang="tr-TR"/>
          </a:p>
        </p:txBody>
      </p:sp>
    </p:spTree>
    <p:extLst>
      <p:ext uri="{BB962C8B-B14F-4D97-AF65-F5344CB8AC3E}">
        <p14:creationId xmlns:p14="http://schemas.microsoft.com/office/powerpoint/2010/main" val="89135616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58</TotalTime>
  <Words>440</Words>
  <Application>Microsoft Office PowerPoint</Application>
  <PresentationFormat>Geniş ekran</PresentationFormat>
  <Paragraphs>56</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Eser Kavramı</vt:lpstr>
      <vt:lpstr>Fikir ve Sanat Eserlerinin Çeşitleri</vt:lpstr>
      <vt:lpstr>PowerPoint Sunusu</vt:lpstr>
      <vt:lpstr>İşlenmeler ve Derlemeler</vt:lpstr>
      <vt:lpstr>Fikir ve Sanat Eserleri Kanunu’nda Yer Alan İşlenme ve Derlenme Eserler</vt:lpstr>
      <vt:lpstr>Bağımlı Eserler</vt:lpstr>
      <vt:lpstr>Eserin Alenileşmesi ve Yayımlanması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Eser Kavramı</dc:title>
  <dc:creator>Pc</dc:creator>
  <cp:lastModifiedBy>Pc</cp:lastModifiedBy>
  <cp:revision>10</cp:revision>
  <dcterms:created xsi:type="dcterms:W3CDTF">2020-08-11T12:01:51Z</dcterms:created>
  <dcterms:modified xsi:type="dcterms:W3CDTF">2020-08-23T14:15:47Z</dcterms:modified>
</cp:coreProperties>
</file>