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7" r:id="rId5"/>
    <p:sldId id="258" r:id="rId6"/>
    <p:sldId id="269" r:id="rId7"/>
    <p:sldId id="259" r:id="rId8"/>
    <p:sldId id="260" r:id="rId9"/>
    <p:sldId id="261" r:id="rId10"/>
    <p:sldId id="262" r:id="rId11"/>
    <p:sldId id="263"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05.02.2020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en-US" dirty="0" err="1">
                <a:latin typeface="Times New Roman"/>
                <a:ea typeface="Calibri"/>
              </a:rPr>
              <a:t>Akarsu</a:t>
            </a:r>
            <a:r>
              <a:rPr lang="en-US" dirty="0">
                <a:latin typeface="Times New Roman"/>
                <a:ea typeface="Calibri"/>
              </a:rPr>
              <a:t> </a:t>
            </a:r>
            <a:r>
              <a:rPr lang="en-US" dirty="0" err="1">
                <a:latin typeface="Times New Roman"/>
                <a:ea typeface="Calibri"/>
              </a:rPr>
              <a:t>seki</a:t>
            </a:r>
            <a:r>
              <a:rPr lang="en-US" dirty="0">
                <a:latin typeface="Times New Roman"/>
                <a:ea typeface="Calibri"/>
              </a:rPr>
              <a:t> </a:t>
            </a:r>
            <a:r>
              <a:rPr lang="en-US" dirty="0" err="1">
                <a:latin typeface="Times New Roman"/>
                <a:ea typeface="Calibri"/>
              </a:rPr>
              <a:t>depoları</a:t>
            </a:r>
            <a:endParaRPr lang="en-US" dirty="0"/>
          </a:p>
        </p:txBody>
      </p:sp>
      <p:sp>
        <p:nvSpPr>
          <p:cNvPr id="3" name="Alt Başlık 2"/>
          <p:cNvSpPr>
            <a:spLocks noGrp="1"/>
          </p:cNvSpPr>
          <p:nvPr>
            <p:ph type="subTitle" idx="1"/>
          </p:nvPr>
        </p:nvSpPr>
        <p:spPr/>
        <p:txBody>
          <a:bodyPr/>
          <a:lstStyle/>
          <a:p>
            <a:r>
              <a:rPr lang="tr-TR" dirty="0" smtClean="0">
                <a:solidFill>
                  <a:srgbClr val="FF0000"/>
                </a:solidFill>
              </a:rPr>
              <a:t>10. hafta</a:t>
            </a:r>
            <a:endParaRPr lang="en-US" dirty="0">
              <a:solidFill>
                <a:srgbClr val="FF0000"/>
              </a:solidFill>
            </a:endParaRPr>
          </a:p>
        </p:txBody>
      </p:sp>
    </p:spTree>
    <p:extLst>
      <p:ext uri="{BB962C8B-B14F-4D97-AF65-F5344CB8AC3E}">
        <p14:creationId xmlns:p14="http://schemas.microsoft.com/office/powerpoint/2010/main" xmlns="" val="1355420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E:\Masaüstü Bilgisayar Aralık 2012\2014\KIZILIRMAK TÜBİTAK 2012\Kızılırmak agustos 2013\1\118___08\IMG_2576.JPG"/>
          <p:cNvPicPr>
            <a:picLocks noGrp="1" noChangeAspect="1" noChangeArrowheads="1"/>
          </p:cNvPicPr>
          <p:nvPr>
            <p:ph idx="1"/>
          </p:nvPr>
        </p:nvPicPr>
        <p:blipFill>
          <a:blip r:embed="rId2" cstate="print"/>
          <a:srcRect/>
          <a:stretch>
            <a:fillRect/>
          </a:stretch>
        </p:blipFill>
        <p:spPr bwMode="auto">
          <a:xfrm>
            <a:off x="107504" y="889827"/>
            <a:ext cx="8712968" cy="580283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smtClean="0"/>
              <a:t>Seki basamakları</a:t>
            </a:r>
            <a:endParaRPr lang="tr-TR" dirty="0"/>
          </a:p>
        </p:txBody>
      </p:sp>
      <p:pic>
        <p:nvPicPr>
          <p:cNvPr id="3075" name="Picture 3" descr="E:\Masaüstü Bilgisayar Aralık 2012\2014\KIZILIRMAK TÜBİTAK 2012\Kızılırmak agustos 2013\1\118___08\IMG_2517.JPG"/>
          <p:cNvPicPr>
            <a:picLocks noGrp="1" noChangeAspect="1" noChangeArrowheads="1"/>
          </p:cNvPicPr>
          <p:nvPr>
            <p:ph idx="1"/>
          </p:nvPr>
        </p:nvPicPr>
        <p:blipFill>
          <a:blip r:embed="rId2" cstate="print"/>
          <a:srcRect/>
          <a:stretch>
            <a:fillRect/>
          </a:stretch>
        </p:blipFill>
        <p:spPr bwMode="auto">
          <a:xfrm>
            <a:off x="179512" y="836712"/>
            <a:ext cx="8640960" cy="57548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pPr>
              <a:buNone/>
            </a:pPr>
            <a:r>
              <a:rPr lang="tr-TR" b="1" dirty="0" smtClean="0"/>
              <a:t>Seki basamakları yardımıyla:</a:t>
            </a:r>
          </a:p>
          <a:p>
            <a:r>
              <a:rPr lang="tr-TR" dirty="0" smtClean="0"/>
              <a:t>Kazılma birikme oranı</a:t>
            </a:r>
          </a:p>
          <a:p>
            <a:r>
              <a:rPr lang="tr-TR" dirty="0" smtClean="0"/>
              <a:t>Tektonik yükselme hızı</a:t>
            </a:r>
          </a:p>
          <a:p>
            <a:r>
              <a:rPr lang="tr-TR" dirty="0" smtClean="0"/>
              <a:t>Deniz seviyesi değişimi</a:t>
            </a:r>
          </a:p>
          <a:p>
            <a:r>
              <a:rPr lang="tr-TR" dirty="0" smtClean="0"/>
              <a:t>Havza koşullarındaki değişim</a:t>
            </a:r>
          </a:p>
          <a:p>
            <a:r>
              <a:rPr lang="tr-TR" dirty="0" smtClean="0"/>
              <a:t>Kapma</a:t>
            </a:r>
          </a:p>
          <a:p>
            <a:r>
              <a:rPr lang="tr-TR" dirty="0" smtClean="0"/>
              <a:t>Tektonik ötelenme miktarı</a:t>
            </a:r>
          </a:p>
          <a:p>
            <a:r>
              <a:rPr lang="tr-TR" dirty="0" smtClean="0"/>
              <a:t>Akarsu ortamının özellikleri</a:t>
            </a:r>
          </a:p>
          <a:p>
            <a:r>
              <a:rPr lang="tr-TR" dirty="0" smtClean="0"/>
              <a:t>İklim değişimi vb bilgilere ulaşılabilir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4" name="Picture 7" descr="D:\UD-D\2006 kızılırmak\2006 kızılırmak arazi foto 392.jpg"/>
          <p:cNvPicPr>
            <a:picLocks noChangeAspect="1" noChangeArrowheads="1"/>
          </p:cNvPicPr>
          <p:nvPr/>
        </p:nvPicPr>
        <p:blipFill>
          <a:blip r:embed="rId2" cstate="print"/>
          <a:srcRect t="12709"/>
          <a:stretch>
            <a:fillRect/>
          </a:stretch>
        </p:blipFill>
        <p:spPr bwMode="auto">
          <a:xfrm>
            <a:off x="-468560" y="404664"/>
            <a:ext cx="10794911" cy="6265264"/>
          </a:xfrm>
          <a:prstGeom prst="rect">
            <a:avLst/>
          </a:prstGeom>
          <a:noFill/>
        </p:spPr>
      </p:pic>
    </p:spTree>
    <p:extLst>
      <p:ext uri="{BB962C8B-B14F-4D97-AF65-F5344CB8AC3E}">
        <p14:creationId xmlns:p14="http://schemas.microsoft.com/office/powerpoint/2010/main" xmlns="" val="73801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8229600" cy="5001419"/>
          </a:xfrm>
        </p:spPr>
        <p:txBody>
          <a:bodyPr>
            <a:normAutofit fontScale="55000" lnSpcReduction="20000"/>
          </a:bodyPr>
          <a:lstStyle/>
          <a:p>
            <a:r>
              <a:rPr lang="tr-TR" i="1" dirty="0" smtClean="0"/>
              <a:t>Seki oluşumu ve kalıcılığı</a:t>
            </a:r>
            <a:r>
              <a:rPr lang="tr-TR" dirty="0" smtClean="0"/>
              <a:t/>
            </a:r>
            <a:br>
              <a:rPr lang="tr-TR" dirty="0" smtClean="0"/>
            </a:br>
            <a:r>
              <a:rPr lang="tr-TR" dirty="0" smtClean="0"/>
              <a:t>Akarsu sekisi oluşumunu dört grup süreç sağlar: (1) kabuksal hareketler, özellikle tektonik ve </a:t>
            </a:r>
            <a:r>
              <a:rPr lang="tr-TR" dirty="0" err="1" smtClean="0"/>
              <a:t>izostatik</a:t>
            </a:r>
            <a:r>
              <a:rPr lang="tr-TR" dirty="0" smtClean="0"/>
              <a:t> hareketler; (2) </a:t>
            </a:r>
            <a:r>
              <a:rPr lang="tr-TR" dirty="0" err="1" smtClean="0"/>
              <a:t>östatik</a:t>
            </a:r>
            <a:r>
              <a:rPr lang="tr-TR" dirty="0" smtClean="0"/>
              <a:t> deniz seviyesi değişimleri; (3) iklimsel değişimler ve (4) akarsu kapması. Bu faktörler pek çok durumda eş zamanlı olarak birlikte işlev yapar. Akarsu kapması ile oluşan akarsu sekileri özel bir durumdur. Eğer daha alçakta yer alan bir akarsuyun yukarı kesimi, daha yüksek taban seviyesine sahip bir akarsuyu kaparsa, kapılmış akarsu, aniden kendisininkinden daha düşük yeni bir kaide seviyesine sahip olduğu için, kendi vadi tabanını derine kazar. Bu tek bir süreçtir ve sadece bir seki seviyesi oluşturur. Kabuksal hareketler derine kazılmayı tetikleyebilir. Deniz seviyesindeki </a:t>
            </a:r>
            <a:r>
              <a:rPr lang="tr-TR" dirty="0" err="1" smtClean="0"/>
              <a:t>östatik</a:t>
            </a:r>
            <a:r>
              <a:rPr lang="tr-TR" dirty="0" smtClean="0"/>
              <a:t> bir alçalma, eğer deniz tabanı akarsudan daha az eğimli ise kıyıdan içerlere doğru gerçekleşen geriye doğru bir aşınmaya yol açabilir. Statik deniz seviyeleri, yanal aşındırmaya ve vadi</a:t>
            </a:r>
            <a:br>
              <a:rPr lang="tr-TR" dirty="0" smtClean="0"/>
            </a:br>
            <a:r>
              <a:rPr lang="tr-TR" dirty="0" smtClean="0"/>
              <a:t>genişlemesine yol açar. Yükselen deniz seviyeleri farklı süreçlere neden olur. Örneğin, </a:t>
            </a:r>
            <a:r>
              <a:rPr lang="tr-TR" dirty="0" err="1" smtClean="0"/>
              <a:t>Pleyistosen</a:t>
            </a:r>
            <a:r>
              <a:rPr lang="tr-TR" dirty="0" smtClean="0"/>
              <a:t> dönemi buzul-</a:t>
            </a:r>
            <a:r>
              <a:rPr lang="tr-TR" dirty="0" err="1" smtClean="0"/>
              <a:t>buzularası</a:t>
            </a:r>
            <a:r>
              <a:rPr lang="tr-TR" dirty="0" smtClean="0"/>
              <a:t> döngüleri sırasında deniz</a:t>
            </a:r>
            <a:br>
              <a:rPr lang="tr-TR" dirty="0" smtClean="0"/>
            </a:br>
            <a:r>
              <a:rPr lang="tr-TR" dirty="0" smtClean="0"/>
              <a:t>seviyesinin 100 metreden fazla alçalması ve tekrar yükselmesi, Avrupa kıyılarındaki akarsu vadilerinin pek çoğunda sekiler dizisinin oluşmasına neden olmuştur.</a:t>
            </a:r>
            <a:br>
              <a:rPr lang="tr-TR" dirty="0" smtClean="0"/>
            </a:br>
            <a:endParaRPr lang="tr-TR" dirty="0"/>
          </a:p>
        </p:txBody>
      </p:sp>
      <p:sp>
        <p:nvSpPr>
          <p:cNvPr id="4" name="3 Dikdörtgen"/>
          <p:cNvSpPr/>
          <p:nvPr/>
        </p:nvSpPr>
        <p:spPr>
          <a:xfrm>
            <a:off x="611560" y="5517232"/>
            <a:ext cx="8136904" cy="503408"/>
          </a:xfrm>
          <a:prstGeom prst="rect">
            <a:avLst/>
          </a:prstGeom>
        </p:spPr>
        <p:txBody>
          <a:bodyPr wrap="square">
            <a:spAutoFit/>
          </a:bodyPr>
          <a:lstStyle/>
          <a:p>
            <a:pPr lvl="0" algn="just">
              <a:lnSpc>
                <a:spcPct val="115000"/>
              </a:lnSpc>
            </a:pPr>
            <a:r>
              <a:rPr lang="tr-TR" sz="1200" dirty="0" smtClean="0">
                <a:solidFill>
                  <a:srgbClr val="231F20"/>
                </a:solidFill>
                <a:latin typeface="MinionPro-Regular"/>
              </a:rPr>
              <a:t>Kaynak: </a:t>
            </a:r>
            <a:r>
              <a:rPr lang="tr-TR" sz="1200" b="1" dirty="0" smtClean="0">
                <a:solidFill>
                  <a:prstClr val="black"/>
                </a:solidFill>
                <a:latin typeface="Arial"/>
                <a:ea typeface="Calibri"/>
                <a:cs typeface="Times New Roman"/>
              </a:rPr>
              <a:t>Doğan, U.</a:t>
            </a:r>
            <a:r>
              <a:rPr lang="tr-TR" sz="1200" dirty="0" smtClean="0">
                <a:solidFill>
                  <a:prstClr val="black"/>
                </a:solidFill>
                <a:latin typeface="Arial"/>
                <a:ea typeface="Calibri"/>
                <a:cs typeface="Times New Roman"/>
              </a:rPr>
              <a:t> Jeomorfolojinin Temelleri. Nobel Yayınevi, 2016. (</a:t>
            </a:r>
            <a:r>
              <a:rPr lang="tr-TR" sz="1200" dirty="0" err="1" smtClean="0">
                <a:solidFill>
                  <a:prstClr val="black"/>
                </a:solidFill>
                <a:latin typeface="Arial"/>
                <a:ea typeface="Calibri"/>
                <a:cs typeface="Times New Roman"/>
              </a:rPr>
              <a:t>translate</a:t>
            </a:r>
            <a:r>
              <a:rPr lang="tr-TR" sz="1200" dirty="0" smtClean="0">
                <a:solidFill>
                  <a:prstClr val="black"/>
                </a:solidFill>
                <a:latin typeface="Arial"/>
                <a:ea typeface="Calibri"/>
                <a:cs typeface="Times New Roman"/>
              </a:rPr>
              <a:t> </a:t>
            </a:r>
            <a:r>
              <a:rPr lang="tr-TR" sz="1200" dirty="0" err="1" smtClean="0">
                <a:solidFill>
                  <a:prstClr val="black"/>
                </a:solidFill>
                <a:latin typeface="Arial"/>
                <a:ea typeface="Calibri"/>
                <a:cs typeface="Times New Roman"/>
              </a:rPr>
              <a:t>Editor</a:t>
            </a:r>
            <a:r>
              <a:rPr lang="tr-TR" sz="1200" dirty="0" smtClean="0">
                <a:solidFill>
                  <a:prstClr val="black"/>
                </a:solidFill>
                <a:latin typeface="Arial"/>
                <a:ea typeface="Calibri"/>
                <a:cs typeface="Times New Roman"/>
              </a:rPr>
              <a:t>: </a:t>
            </a:r>
            <a:r>
              <a:rPr lang="tr-TR" sz="1200" dirty="0" err="1" smtClean="0">
                <a:solidFill>
                  <a:prstClr val="black"/>
                </a:solidFill>
                <a:latin typeface="Arial"/>
                <a:ea typeface="Calibri"/>
                <a:cs typeface="Times New Roman"/>
              </a:rPr>
              <a:t>Huggett</a:t>
            </a:r>
            <a:r>
              <a:rPr lang="tr-TR" sz="1200" dirty="0" smtClean="0">
                <a:solidFill>
                  <a:prstClr val="black"/>
                </a:solidFill>
                <a:latin typeface="Arial"/>
                <a:ea typeface="Calibri"/>
                <a:cs typeface="Times New Roman"/>
              </a:rPr>
              <a:t> R.J. Fundamentals of </a:t>
            </a:r>
            <a:r>
              <a:rPr lang="tr-TR" sz="1200" dirty="0" err="1" smtClean="0">
                <a:solidFill>
                  <a:prstClr val="black"/>
                </a:solidFill>
                <a:latin typeface="Arial"/>
                <a:ea typeface="Calibri"/>
                <a:cs typeface="Times New Roman"/>
              </a:rPr>
              <a:t>Geomorphology</a:t>
            </a:r>
            <a:r>
              <a:rPr lang="tr-TR" sz="1200" dirty="0" smtClean="0">
                <a:solidFill>
                  <a:prstClr val="black"/>
                </a:solidFill>
                <a:latin typeface="Arial"/>
                <a:ea typeface="Calibri"/>
                <a:cs typeface="Times New Roman"/>
              </a:rPr>
              <a:t>. </a:t>
            </a:r>
            <a:r>
              <a:rPr lang="tr-TR" sz="1200" dirty="0" err="1" smtClean="0">
                <a:solidFill>
                  <a:prstClr val="black"/>
                </a:solidFill>
                <a:latin typeface="Arial"/>
                <a:ea typeface="Calibri"/>
                <a:cs typeface="Times New Roman"/>
              </a:rPr>
              <a:t>Routhledge</a:t>
            </a:r>
            <a:r>
              <a:rPr lang="tr-TR" sz="1200" dirty="0" smtClean="0">
                <a:solidFill>
                  <a:prstClr val="black"/>
                </a:solidFill>
                <a:latin typeface="Arial"/>
                <a:ea typeface="Calibri"/>
                <a:cs typeface="Times New Roman"/>
              </a:rPr>
              <a:t>, </a:t>
            </a:r>
            <a:r>
              <a:rPr lang="tr-TR" sz="1200" dirty="0" err="1" smtClean="0">
                <a:solidFill>
                  <a:prstClr val="black"/>
                </a:solidFill>
                <a:latin typeface="Arial"/>
                <a:ea typeface="Calibri"/>
                <a:cs typeface="Times New Roman"/>
              </a:rPr>
              <a:t>Third</a:t>
            </a:r>
            <a:r>
              <a:rPr lang="tr-TR" sz="1200" dirty="0" smtClean="0">
                <a:solidFill>
                  <a:prstClr val="black"/>
                </a:solidFill>
                <a:latin typeface="Arial"/>
                <a:ea typeface="Calibri"/>
                <a:cs typeface="Times New Roman"/>
              </a:rPr>
              <a:t> </a:t>
            </a:r>
            <a:r>
              <a:rPr lang="tr-TR" sz="1200" dirty="0" err="1" smtClean="0">
                <a:solidFill>
                  <a:prstClr val="black"/>
                </a:solidFill>
                <a:latin typeface="Arial"/>
                <a:ea typeface="Calibri"/>
                <a:cs typeface="Times New Roman"/>
              </a:rPr>
              <a:t>Edition</a:t>
            </a:r>
            <a:r>
              <a:rPr lang="tr-TR" sz="1200" dirty="0" smtClean="0">
                <a:solidFill>
                  <a:prstClr val="black"/>
                </a:solidFill>
                <a:latin typeface="Arial"/>
                <a:ea typeface="Calibri"/>
                <a:cs typeface="Times New Roman"/>
              </a:rPr>
              <a:t>, 2011.)</a:t>
            </a:r>
            <a:endParaRPr lang="en-US" sz="1200" dirty="0">
              <a:solidFill>
                <a:prstClr val="black"/>
              </a:solidFill>
              <a:ea typeface="Calibri"/>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2818" y="332656"/>
            <a:ext cx="8911182" cy="5924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873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dirty="0" smtClean="0"/>
              <a:t>Sekiler bir vadinin erozyondan korunmuş</a:t>
            </a:r>
            <a:br>
              <a:rPr lang="tr-TR" dirty="0" smtClean="0"/>
            </a:br>
            <a:r>
              <a:rPr lang="tr-TR" dirty="0" smtClean="0"/>
              <a:t>kesimlerinde bulunmaktadırlar. Mendereslerin</a:t>
            </a:r>
            <a:br>
              <a:rPr lang="tr-TR" dirty="0" smtClean="0"/>
            </a:br>
            <a:r>
              <a:rPr lang="tr-TR" dirty="0" smtClean="0"/>
              <a:t>iç kenarlarındaki düşük eğimli (dış </a:t>
            </a:r>
            <a:r>
              <a:rPr lang="tr-TR" dirty="0" err="1" smtClean="0"/>
              <a:t>bükey</a:t>
            </a:r>
            <a:r>
              <a:rPr lang="tr-TR" dirty="0" smtClean="0"/>
              <a:t>) yamaçlar da böylesine erozyondan korunmuş bir</a:t>
            </a:r>
            <a:br>
              <a:rPr lang="tr-TR" dirty="0" smtClean="0"/>
            </a:br>
            <a:r>
              <a:rPr lang="tr-TR" dirty="0" smtClean="0"/>
              <a:t>yerdir. Akarsu yatağını derine kazarken dışbükey</a:t>
            </a:r>
            <a:br>
              <a:rPr lang="tr-TR" dirty="0" smtClean="0"/>
            </a:br>
            <a:r>
              <a:rPr lang="tr-TR" dirty="0" smtClean="0"/>
              <a:t>yamaçtan uzaklaşır ve akarsu aşındırması içbükey</a:t>
            </a:r>
            <a:br>
              <a:rPr lang="tr-TR" dirty="0" smtClean="0"/>
            </a:br>
            <a:r>
              <a:rPr lang="tr-TR" dirty="0" smtClean="0"/>
              <a:t>yamaçta gerçekleşeceği için, dışbükey yamaç</a:t>
            </a:r>
            <a:br>
              <a:rPr lang="tr-TR" dirty="0" smtClean="0"/>
            </a:br>
            <a:r>
              <a:rPr lang="tr-TR" dirty="0" smtClean="0"/>
              <a:t>akarsu tarafından aşındırılmaz. Kollara ait vadilerin birleştiği yerlerdeki burunlar da erozyona uğramaktan korunmuş yerlerdir. </a:t>
            </a:r>
            <a:br>
              <a:rPr lang="tr-TR" dirty="0" smtClean="0"/>
            </a:br>
            <a:endParaRPr lang="tr-TR" dirty="0"/>
          </a:p>
        </p:txBody>
      </p:sp>
      <p:sp>
        <p:nvSpPr>
          <p:cNvPr id="4" name="3 Dikdörtgen"/>
          <p:cNvSpPr/>
          <p:nvPr/>
        </p:nvSpPr>
        <p:spPr>
          <a:xfrm>
            <a:off x="611560" y="5517232"/>
            <a:ext cx="8136904" cy="503408"/>
          </a:xfrm>
          <a:prstGeom prst="rect">
            <a:avLst/>
          </a:prstGeom>
        </p:spPr>
        <p:txBody>
          <a:bodyPr wrap="square">
            <a:spAutoFit/>
          </a:bodyPr>
          <a:lstStyle/>
          <a:p>
            <a:pPr lvl="0" algn="just">
              <a:lnSpc>
                <a:spcPct val="115000"/>
              </a:lnSpc>
            </a:pPr>
            <a:r>
              <a:rPr lang="tr-TR" sz="1200" dirty="0" smtClean="0">
                <a:solidFill>
                  <a:srgbClr val="231F20"/>
                </a:solidFill>
                <a:latin typeface="MinionPro-Regular"/>
              </a:rPr>
              <a:t>Kaynak: </a:t>
            </a:r>
            <a:r>
              <a:rPr lang="tr-TR" sz="1200" b="1" dirty="0" smtClean="0">
                <a:solidFill>
                  <a:prstClr val="black"/>
                </a:solidFill>
                <a:latin typeface="Arial"/>
                <a:ea typeface="Calibri"/>
                <a:cs typeface="Times New Roman"/>
              </a:rPr>
              <a:t>Doğan, U.</a:t>
            </a:r>
            <a:r>
              <a:rPr lang="tr-TR" sz="1200" dirty="0" smtClean="0">
                <a:solidFill>
                  <a:prstClr val="black"/>
                </a:solidFill>
                <a:latin typeface="Arial"/>
                <a:ea typeface="Calibri"/>
                <a:cs typeface="Times New Roman"/>
              </a:rPr>
              <a:t> Jeomorfolojinin Temelleri. Nobel Yayınevi, 2016. (</a:t>
            </a:r>
            <a:r>
              <a:rPr lang="tr-TR" sz="1200" dirty="0" err="1" smtClean="0">
                <a:solidFill>
                  <a:prstClr val="black"/>
                </a:solidFill>
                <a:latin typeface="Arial"/>
                <a:ea typeface="Calibri"/>
                <a:cs typeface="Times New Roman"/>
              </a:rPr>
              <a:t>translate</a:t>
            </a:r>
            <a:r>
              <a:rPr lang="tr-TR" sz="1200" dirty="0" smtClean="0">
                <a:solidFill>
                  <a:prstClr val="black"/>
                </a:solidFill>
                <a:latin typeface="Arial"/>
                <a:ea typeface="Calibri"/>
                <a:cs typeface="Times New Roman"/>
              </a:rPr>
              <a:t> </a:t>
            </a:r>
            <a:r>
              <a:rPr lang="tr-TR" sz="1200" dirty="0" err="1" smtClean="0">
                <a:solidFill>
                  <a:prstClr val="black"/>
                </a:solidFill>
                <a:latin typeface="Arial"/>
                <a:ea typeface="Calibri"/>
                <a:cs typeface="Times New Roman"/>
              </a:rPr>
              <a:t>Editor</a:t>
            </a:r>
            <a:r>
              <a:rPr lang="tr-TR" sz="1200" dirty="0" smtClean="0">
                <a:solidFill>
                  <a:prstClr val="black"/>
                </a:solidFill>
                <a:latin typeface="Arial"/>
                <a:ea typeface="Calibri"/>
                <a:cs typeface="Times New Roman"/>
              </a:rPr>
              <a:t>: </a:t>
            </a:r>
            <a:r>
              <a:rPr lang="tr-TR" sz="1200" dirty="0" err="1" smtClean="0">
                <a:solidFill>
                  <a:prstClr val="black"/>
                </a:solidFill>
                <a:latin typeface="Arial"/>
                <a:ea typeface="Calibri"/>
                <a:cs typeface="Times New Roman"/>
              </a:rPr>
              <a:t>Huggett</a:t>
            </a:r>
            <a:r>
              <a:rPr lang="tr-TR" sz="1200" dirty="0" smtClean="0">
                <a:solidFill>
                  <a:prstClr val="black"/>
                </a:solidFill>
                <a:latin typeface="Arial"/>
                <a:ea typeface="Calibri"/>
                <a:cs typeface="Times New Roman"/>
              </a:rPr>
              <a:t> R.J. Fundamentals of </a:t>
            </a:r>
            <a:r>
              <a:rPr lang="tr-TR" sz="1200" dirty="0" err="1" smtClean="0">
                <a:solidFill>
                  <a:prstClr val="black"/>
                </a:solidFill>
                <a:latin typeface="Arial"/>
                <a:ea typeface="Calibri"/>
                <a:cs typeface="Times New Roman"/>
              </a:rPr>
              <a:t>Geomorphology</a:t>
            </a:r>
            <a:r>
              <a:rPr lang="tr-TR" sz="1200" dirty="0" smtClean="0">
                <a:solidFill>
                  <a:prstClr val="black"/>
                </a:solidFill>
                <a:latin typeface="Arial"/>
                <a:ea typeface="Calibri"/>
                <a:cs typeface="Times New Roman"/>
              </a:rPr>
              <a:t>. </a:t>
            </a:r>
            <a:r>
              <a:rPr lang="tr-TR" sz="1200" dirty="0" err="1" smtClean="0">
                <a:solidFill>
                  <a:prstClr val="black"/>
                </a:solidFill>
                <a:latin typeface="Arial"/>
                <a:ea typeface="Calibri"/>
                <a:cs typeface="Times New Roman"/>
              </a:rPr>
              <a:t>Routhledge</a:t>
            </a:r>
            <a:r>
              <a:rPr lang="tr-TR" sz="1200" dirty="0" smtClean="0">
                <a:solidFill>
                  <a:prstClr val="black"/>
                </a:solidFill>
                <a:latin typeface="Arial"/>
                <a:ea typeface="Calibri"/>
                <a:cs typeface="Times New Roman"/>
              </a:rPr>
              <a:t>, </a:t>
            </a:r>
            <a:r>
              <a:rPr lang="tr-TR" sz="1200" dirty="0" err="1" smtClean="0">
                <a:solidFill>
                  <a:prstClr val="black"/>
                </a:solidFill>
                <a:latin typeface="Arial"/>
                <a:ea typeface="Calibri"/>
                <a:cs typeface="Times New Roman"/>
              </a:rPr>
              <a:t>Third</a:t>
            </a:r>
            <a:r>
              <a:rPr lang="tr-TR" sz="1200" dirty="0" smtClean="0">
                <a:solidFill>
                  <a:prstClr val="black"/>
                </a:solidFill>
                <a:latin typeface="Arial"/>
                <a:ea typeface="Calibri"/>
                <a:cs typeface="Times New Roman"/>
              </a:rPr>
              <a:t> </a:t>
            </a:r>
            <a:r>
              <a:rPr lang="tr-TR" sz="1200" dirty="0" err="1" smtClean="0">
                <a:solidFill>
                  <a:prstClr val="black"/>
                </a:solidFill>
                <a:latin typeface="Arial"/>
                <a:ea typeface="Calibri"/>
                <a:cs typeface="Times New Roman"/>
              </a:rPr>
              <a:t>Edition</a:t>
            </a:r>
            <a:r>
              <a:rPr lang="tr-TR" sz="1200" dirty="0" smtClean="0">
                <a:solidFill>
                  <a:prstClr val="black"/>
                </a:solidFill>
                <a:latin typeface="Arial"/>
                <a:ea typeface="Calibri"/>
                <a:cs typeface="Times New Roman"/>
              </a:rPr>
              <a:t>, 2011.)</a:t>
            </a:r>
            <a:endParaRPr lang="en-US" sz="1200" dirty="0">
              <a:solidFill>
                <a:prstClr val="black"/>
              </a:solidFill>
              <a:ea typeface="Calibri"/>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4" name="Picture 6" descr="F:\KIZILIRMAK TÜBİTAK 2012\KIZILIRMAK 2012 KASIM\DCIM 1\101MSDCF\DSC01570.JPG"/>
          <p:cNvPicPr>
            <a:picLocks noChangeAspect="1" noChangeArrowheads="1"/>
          </p:cNvPicPr>
          <p:nvPr/>
        </p:nvPicPr>
        <p:blipFill>
          <a:blip r:embed="rId2" cstate="print"/>
          <a:srcRect t="3057" b="16934"/>
          <a:stretch>
            <a:fillRect/>
          </a:stretch>
        </p:blipFill>
        <p:spPr bwMode="auto">
          <a:xfrm>
            <a:off x="0" y="476672"/>
            <a:ext cx="9144000" cy="5487010"/>
          </a:xfrm>
          <a:prstGeom prst="rect">
            <a:avLst/>
          </a:prstGeom>
          <a:noFill/>
        </p:spPr>
      </p:pic>
    </p:spTree>
    <p:extLst>
      <p:ext uri="{BB962C8B-B14F-4D97-AF65-F5344CB8AC3E}">
        <p14:creationId xmlns:p14="http://schemas.microsoft.com/office/powerpoint/2010/main" xmlns="" val="2393917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4" name="Picture 3" descr="I:\KIZILIRMAK TÜBİTAK 2012\Kızılırmak agustos 2013\1\118___08\IMG_2284.JPG"/>
          <p:cNvPicPr>
            <a:picLocks noChangeAspect="1" noChangeArrowheads="1"/>
          </p:cNvPicPr>
          <p:nvPr/>
        </p:nvPicPr>
        <p:blipFill>
          <a:blip r:embed="rId2" cstate="print"/>
          <a:srcRect t="12501" r="10080" b="14991"/>
          <a:stretch>
            <a:fillRect/>
          </a:stretch>
        </p:blipFill>
        <p:spPr bwMode="auto">
          <a:xfrm>
            <a:off x="0" y="260648"/>
            <a:ext cx="11484768" cy="6167746"/>
          </a:xfrm>
          <a:prstGeom prst="rect">
            <a:avLst/>
          </a:prstGeom>
          <a:noFill/>
        </p:spPr>
      </p:pic>
    </p:spTree>
    <p:extLst>
      <p:ext uri="{BB962C8B-B14F-4D97-AF65-F5344CB8AC3E}">
        <p14:creationId xmlns:p14="http://schemas.microsoft.com/office/powerpoint/2010/main" xmlns="" val="223622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E:\Masaüstü Bilgisayar Aralık 2012\2014\KIZILIRMAK TÜBİTAK 2012\Kızılırmak agustos 2013\1\118___08\IMG_2646.JPG"/>
          <p:cNvPicPr>
            <a:picLocks noGrp="1" noChangeAspect="1" noChangeArrowheads="1"/>
          </p:cNvPicPr>
          <p:nvPr>
            <p:ph idx="1"/>
          </p:nvPr>
        </p:nvPicPr>
        <p:blipFill>
          <a:blip r:embed="rId2" cstate="print"/>
          <a:srcRect/>
          <a:stretch>
            <a:fillRect/>
          </a:stretch>
        </p:blipFill>
        <p:spPr bwMode="auto">
          <a:xfrm>
            <a:off x="251520" y="985742"/>
            <a:ext cx="8892480" cy="5922392"/>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109</Words>
  <Application>Microsoft Office PowerPoint</Application>
  <PresentationFormat>Ekran Gösterisi (4:3)</PresentationFormat>
  <Paragraphs>16</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Akarsu seki depoları</vt:lpstr>
      <vt:lpstr>Slayt 2</vt:lpstr>
      <vt:lpstr>Slayt 3</vt:lpstr>
      <vt:lpstr>Slayt 4</vt:lpstr>
      <vt:lpstr>Slayt 5</vt:lpstr>
      <vt:lpstr>Slayt 6</vt:lpstr>
      <vt:lpstr>Slayt 7</vt:lpstr>
      <vt:lpstr>Slayt 8</vt:lpstr>
      <vt:lpstr>Slayt 9</vt:lpstr>
      <vt:lpstr>Slayt 10</vt:lpstr>
      <vt:lpstr>Seki basamakları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Akarsu seki depoları</dc:title>
  <dc:creator>Kullanıcı</dc:creator>
  <cp:lastModifiedBy>-</cp:lastModifiedBy>
  <cp:revision>5</cp:revision>
  <dcterms:created xsi:type="dcterms:W3CDTF">2020-01-31T21:06:34Z</dcterms:created>
  <dcterms:modified xsi:type="dcterms:W3CDTF">2020-02-05T09:07:53Z</dcterms:modified>
</cp:coreProperties>
</file>