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0"/>
  </p:notesMasterIdLst>
  <p:sldIdLst>
    <p:sldId id="256" r:id="rId2"/>
    <p:sldId id="257" r:id="rId3"/>
    <p:sldId id="275" r:id="rId4"/>
    <p:sldId id="295" r:id="rId5"/>
    <p:sldId id="294" r:id="rId6"/>
    <p:sldId id="262" r:id="rId7"/>
    <p:sldId id="271" r:id="rId8"/>
    <p:sldId id="273" r:id="rId9"/>
    <p:sldId id="261" r:id="rId10"/>
    <p:sldId id="274" r:id="rId11"/>
    <p:sldId id="276" r:id="rId12"/>
    <p:sldId id="277" r:id="rId13"/>
    <p:sldId id="278" r:id="rId14"/>
    <p:sldId id="279" r:id="rId15"/>
    <p:sldId id="29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90" r:id="rId25"/>
    <p:sldId id="288" r:id="rId26"/>
    <p:sldId id="291" r:id="rId27"/>
    <p:sldId id="289" r:id="rId28"/>
    <p:sldId id="296" r:id="rId2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8F9202-218C-43F0-8F1B-74B32B2D6EB5}" type="datetimeFigureOut">
              <a:rPr lang="tr-TR"/>
              <a:pPr>
                <a:defRPr/>
              </a:pPr>
              <a:t>10.10.2017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DD8D5F-4FD8-404C-91FD-88E1DC84D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A3E052-9716-4AE8-9BCD-DAAFB7F699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F3F757-35AB-45E9-BD8F-A72AEB5917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965E12-7DE0-4A8A-82D5-2669C0F922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825FA1-D991-4879-B8B4-FF459260D3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40CD66-D5D4-46D6-BD5B-8B3ACAA98E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3BFF67-A2E8-45F4-B357-EB4F54E7FE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BCD3B4-3E21-4353-B58B-91D18AACBA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18E6CC-14AD-4D91-87B5-13E2F3C853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609398-38A7-4DC1-A0ED-08CFF8239E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6AD30C-C905-41D4-BFF5-6A51E7CEAF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F8F02F-A0BD-4175-BF94-1C4380AF0C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01DCAF-50CA-4C0A-BAD5-22CCDD606C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87D828-7BDC-42E6-B9E2-E334BBA72E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5A40D1-3AAC-457C-9130-884E112CC6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90CE0C-7DC4-4128-A252-FA4D7070BC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1BB21B-D041-432F-84A9-A103031576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A3B34C-A3CD-49BF-B340-95C924216A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0B741-37BD-42A4-8D3F-B3A221F8F4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8E86F6-7A41-4B5B-BC41-1F688435B8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C5D765-8D23-4217-984C-5BE84D750B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1907FE-EFFC-4120-AE1C-14DDFDF19C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F43EE6-E4DA-420B-A0C3-6C7DB5E8E2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394FC3-14B4-474D-A547-6F454336D3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EA8B8F-786D-4310-AFE9-280A23F9E7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5B051-8693-4BAE-BB92-088BF85F18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E0F70-3888-46D1-A37C-ED2E502480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CB4387-F9F7-448B-A62F-E1117A9248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BB2A-F1BC-4098-96B5-2C9A4F0C9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60C61-0F8E-4EFF-A9C0-1E83AA3D0926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CD12-11F0-4C83-99B6-476C632F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311F9-5240-4772-A786-1AED8834349A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719A-E704-4E82-8A7A-E462EB2A8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DE63-66C5-4D49-95F7-204702B7A16A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BB2A-F530-4368-8150-CC7434F44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9460-470F-48E1-87E5-254B38EDC969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BEDA-3A03-4A64-BF65-63932377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D6BFE-EAEE-4503-AF01-F85E7429CC15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978D-FFFE-4767-A66D-C3F169057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5F6A-1A92-49DE-A0AE-0C29236AD36B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B58DF-537B-4EC9-879A-1BEE07B44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CC2-49E2-4F85-843F-8174CF7CFC45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8C793-3E6A-4195-A302-31AF3745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F4B8-4451-4500-A8B3-E43867E4588A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3876C-BFE4-4C95-A19F-3D091E776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0AA-ABD8-4274-9DAA-E82110292755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8426-3ACF-4B3A-A3A2-199CD2D87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0116-8131-4945-AB39-50AA42C68BA6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5F98-5FD7-410E-AC6B-3303BFE9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E2D0-5E3B-4D16-ADFD-C6676A677293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70F11-F2DD-4F90-BA2A-87377B8B8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3902-35E8-4A86-BEF1-696E23081E84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7DCD49F-2F93-4C8E-B9BF-B3B3AAC4C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4497E3E-EC13-4F0A-B905-B8D4515CF34F}" type="datetime1">
              <a:rPr lang="tr-TR"/>
              <a:pPr>
                <a:defRPr/>
              </a:pPr>
              <a:t>10.10.2017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Etkili Sunum Teknikleri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600" dirty="0" smtClean="0"/>
              <a:t>Doç</a:t>
            </a:r>
            <a:r>
              <a:rPr lang="tr-TR" sz="3600" dirty="0" smtClean="0"/>
              <a:t>. Dr. Aslı Yağmurlu</a:t>
            </a:r>
            <a:endParaRPr lang="en-US" sz="3600" dirty="0" smtClean="0"/>
          </a:p>
        </p:txBody>
      </p:sp>
      <p:sp>
        <p:nvSpPr>
          <p:cNvPr id="2052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EDFED7-2638-4B8A-8D7C-4AEE63463D38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Etkili Sunumun Öğeleri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Planlama</a:t>
            </a:r>
            <a:r>
              <a:rPr lang="en-US" sz="2400" dirty="0" smtClean="0"/>
              <a:t>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Hazırlanma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Aktarma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Bedeni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mekanı</a:t>
            </a:r>
            <a:r>
              <a:rPr lang="en-US" sz="2400" dirty="0" smtClean="0"/>
              <a:t> </a:t>
            </a:r>
            <a:r>
              <a:rPr lang="en-US" sz="2400" dirty="0" err="1" smtClean="0"/>
              <a:t>kullanma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Kontroll</a:t>
            </a:r>
            <a:r>
              <a:rPr lang="tr-TR" sz="2400" dirty="0" smtClean="0"/>
              <a:t>ü</a:t>
            </a:r>
            <a:r>
              <a:rPr lang="en-US" sz="2400" dirty="0" smtClean="0"/>
              <a:t> </a:t>
            </a:r>
            <a:r>
              <a:rPr lang="en-US" sz="2400" dirty="0" err="1" smtClean="0"/>
              <a:t>olma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Görseller</a:t>
            </a:r>
            <a:r>
              <a:rPr lang="en-US" sz="2400" dirty="0" smtClean="0"/>
              <a:t> </a:t>
            </a:r>
            <a:r>
              <a:rPr lang="en-US" sz="2400" dirty="0" err="1" smtClean="0"/>
              <a:t>kullanma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Soru</a:t>
            </a:r>
            <a:r>
              <a:rPr lang="en-US" sz="2400" dirty="0" smtClean="0"/>
              <a:t> </a:t>
            </a:r>
            <a:r>
              <a:rPr lang="en-US" sz="2400" dirty="0" err="1" smtClean="0"/>
              <a:t>cevaplama</a:t>
            </a:r>
            <a:endParaRPr lang="en-US" sz="2400" dirty="0" smtClean="0"/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2293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62D85C-D530-46B9-B27E-C3A2921F9B25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 Planlama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Planlanma</a:t>
            </a:r>
          </a:p>
          <a:p>
            <a:pPr lvl="1"/>
            <a:r>
              <a:rPr lang="tr-TR" sz="2400" dirty="0" smtClean="0"/>
              <a:t>bir amaç belirlemek</a:t>
            </a:r>
          </a:p>
          <a:p>
            <a:pPr lvl="2"/>
            <a:r>
              <a:rPr lang="tr-TR" sz="2400" dirty="0" smtClean="0"/>
              <a:t>neden sunum yapıyorum ?</a:t>
            </a:r>
          </a:p>
          <a:p>
            <a:pPr lvl="2"/>
            <a:r>
              <a:rPr lang="tr-TR" sz="2400" dirty="0" smtClean="0"/>
              <a:t>ne bekliyorum ?</a:t>
            </a:r>
          </a:p>
          <a:p>
            <a:pPr lvl="1"/>
            <a:r>
              <a:rPr lang="tr-TR" sz="2400" dirty="0" smtClean="0"/>
              <a:t>izleyicileri araştırmak anlamak</a:t>
            </a:r>
          </a:p>
          <a:p>
            <a:pPr lvl="2"/>
            <a:r>
              <a:rPr lang="tr-TR" sz="2400" dirty="0" smtClean="0"/>
              <a:t>neden izleyecekler ?</a:t>
            </a:r>
          </a:p>
          <a:p>
            <a:pPr lvl="2"/>
            <a:r>
              <a:rPr lang="tr-TR" sz="2400" dirty="0" smtClean="0"/>
              <a:t>ne bekliyorlar ?</a:t>
            </a:r>
          </a:p>
          <a:p>
            <a:pPr lvl="2"/>
            <a:r>
              <a:rPr lang="tr-TR" sz="2400" dirty="0" smtClean="0"/>
              <a:t>neye gereksinimleri var ?</a:t>
            </a:r>
          </a:p>
        </p:txBody>
      </p:sp>
      <p:pic>
        <p:nvPicPr>
          <p:cNvPr id="13316" name="Picture 6" descr="MCPE01482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4050" y="4883150"/>
            <a:ext cx="21399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E34610-2257-4351-A51A-1680BCAF9584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 Planlama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Planlanma</a:t>
            </a:r>
          </a:p>
          <a:p>
            <a:pPr lvl="1">
              <a:spcBef>
                <a:spcPct val="0"/>
              </a:spcBef>
            </a:pPr>
            <a:r>
              <a:rPr lang="tr-TR" sz="2400" dirty="0" smtClean="0"/>
              <a:t>fikir haritaları yapmak</a:t>
            </a:r>
          </a:p>
          <a:p>
            <a:pPr lvl="2"/>
            <a:r>
              <a:rPr lang="tr-TR" sz="2400" dirty="0" smtClean="0"/>
              <a:t>her fikri kaydedin</a:t>
            </a:r>
          </a:p>
          <a:p>
            <a:pPr lvl="2"/>
            <a:r>
              <a:rPr lang="tr-TR" sz="2400" dirty="0" smtClean="0"/>
              <a:t>serbestçe düşünün – açık fikirli olun</a:t>
            </a:r>
          </a:p>
          <a:p>
            <a:pPr lvl="1"/>
            <a:r>
              <a:rPr lang="tr-TR" sz="2400" dirty="0" smtClean="0"/>
              <a:t>seçim yapmak</a:t>
            </a:r>
          </a:p>
          <a:p>
            <a:pPr lvl="2"/>
            <a:r>
              <a:rPr lang="tr-TR" sz="2400" dirty="0" smtClean="0"/>
              <a:t>amaçlarınıza uygun olan fikirleri seçin</a:t>
            </a:r>
          </a:p>
          <a:p>
            <a:pPr lvl="2"/>
            <a:r>
              <a:rPr lang="tr-TR" sz="2400" dirty="0" smtClean="0"/>
              <a:t>birçok fikir yerine sadece iki veya üç tanesini seçin</a:t>
            </a:r>
          </a:p>
          <a:p>
            <a:pPr lvl="1"/>
            <a:endParaRPr lang="en-US" sz="2400" dirty="0" smtClean="0"/>
          </a:p>
        </p:txBody>
      </p:sp>
      <p:pic>
        <p:nvPicPr>
          <p:cNvPr id="14340" name="Picture 4" descr="MCPE01482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4050" y="4883150"/>
            <a:ext cx="21399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B92604-7726-45CF-8045-72C25B807E44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Adımları-Hazırlanma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Hazırlanma</a:t>
            </a:r>
          </a:p>
          <a:p>
            <a:pPr lvl="1"/>
            <a:r>
              <a:rPr lang="tr-TR" sz="2400" dirty="0" smtClean="0"/>
              <a:t>Giriş / Açılış</a:t>
            </a:r>
          </a:p>
          <a:p>
            <a:pPr lvl="1"/>
            <a:r>
              <a:rPr lang="tr-TR" sz="2400" dirty="0" smtClean="0"/>
              <a:t>Gelişme</a:t>
            </a:r>
          </a:p>
          <a:p>
            <a:pPr lvl="1"/>
            <a:r>
              <a:rPr lang="tr-TR" sz="2400" dirty="0" smtClean="0"/>
              <a:t>Sonuç / Kapanış</a:t>
            </a:r>
            <a:endParaRPr lang="en-US" sz="24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24525" y="3141663"/>
            <a:ext cx="2022475" cy="10160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Açılış 	: %10-15</a:t>
            </a:r>
          </a:p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Gelişme 	: %80-70</a:t>
            </a:r>
          </a:p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Kapanış 	: %10-15</a:t>
            </a:r>
            <a:endParaRPr lang="en-US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771775" y="4724400"/>
            <a:ext cx="3702050" cy="10160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Açılış 	: Ne sunacağınızı sunun</a:t>
            </a:r>
          </a:p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Gelişme 	: Sunumunuzu sunun</a:t>
            </a:r>
          </a:p>
          <a:p>
            <a:r>
              <a:rPr lang="tr-TR" sz="2000">
                <a:solidFill>
                  <a:schemeClr val="bg1"/>
                </a:solidFill>
                <a:latin typeface="Corbel" pitchFamily="34" charset="0"/>
              </a:rPr>
              <a:t>Kapanış 	: Ne sunduğunuzu sunun</a:t>
            </a:r>
            <a:endParaRPr lang="en-US" sz="2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5366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4B41A6-AB26-4DFB-89A1-EF16231464E0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 Hazırlanma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Hazırlanma</a:t>
            </a:r>
          </a:p>
          <a:p>
            <a:pPr>
              <a:buNone/>
            </a:pPr>
            <a:r>
              <a:rPr lang="tr-TR" sz="2400" dirty="0" smtClean="0"/>
              <a:t>Yazılı metin sunuş için uygun halde olmalıdır. Çok uzun cümleler olmamalı.  Sunuş cümleleri 10-12 kelimeyi geçmemeli. Okumak için hazırlanan metinlerde tekrar şansı varken, sunuşlarda dinleyici uzun bir cümleyi kaçırdığında tekrar dinleme şansı yoktur.</a:t>
            </a:r>
          </a:p>
          <a:p>
            <a:pPr>
              <a:buNone/>
            </a:pPr>
            <a:r>
              <a:rPr lang="tr-TR" sz="2400" dirty="0" smtClean="0"/>
              <a:t>Olabildiğince olumlu cümleler kullanılmalıdır.  Günlük sözcüklere yer verilmelidir. Basit, dolaysız ama ilginç olmalıdır.</a:t>
            </a:r>
          </a:p>
        </p:txBody>
      </p:sp>
      <p:pic>
        <p:nvPicPr>
          <p:cNvPr id="16388" name="Picture 4" descr="MCj033267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652963"/>
            <a:ext cx="1630362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2C0869-22DF-47AB-895F-00FB15705692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Sunumun Adımları- Giriş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Giriş / Açılış</a:t>
            </a:r>
          </a:p>
          <a:p>
            <a:pPr lvl="1">
              <a:buNone/>
            </a:pPr>
            <a:r>
              <a:rPr lang="tr-TR" sz="2400" dirty="0" smtClean="0"/>
              <a:t>Konuşmaya başlamadan önce tüm dinleyicilerin dikkatinin sizde toplandığından emin olun. Bu süreyi hafifçe gülümseyerek geçirin.</a:t>
            </a:r>
          </a:p>
          <a:p>
            <a:pPr lvl="2"/>
            <a:r>
              <a:rPr lang="tr-TR" sz="2400" dirty="0" smtClean="0"/>
              <a:t>Dikkat çekin</a:t>
            </a:r>
          </a:p>
          <a:p>
            <a:pPr lvl="3"/>
            <a:r>
              <a:rPr lang="tr-TR" sz="2400" dirty="0" smtClean="0"/>
              <a:t>soru sorun</a:t>
            </a:r>
          </a:p>
          <a:p>
            <a:pPr lvl="3"/>
            <a:r>
              <a:rPr lang="tr-TR" sz="2400" dirty="0" smtClean="0"/>
              <a:t>anekdot anlatın</a:t>
            </a:r>
          </a:p>
          <a:p>
            <a:pPr lvl="3"/>
            <a:r>
              <a:rPr lang="tr-TR" sz="2400" dirty="0" smtClean="0"/>
              <a:t>şok açılış yapın</a:t>
            </a:r>
          </a:p>
          <a:p>
            <a:pPr lvl="3"/>
            <a:r>
              <a:rPr lang="tr-TR" sz="2400" dirty="0" smtClean="0"/>
              <a:t>güven verin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2BB2A-F530-4368-8150-CC7434F44B5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 Gelişme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Gelişme</a:t>
            </a:r>
          </a:p>
          <a:p>
            <a:pPr lvl="2"/>
            <a:r>
              <a:rPr lang="tr-TR" sz="2400" dirty="0" smtClean="0"/>
              <a:t>Bir çerçeve verin</a:t>
            </a:r>
          </a:p>
          <a:p>
            <a:pPr lvl="2"/>
            <a:r>
              <a:rPr lang="tr-TR" sz="2400" dirty="0" smtClean="0"/>
              <a:t>Bir yapı seçin</a:t>
            </a:r>
          </a:p>
          <a:p>
            <a:pPr lvl="3"/>
            <a:r>
              <a:rPr lang="tr-TR" sz="2400" dirty="0" smtClean="0"/>
              <a:t>problem – çözüm</a:t>
            </a:r>
          </a:p>
          <a:p>
            <a:pPr lvl="3"/>
            <a:r>
              <a:rPr lang="tr-TR" sz="2400" dirty="0" smtClean="0"/>
              <a:t>kronolojik </a:t>
            </a:r>
          </a:p>
          <a:p>
            <a:pPr lvl="3"/>
            <a:r>
              <a:rPr lang="tr-TR" sz="2400" dirty="0" smtClean="0"/>
              <a:t>başlıksal </a:t>
            </a:r>
          </a:p>
          <a:p>
            <a:pPr lvl="3"/>
            <a:r>
              <a:rPr lang="tr-TR" sz="2400" dirty="0" smtClean="0"/>
              <a:t>teori – pratik</a:t>
            </a:r>
          </a:p>
          <a:p>
            <a:pPr lvl="2"/>
            <a:r>
              <a:rPr lang="tr-TR" sz="2400" dirty="0" smtClean="0"/>
              <a:t>Her noktadan sonra toparlayın</a:t>
            </a:r>
          </a:p>
        </p:txBody>
      </p:sp>
      <p:pic>
        <p:nvPicPr>
          <p:cNvPr id="17412" name="Picture 4" descr="MCj008982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5229225"/>
            <a:ext cx="18129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109608-1534-49A5-9B3B-1D9E3FA400B8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</a:t>
            </a: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Adımları- Sonuç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Sonuç / Kapanış</a:t>
            </a:r>
            <a:endParaRPr lang="en-US" sz="2400" dirty="0" smtClean="0"/>
          </a:p>
          <a:p>
            <a:pPr lvl="2"/>
            <a:r>
              <a:rPr lang="tr-TR" sz="2400" dirty="0" smtClean="0"/>
              <a:t>Birdenbire bitirmeyin</a:t>
            </a:r>
          </a:p>
          <a:p>
            <a:pPr lvl="2"/>
            <a:r>
              <a:rPr lang="tr-TR" sz="2400" dirty="0" smtClean="0"/>
              <a:t>Yeni bir noktadan bahsetmeyin</a:t>
            </a:r>
          </a:p>
          <a:p>
            <a:pPr lvl="2"/>
            <a:r>
              <a:rPr lang="tr-TR" sz="2400" dirty="0" smtClean="0"/>
              <a:t>Pozitif bir nokta ile bitirin</a:t>
            </a:r>
          </a:p>
        </p:txBody>
      </p:sp>
      <p:pic>
        <p:nvPicPr>
          <p:cNvPr id="18436" name="Picture 4" descr="MCBD1991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4838" y="4957763"/>
            <a:ext cx="12700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06C052-048C-4969-9B69-95596429E553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 smtClean="0"/>
              <a:t>Aktarma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Bir yol seçin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okumak </a:t>
            </a:r>
            <a:r>
              <a:rPr lang="tr-TR" sz="2400" dirty="0" smtClean="0">
                <a:sym typeface="Wingdings" pitchFamily="2" charset="2"/>
              </a:rPr>
              <a:t>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göz kontağı kuramazsınız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beden diliniz ortadan kalkar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doğallıktan uzak olur ve güven kaybedersiniz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ezberlemek  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mekanik olursunuz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bir yeri unutursanız tüm sunumu kaybedersiniz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doğaçlama </a:t>
            </a:r>
          </a:p>
          <a:p>
            <a:pPr lvl="3">
              <a:lnSpc>
                <a:spcPct val="90000"/>
              </a:lnSpc>
            </a:pPr>
            <a:r>
              <a:rPr lang="tr-TR" sz="2400" dirty="0" smtClean="0">
                <a:sym typeface="Wingdings" pitchFamily="2" charset="2"/>
              </a:rPr>
              <a:t>unutmaya karşı “güven kartları” hazırlayın</a:t>
            </a:r>
          </a:p>
        </p:txBody>
      </p:sp>
      <p:pic>
        <p:nvPicPr>
          <p:cNvPr id="19460" name="Picture 5" descr="MCj015589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1928813"/>
            <a:ext cx="1141413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63303C-8D35-4288-91A8-A85EAE248739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Bedeni ve mekanı kullanma</a:t>
            </a:r>
          </a:p>
          <a:p>
            <a:pPr lvl="1"/>
            <a:r>
              <a:rPr lang="tr-TR" sz="2400" dirty="0" smtClean="0"/>
              <a:t>gülümseyin</a:t>
            </a:r>
          </a:p>
          <a:p>
            <a:pPr lvl="2"/>
            <a:r>
              <a:rPr lang="tr-TR" sz="2400" dirty="0" smtClean="0"/>
              <a:t>“burada olmaktan dolayı mutluyum”</a:t>
            </a:r>
          </a:p>
          <a:p>
            <a:pPr lvl="1"/>
            <a:r>
              <a:rPr lang="tr-TR" sz="2400" dirty="0" smtClean="0"/>
              <a:t>göz kontağı kurun</a:t>
            </a:r>
          </a:p>
          <a:p>
            <a:pPr lvl="2"/>
            <a:r>
              <a:rPr lang="tr-TR" sz="2400" dirty="0" smtClean="0"/>
              <a:t>herkese bakın</a:t>
            </a:r>
          </a:p>
          <a:p>
            <a:pPr lvl="2"/>
            <a:r>
              <a:rPr lang="tr-TR" sz="2400" dirty="0" smtClean="0"/>
              <a:t>otorite ve güven sağlayın</a:t>
            </a:r>
            <a:endParaRPr lang="en-US" sz="2400" dirty="0" smtClean="0"/>
          </a:p>
        </p:txBody>
      </p:sp>
      <p:pic>
        <p:nvPicPr>
          <p:cNvPr id="20484" name="Picture 4" descr="MCj029912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5013325"/>
            <a:ext cx="22352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BA6A17-8F67-474F-9398-4DC9447E262C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Sunum : bir mesajı iletmek amacıyla gerçekleştirilen sözlü ve/veya görsel iletişimdir.</a:t>
            </a:r>
          </a:p>
          <a:p>
            <a:r>
              <a:rPr lang="tr-TR" sz="2400" dirty="0" smtClean="0"/>
              <a:t>Sunum yapmak kolay bir şey değildir. Çoğu insan topluluk önünde konuşmaktan korkar. Toplumsal kültür çok önemli, bizde ise genellikle bu tür bilgiler verilmemekte.</a:t>
            </a:r>
          </a:p>
          <a:p>
            <a:r>
              <a:rPr lang="tr-TR" sz="2400" dirty="0" smtClean="0"/>
              <a:t>İş hayatının pek çok alanında sunum yapmak bir zorunluluk. Günümüzde bunun doğuştan gelen bir yetenek olduğuna inanılmıyor, herkes yeterince emek harcarsa etkili bir sunum gerçekleştirebilir.</a:t>
            </a:r>
            <a:endParaRPr lang="en-US" sz="2400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3076" name="Picture 4" descr="MCBD04990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5265738"/>
            <a:ext cx="204946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F546AB-83FD-44DC-B551-450CC87309B4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 smtClean="0"/>
              <a:t>Bedeni ve mekanı kullanma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ellerinizi kullanın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beden hareketlerinizi elleriniz ile destekleyin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ellerinizin omzunuzdan başladığını unutmayın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bir şeyler çevirmeyin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bir yerlere sürekli ve gereksiz olarak dokunmayın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bir yerleri çekiştirmeyin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1508" name="Picture 4" descr="MCj02859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381625"/>
            <a:ext cx="1316038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99BC90-F1D5-4C17-836A-009A4B6F7945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Bedeni ve mekanı kullanma</a:t>
            </a:r>
          </a:p>
          <a:p>
            <a:pPr lvl="1"/>
            <a:r>
              <a:rPr lang="tr-TR" sz="2400" dirty="0" smtClean="0"/>
              <a:t>Pozisyonunuz ve duruşunuz</a:t>
            </a:r>
          </a:p>
          <a:p>
            <a:pPr lvl="2"/>
            <a:r>
              <a:rPr lang="tr-TR" sz="2400" dirty="0" smtClean="0"/>
              <a:t>bariyerlerden sakının</a:t>
            </a:r>
          </a:p>
          <a:p>
            <a:pPr lvl="2"/>
            <a:r>
              <a:rPr lang="tr-TR" sz="2400" dirty="0" smtClean="0"/>
              <a:t>oturmayın ayakta olmak otorite sağlar</a:t>
            </a:r>
          </a:p>
          <a:p>
            <a:pPr lvl="2"/>
            <a:r>
              <a:rPr lang="tr-TR" sz="2400" dirty="0" smtClean="0"/>
              <a:t>dik durun</a:t>
            </a:r>
          </a:p>
          <a:p>
            <a:pPr lvl="2"/>
            <a:r>
              <a:rPr lang="tr-TR" sz="2400" dirty="0" smtClean="0"/>
              <a:t>tekrarlayan hareketler yapmayın</a:t>
            </a:r>
          </a:p>
          <a:p>
            <a:pPr lvl="2"/>
            <a:r>
              <a:rPr lang="tr-TR" sz="2400" dirty="0" smtClean="0"/>
              <a:t>sallanmayın</a:t>
            </a:r>
          </a:p>
          <a:p>
            <a:pPr lvl="2">
              <a:buNone/>
            </a:pPr>
            <a:r>
              <a:rPr lang="tr-TR" sz="2400" dirty="0" smtClean="0"/>
              <a:t>Görünüş ve giyim</a:t>
            </a:r>
          </a:p>
        </p:txBody>
      </p:sp>
      <p:pic>
        <p:nvPicPr>
          <p:cNvPr id="22532" name="Picture 4" descr="MCj039637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4572000"/>
            <a:ext cx="12541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57C51-8AAE-462D-B612-9F016DE8B74A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Kontrollü olma</a:t>
            </a:r>
          </a:p>
          <a:p>
            <a:pPr lvl="1"/>
            <a:r>
              <a:rPr lang="tr-TR" sz="2400" dirty="0" smtClean="0"/>
              <a:t>herkes sunum yapmaktan rahatsız olur</a:t>
            </a:r>
          </a:p>
          <a:p>
            <a:pPr lvl="1"/>
            <a:r>
              <a:rPr lang="tr-TR" sz="2400" dirty="0" smtClean="0"/>
              <a:t>herkes aptal görünmekten korkar</a:t>
            </a:r>
          </a:p>
          <a:p>
            <a:pPr lvl="1"/>
            <a:r>
              <a:rPr lang="tr-TR" sz="2400" dirty="0" smtClean="0"/>
              <a:t>sinirlerinizi kontrol edin</a:t>
            </a:r>
          </a:p>
          <a:p>
            <a:pPr lvl="1"/>
            <a:r>
              <a:rPr lang="tr-TR" sz="2400" dirty="0" smtClean="0"/>
              <a:t>çok pratik yapın, yeterli hazırlık heyecanı kontrol altına almayı sağlar</a:t>
            </a:r>
          </a:p>
          <a:p>
            <a:pPr lvl="1"/>
            <a:r>
              <a:rPr lang="tr-TR" sz="2400" dirty="0" smtClean="0"/>
              <a:t>bir şey tutmak insanı rahatlatabilir, örn. kalem</a:t>
            </a:r>
          </a:p>
          <a:p>
            <a:pPr lvl="1"/>
            <a:r>
              <a:rPr lang="tr-TR" sz="2400" dirty="0" smtClean="0"/>
              <a:t>dinleyicilerin büyük kısmı ne kadar heyecanlı olduğunuzu anlamayacaktır</a:t>
            </a:r>
            <a:endParaRPr lang="en-US" sz="2400" dirty="0" smtClean="0"/>
          </a:p>
        </p:txBody>
      </p:sp>
      <p:pic>
        <p:nvPicPr>
          <p:cNvPr id="23556" name="Picture 4" descr="MCBD06514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4767263"/>
            <a:ext cx="2598738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35BC7-9DB9-4E03-A668-17E95E72AA2F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Diksiyon ve telaffuz hatalarından kaçının</a:t>
            </a:r>
          </a:p>
          <a:p>
            <a:r>
              <a:rPr lang="tr-TR" sz="2400" dirty="0" smtClean="0"/>
              <a:t>Açık ve sağlam bir Türkçeyle konuşun</a:t>
            </a:r>
          </a:p>
          <a:p>
            <a:r>
              <a:rPr lang="tr-TR" sz="2400" dirty="0" smtClean="0"/>
              <a:t>Sesi kullanma</a:t>
            </a:r>
          </a:p>
          <a:p>
            <a:pPr lvl="1"/>
            <a:r>
              <a:rPr lang="tr-TR" sz="2400" dirty="0" smtClean="0"/>
              <a:t>duyulun</a:t>
            </a:r>
          </a:p>
          <a:p>
            <a:pPr lvl="1"/>
            <a:r>
              <a:rPr lang="tr-TR" sz="2400" dirty="0" smtClean="0"/>
              <a:t>bağırmayın</a:t>
            </a:r>
          </a:p>
          <a:p>
            <a:pPr lvl="1"/>
            <a:r>
              <a:rPr lang="tr-TR" sz="2400" dirty="0" smtClean="0"/>
              <a:t>sesiniz renkli olsun</a:t>
            </a:r>
          </a:p>
          <a:p>
            <a:pPr lvl="2"/>
            <a:r>
              <a:rPr lang="tr-TR" sz="2400" dirty="0" smtClean="0"/>
              <a:t>sesinizi alçaltıp yükseltin</a:t>
            </a:r>
          </a:p>
          <a:p>
            <a:pPr lvl="2"/>
            <a:r>
              <a:rPr lang="tr-TR" sz="2400" dirty="0" smtClean="0"/>
              <a:t>konuşma hızını değiştirin</a:t>
            </a:r>
          </a:p>
          <a:p>
            <a:pPr lvl="2"/>
            <a:r>
              <a:rPr lang="tr-TR" sz="2400" dirty="0" smtClean="0"/>
              <a:t>duraksayın</a:t>
            </a:r>
          </a:p>
          <a:p>
            <a:pPr lvl="3"/>
            <a:r>
              <a:rPr lang="tr-TR" sz="2400" dirty="0" smtClean="0"/>
              <a:t>konu değiştirmek için</a:t>
            </a:r>
          </a:p>
          <a:p>
            <a:pPr lvl="3"/>
            <a:r>
              <a:rPr lang="tr-TR" sz="2400" dirty="0" smtClean="0"/>
              <a:t>dikkat çekmek için</a:t>
            </a:r>
          </a:p>
          <a:p>
            <a:pPr lvl="3">
              <a:buNone/>
            </a:pPr>
            <a:endParaRPr lang="tr-TR" sz="2400" dirty="0" smtClean="0"/>
          </a:p>
        </p:txBody>
      </p:sp>
      <p:sp>
        <p:nvSpPr>
          <p:cNvPr id="24580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5D9A79-7A5C-4CA9-9479-548E091BF1FF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 smtClean="0"/>
              <a:t>Pratik yapma, tekrar etme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kendi kendine tekrar (ayna)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anekdot eklemek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beden dilini kontrol etmek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tanıdık bir gruba tekrar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süreyi kontrol etmek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sesi kontrol etmek</a:t>
            </a:r>
          </a:p>
          <a:p>
            <a:pPr lvl="2">
              <a:lnSpc>
                <a:spcPct val="90000"/>
              </a:lnSpc>
            </a:pPr>
            <a:r>
              <a:rPr lang="tr-TR" sz="2400" dirty="0" err="1" smtClean="0"/>
              <a:t>geribesleme</a:t>
            </a:r>
            <a:r>
              <a:rPr lang="tr-TR" sz="2400" dirty="0" smtClean="0"/>
              <a:t> almak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kullanılacak mekan ve gereçlerle tekrar</a:t>
            </a:r>
            <a:endParaRPr lang="en-US" sz="2400" dirty="0" smtClean="0"/>
          </a:p>
        </p:txBody>
      </p:sp>
      <p:pic>
        <p:nvPicPr>
          <p:cNvPr id="28676" name="Picture 4" descr="MCj023187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5548313"/>
            <a:ext cx="226695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D0B53-F518-4A55-9F69-C8A956728FEE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Görseller kullanma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Rahat okunabilir bir font seçin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Başlık 28, yazılar 20 puntodan küçük olmasın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/>
              <a:t>Yazm</a:t>
            </a:r>
            <a:r>
              <a:rPr lang="tr-TR" sz="2400" dirty="0" smtClean="0"/>
              <a:t> </a:t>
            </a:r>
            <a:r>
              <a:rPr lang="tr-TR" sz="2400" dirty="0" err="1" smtClean="0"/>
              <a:t>hetasi</a:t>
            </a:r>
            <a:r>
              <a:rPr lang="tr-TR" sz="2400" dirty="0" smtClean="0"/>
              <a:t> </a:t>
            </a:r>
            <a:r>
              <a:rPr lang="tr-TR" sz="2400" dirty="0" err="1" smtClean="0"/>
              <a:t>yampayın</a:t>
            </a:r>
            <a:endParaRPr lang="tr-TR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Renkleri doğru seçin, kırmızı, sarı ve turuncu arka plan kullanmayın.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400" dirty="0" smtClean="0"/>
              <a:t>Firma renkleri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400" dirty="0" smtClean="0"/>
              <a:t>Pastel renkler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sz="2400" dirty="0" smtClean="0"/>
              <a:t>Tezat ve güçlü renkler</a:t>
            </a:r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  <p:pic>
        <p:nvPicPr>
          <p:cNvPr id="25604" name="Picture 4" descr="MCBD06514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652963"/>
            <a:ext cx="26527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500312-7465-497E-8642-B16BB20B7205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Soru cevaplama</a:t>
            </a:r>
          </a:p>
          <a:p>
            <a:pPr lvl="1"/>
            <a:r>
              <a:rPr lang="tr-TR" sz="2400" dirty="0" smtClean="0"/>
              <a:t>soruları sunum sırasında alabilirsiniz</a:t>
            </a:r>
          </a:p>
          <a:p>
            <a:pPr lvl="2"/>
            <a:r>
              <a:rPr lang="tr-TR" sz="2400" dirty="0" smtClean="0"/>
              <a:t>küçük gruba sunum yaparken faydalıdır</a:t>
            </a:r>
          </a:p>
          <a:p>
            <a:pPr lvl="2"/>
            <a:r>
              <a:rPr lang="tr-TR" sz="2400" dirty="0" smtClean="0"/>
              <a:t>anlattıklarınızı anlaşıldığını veya anlaşılmadığını gösterir</a:t>
            </a:r>
          </a:p>
          <a:p>
            <a:pPr lvl="1"/>
            <a:r>
              <a:rPr lang="tr-TR" sz="2400" dirty="0" smtClean="0"/>
              <a:t>soruları sunum sonunda alabilirsiniz</a:t>
            </a:r>
          </a:p>
          <a:p>
            <a:pPr lvl="2"/>
            <a:r>
              <a:rPr lang="tr-TR" sz="2400" dirty="0" smtClean="0"/>
              <a:t>sunumunuz bölünmez</a:t>
            </a:r>
          </a:p>
          <a:p>
            <a:pPr lvl="2"/>
            <a:r>
              <a:rPr lang="tr-TR" sz="2400" dirty="0" smtClean="0"/>
              <a:t>zaten anlatacaklarınız ile ilgili soru gelmez</a:t>
            </a:r>
            <a:endParaRPr lang="en-US" sz="2400" dirty="0" smtClean="0"/>
          </a:p>
        </p:txBody>
      </p:sp>
      <p:pic>
        <p:nvPicPr>
          <p:cNvPr id="26628" name="Picture 4" descr="MCj036051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286375"/>
            <a:ext cx="1887537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C5BBBD-7C1D-4BB5-B461-57A394FD16E1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satMod val="150000"/>
                  </a:schemeClr>
                </a:solidFill>
              </a:rPr>
              <a:t>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smtClean="0"/>
              <a:t>Soru cevaplama</a:t>
            </a:r>
          </a:p>
          <a:p>
            <a:pPr lvl="1"/>
            <a:r>
              <a:rPr lang="tr-TR" sz="2400" dirty="0" smtClean="0"/>
              <a:t>cevaplama</a:t>
            </a:r>
          </a:p>
          <a:p>
            <a:pPr lvl="2"/>
            <a:r>
              <a:rPr lang="tr-TR" sz="2400" dirty="0" smtClean="0"/>
              <a:t>soruyu iyice anlayana kadar dinleyin</a:t>
            </a:r>
          </a:p>
          <a:p>
            <a:pPr lvl="2"/>
            <a:r>
              <a:rPr lang="tr-TR" sz="2400" dirty="0" smtClean="0"/>
              <a:t>soruyu herkesin duyabileceği şekilde tekrarlayın</a:t>
            </a:r>
          </a:p>
          <a:p>
            <a:pPr lvl="2"/>
            <a:r>
              <a:rPr lang="tr-TR" sz="2400" dirty="0" smtClean="0"/>
              <a:t>savunmaya çekilmeyin</a:t>
            </a:r>
          </a:p>
          <a:p>
            <a:pPr lvl="2"/>
            <a:r>
              <a:rPr lang="tr-TR" sz="2400" dirty="0" smtClean="0"/>
              <a:t>bilmiyorsanız bilmediğinizi söyleyin</a:t>
            </a:r>
          </a:p>
          <a:p>
            <a:pPr lvl="2"/>
            <a:r>
              <a:rPr lang="tr-TR" sz="2400" dirty="0" smtClean="0"/>
              <a:t>daha önce açıklanmış bile olsa tekrar cevaplayın</a:t>
            </a:r>
          </a:p>
          <a:p>
            <a:pPr lvl="2"/>
            <a:r>
              <a:rPr lang="tr-TR" sz="2400" dirty="0" smtClean="0"/>
              <a:t>cevaplama sırasında tek bir kişi ile diyaloga girmeyin</a:t>
            </a:r>
          </a:p>
          <a:p>
            <a:pPr lvl="2"/>
            <a:r>
              <a:rPr lang="tr-TR" sz="2400" dirty="0" smtClean="0"/>
              <a:t>sunum ile ilgili olmayan sorulara cevap vermeyin</a:t>
            </a:r>
          </a:p>
          <a:p>
            <a:pPr lvl="2"/>
            <a:r>
              <a:rPr lang="tr-TR" sz="2400" dirty="0" smtClean="0"/>
              <a:t>varsayıma dayanan sorulara öncelikle sorunun düzeltilmiş şeklini belirterek başlayın</a:t>
            </a:r>
            <a:endParaRPr lang="en-US" sz="2400" dirty="0" smtClean="0"/>
          </a:p>
        </p:txBody>
      </p:sp>
      <p:pic>
        <p:nvPicPr>
          <p:cNvPr id="27652" name="Picture 4" descr="MCj008228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04813"/>
            <a:ext cx="18034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6881E-CFFD-4849-8243-CCDA9365DF69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satMod val="150000"/>
                  </a:schemeClr>
                </a:solidFill>
              </a:rPr>
              <a:t>Sonuç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Prova yapın, çok prova yapın</a:t>
            </a:r>
          </a:p>
          <a:p>
            <a:endParaRPr lang="tr-TR" sz="4000" dirty="0" smtClean="0"/>
          </a:p>
          <a:p>
            <a:r>
              <a:rPr lang="tr-TR" sz="4000" dirty="0" smtClean="0"/>
              <a:t>Gülümseyin, gülümsetin</a:t>
            </a:r>
          </a:p>
          <a:p>
            <a:endParaRPr lang="tr-TR" sz="4000" dirty="0" smtClean="0"/>
          </a:p>
          <a:p>
            <a:r>
              <a:rPr lang="tr-TR" sz="4000" dirty="0" smtClean="0"/>
              <a:t>Güçlü başlayın, olumlu bitirin</a:t>
            </a:r>
          </a:p>
          <a:p>
            <a:endParaRPr lang="en-US" sz="3200" dirty="0" smtClean="0"/>
          </a:p>
        </p:txBody>
      </p:sp>
      <p:sp>
        <p:nvSpPr>
          <p:cNvPr id="32772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6BBE25-1622-4803-9CF0-CA2F84739240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İyi bir sunum ...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Basit soruların cevaplarını bilin :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 ne zaman?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 nerede?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 ne tür bir konu hakkında?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Sunuma kaç kişi katılacak?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 ne kadar sürecek?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Sunum neden isteniyor?</a:t>
            </a:r>
          </a:p>
        </p:txBody>
      </p:sp>
      <p:sp>
        <p:nvSpPr>
          <p:cNvPr id="29700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46C87-D86D-4FAB-B273-007679641DE4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İyi bir sunum ...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Hangi nedenle sunum yapacaksınız</a:t>
            </a:r>
          </a:p>
          <a:p>
            <a:pPr lvl="1"/>
            <a:r>
              <a:rPr lang="tr-TR" sz="2400" dirty="0" smtClean="0"/>
              <a:t>İnsanları harekete geçirmek için</a:t>
            </a:r>
          </a:p>
          <a:p>
            <a:pPr lvl="2"/>
            <a:r>
              <a:rPr lang="tr-TR" sz="2400" dirty="0" smtClean="0"/>
              <a:t>Onlara faydalardan olumlu şeylerden bahsedin</a:t>
            </a:r>
          </a:p>
          <a:p>
            <a:pPr lvl="1"/>
            <a:r>
              <a:rPr lang="tr-TR" sz="2400" dirty="0" smtClean="0"/>
              <a:t>Bilgilendirmek için</a:t>
            </a:r>
          </a:p>
          <a:p>
            <a:pPr lvl="2"/>
            <a:r>
              <a:rPr lang="tr-TR" sz="2400" dirty="0" smtClean="0"/>
              <a:t>Kronolojik  veya başlıksal sıra ile bahsedin</a:t>
            </a:r>
          </a:p>
          <a:p>
            <a:pPr lvl="1"/>
            <a:r>
              <a:rPr lang="tr-TR" sz="2400" dirty="0" smtClean="0"/>
              <a:t>İkna etmek için</a:t>
            </a:r>
          </a:p>
          <a:p>
            <a:pPr lvl="2"/>
            <a:r>
              <a:rPr lang="tr-TR" sz="2400" dirty="0" smtClean="0"/>
              <a:t>Problem ve çözümünden bahsedin</a:t>
            </a:r>
          </a:p>
        </p:txBody>
      </p:sp>
      <p:sp>
        <p:nvSpPr>
          <p:cNvPr id="30724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1E21BE-FEA3-4FD1-A22C-B442838069E7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İyi bir sunum ...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Kişisel alıntılar, hatıralar, bilgiler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İstatistikler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Gerçekler (varsayımlar değil)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Alıntılar (basma kalıp laflar değil)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Tarihsel öyküler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Örneklemeler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Espri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Renkli dil</a:t>
            </a:r>
          </a:p>
          <a:p>
            <a:pPr marL="730250" lvl="1" indent="-273050">
              <a:buFont typeface="Wingdings" pitchFamily="2" charset="2"/>
              <a:buChar char=""/>
            </a:pPr>
            <a:r>
              <a:rPr lang="tr-TR" sz="2400" dirty="0" smtClean="0"/>
              <a:t>Görsel materyal</a:t>
            </a:r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87949-1CE2-4FB8-9DE9-C3841DE13D86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Kötü bir 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Çok heyecanlı olmak</a:t>
            </a:r>
          </a:p>
          <a:p>
            <a:pPr lvl="1"/>
            <a:r>
              <a:rPr lang="tr-TR" sz="2400" dirty="0" smtClean="0"/>
              <a:t>Konuyu iyi bilmemek</a:t>
            </a:r>
          </a:p>
          <a:p>
            <a:pPr lvl="1"/>
            <a:r>
              <a:rPr lang="tr-TR" sz="2400" dirty="0" smtClean="0"/>
              <a:t>Dinleyicileri tanımamak</a:t>
            </a:r>
          </a:p>
          <a:p>
            <a:pPr lvl="1"/>
            <a:r>
              <a:rPr lang="tr-TR" sz="2400" dirty="0" smtClean="0"/>
              <a:t>Ortamın uygunsuz olması</a:t>
            </a:r>
          </a:p>
          <a:p>
            <a:pPr lvl="1"/>
            <a:r>
              <a:rPr lang="tr-TR" sz="2400" dirty="0" smtClean="0"/>
              <a:t>Hiçbir deneme yapmadan sunumu yapmak</a:t>
            </a:r>
          </a:p>
          <a:p>
            <a:pPr lvl="1"/>
            <a:r>
              <a:rPr lang="tr-TR" sz="2400" dirty="0" smtClean="0"/>
              <a:t>Bir başkasının hazırladığı sunumu yapmak</a:t>
            </a:r>
          </a:p>
          <a:p>
            <a:pPr lvl="1"/>
            <a:r>
              <a:rPr lang="tr-TR" sz="2400" dirty="0" smtClean="0"/>
              <a:t>Kendini tanıtmamak</a:t>
            </a:r>
          </a:p>
          <a:p>
            <a:pPr lvl="1"/>
            <a:r>
              <a:rPr lang="tr-TR" sz="2400" dirty="0" smtClean="0"/>
              <a:t>Hiçbir giriş kısmı yapmamak, doğrudan konuya girmek</a:t>
            </a:r>
          </a:p>
          <a:p>
            <a:pPr lvl="1"/>
            <a:r>
              <a:rPr lang="tr-TR" sz="2400" dirty="0" smtClean="0"/>
              <a:t>Gereksiz ve topluluğa uymayan hikayeler ve esprilerle giriş yapmak</a:t>
            </a:r>
          </a:p>
          <a:p>
            <a:pPr lvl="1"/>
            <a:r>
              <a:rPr lang="tr-TR" sz="2400" dirty="0" smtClean="0"/>
              <a:t>Tek düze ve sıkıcı bir tonda konuşmak</a:t>
            </a:r>
          </a:p>
          <a:p>
            <a:pPr lvl="1"/>
            <a:endParaRPr lang="tr-TR" dirty="0" smtClean="0"/>
          </a:p>
        </p:txBody>
      </p:sp>
      <p:pic>
        <p:nvPicPr>
          <p:cNvPr id="7172" name="Picture 4" descr="MCj023128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0"/>
            <a:ext cx="17859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5ECF98-68BE-478F-81E3-1A17EA991DC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Kötü bir 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7620000" cy="4972064"/>
          </a:xfrm>
        </p:spPr>
        <p:txBody>
          <a:bodyPr/>
          <a:lstStyle/>
          <a:p>
            <a:pPr lvl="1"/>
            <a:r>
              <a:rPr lang="tr-TR" sz="2400" dirty="0" smtClean="0"/>
              <a:t>Gereksiz ve topluluğa uymayan hikayeler ve esprilerle giriş yapmak</a:t>
            </a:r>
          </a:p>
          <a:p>
            <a:pPr lvl="1"/>
            <a:r>
              <a:rPr lang="tr-TR" sz="2400" dirty="0" smtClean="0"/>
              <a:t>Aktarımın içeriğini dinleyicilere uygun yapmamak bu konuda geri bildirim almamak</a:t>
            </a:r>
          </a:p>
          <a:p>
            <a:pPr lvl="1"/>
            <a:r>
              <a:rPr lang="tr-TR" sz="2400" dirty="0" smtClean="0"/>
              <a:t>Aktarımı okuyarak veya ezberden yapmak</a:t>
            </a:r>
          </a:p>
          <a:p>
            <a:pPr lvl="1"/>
            <a:r>
              <a:rPr lang="tr-TR" sz="2400" dirty="0" smtClean="0"/>
              <a:t>Aktarımı vücudunuzu dinleyenlere döndürmeden yapmak</a:t>
            </a:r>
          </a:p>
          <a:p>
            <a:pPr lvl="1"/>
            <a:r>
              <a:rPr lang="tr-TR" sz="2400" dirty="0" smtClean="0"/>
              <a:t>Aktarım sırasında rahatsız edici şekilde hareket etmek</a:t>
            </a:r>
          </a:p>
          <a:p>
            <a:pPr lvl="1"/>
            <a:r>
              <a:rPr lang="tr-TR" sz="2400" dirty="0" smtClean="0"/>
              <a:t>Görsellerden hiç yararlanmamak</a:t>
            </a:r>
          </a:p>
          <a:p>
            <a:pPr lvl="1"/>
            <a:endParaRPr lang="tr-TR" sz="2400" dirty="0" smtClean="0"/>
          </a:p>
        </p:txBody>
      </p:sp>
      <p:pic>
        <p:nvPicPr>
          <p:cNvPr id="8196" name="Picture 4" descr="MCj023128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214950"/>
            <a:ext cx="17859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82B4E3-6526-407F-BA38-492B24036B50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Kötü bir 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400" dirty="0" smtClean="0"/>
              <a:t>Aktarımı hiçbir göz kontağı kurmadan yapmak</a:t>
            </a:r>
          </a:p>
          <a:p>
            <a:pPr lvl="1"/>
            <a:r>
              <a:rPr lang="tr-TR" sz="2400" dirty="0" smtClean="0"/>
              <a:t>Aktarım sırasında veya sonrasında soru almamak, geri bildirimden yararlanmamak</a:t>
            </a:r>
          </a:p>
          <a:p>
            <a:pPr lvl="1"/>
            <a:r>
              <a:rPr lang="tr-TR" sz="2400" dirty="0" smtClean="0"/>
              <a:t>Tamamen teorik bilgi vermek pratik hayata bağlantı kurmamak</a:t>
            </a:r>
          </a:p>
          <a:p>
            <a:pPr lvl="1"/>
            <a:r>
              <a:rPr lang="tr-TR" sz="2400" dirty="0" smtClean="0"/>
              <a:t>Kapanış ve sonuç bölümünü yapmamak </a:t>
            </a:r>
          </a:p>
          <a:p>
            <a:pPr lvl="1"/>
            <a:r>
              <a:rPr lang="tr-TR" sz="2400" dirty="0" smtClean="0"/>
              <a:t>İlgiyi sürekli en üst seviye de tutmak yerine görev gereği anlatımı yapmak</a:t>
            </a:r>
          </a:p>
          <a:p>
            <a:pPr lvl="1"/>
            <a:r>
              <a:rPr lang="tr-TR" sz="2400" dirty="0" smtClean="0"/>
              <a:t>Süreyi kullanamamak, sunumu olması gereken zamandan önce ya da sonra bitirmek</a:t>
            </a:r>
          </a:p>
          <a:p>
            <a:pPr lvl="1"/>
            <a:r>
              <a:rPr lang="tr-TR" sz="2400" dirty="0" smtClean="0"/>
              <a:t>Ortama uygun giyinmemek</a:t>
            </a:r>
          </a:p>
          <a:p>
            <a:endParaRPr lang="tr-TR" dirty="0" smtClean="0"/>
          </a:p>
        </p:txBody>
      </p:sp>
      <p:pic>
        <p:nvPicPr>
          <p:cNvPr id="9220" name="Picture 4" descr="MCj023128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381625"/>
            <a:ext cx="17859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DD01B6-1DD8-4429-9160-FA34B66D3B04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satMod val="150000"/>
                  </a:schemeClr>
                </a:solidFill>
              </a:rPr>
              <a:t>Standart bir sunumun adımları</a:t>
            </a: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Giriş</a:t>
            </a:r>
          </a:p>
          <a:p>
            <a:pPr lvl="1"/>
            <a:r>
              <a:rPr lang="tr-TR" sz="2400" dirty="0" smtClean="0"/>
              <a:t>Tanıtım</a:t>
            </a:r>
          </a:p>
          <a:p>
            <a:r>
              <a:rPr lang="tr-TR" sz="2400" dirty="0" smtClean="0"/>
              <a:t>Gelişme</a:t>
            </a:r>
          </a:p>
          <a:p>
            <a:pPr lvl="1"/>
            <a:r>
              <a:rPr lang="tr-TR" sz="2400" dirty="0" smtClean="0"/>
              <a:t>Aktarım</a:t>
            </a:r>
          </a:p>
          <a:p>
            <a:r>
              <a:rPr lang="tr-TR" sz="2400" dirty="0" smtClean="0"/>
              <a:t>Sonuç</a:t>
            </a:r>
          </a:p>
          <a:p>
            <a:pPr lvl="1"/>
            <a:r>
              <a:rPr lang="tr-TR" sz="2400" dirty="0" smtClean="0"/>
              <a:t>Mesaj vererek bitirme</a:t>
            </a:r>
            <a:endParaRPr lang="en-US" sz="2400" dirty="0" smtClean="0"/>
          </a:p>
        </p:txBody>
      </p:sp>
      <p:sp>
        <p:nvSpPr>
          <p:cNvPr id="10244" name="Slayt Numarası Yer Tutucusu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D6E886-BE68-4FD9-BF25-DF1BEFAEEC05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1352</TotalTime>
  <Words>984</Words>
  <Application>Microsoft Office PowerPoint</Application>
  <PresentationFormat>Ekran Gösterisi (4:3)</PresentationFormat>
  <Paragraphs>282</Paragraphs>
  <Slides>28</Slides>
  <Notes>27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</vt:lpstr>
      <vt:lpstr>Corbel</vt:lpstr>
      <vt:lpstr>Wingdings</vt:lpstr>
      <vt:lpstr>Bitişiklik</vt:lpstr>
      <vt:lpstr>Etkili Sunum Teknikleri</vt:lpstr>
      <vt:lpstr>PowerPoint Sunusu</vt:lpstr>
      <vt:lpstr>İyi bir sunum ...</vt:lpstr>
      <vt:lpstr>İyi bir sunum ...</vt:lpstr>
      <vt:lpstr>İyi bir sunum ...</vt:lpstr>
      <vt:lpstr>Kötü bir sunumun adımları</vt:lpstr>
      <vt:lpstr>Kötü bir sunumun adımları</vt:lpstr>
      <vt:lpstr>Kötü bir sunumun adımları</vt:lpstr>
      <vt:lpstr>Standart bir sunumun adımları</vt:lpstr>
      <vt:lpstr>Etkili Sunumun Öğeleri</vt:lpstr>
      <vt:lpstr>Sunumun Adımları- Planlama</vt:lpstr>
      <vt:lpstr>Sunumun Adımları- Planlama</vt:lpstr>
      <vt:lpstr>Sunumun Adımları-Hazırlanma</vt:lpstr>
      <vt:lpstr>Sunumun Adımları- Hazırlanma</vt:lpstr>
      <vt:lpstr>Sunumun Adımları- Giriş</vt:lpstr>
      <vt:lpstr>Sunumun Adımları- Gelişme</vt:lpstr>
      <vt:lpstr>Sunumun Adımları- Sonuç</vt:lpstr>
      <vt:lpstr>Sunumun Adımları</vt:lpstr>
      <vt:lpstr>Sunumun Adımları</vt:lpstr>
      <vt:lpstr>Sunumun Adımları</vt:lpstr>
      <vt:lpstr>Sunumun Adımları</vt:lpstr>
      <vt:lpstr>Sunumun Adımları</vt:lpstr>
      <vt:lpstr>Sunumun Adımları</vt:lpstr>
      <vt:lpstr>Sunumun Adımları</vt:lpstr>
      <vt:lpstr>Sunumun Adımları</vt:lpstr>
      <vt:lpstr>Sunumun Adımları</vt:lpstr>
      <vt:lpstr>Sunumun Adımları</vt:lpstr>
      <vt:lpstr>Sonuç</vt:lpstr>
    </vt:vector>
  </TitlesOfParts>
  <Company>Keys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Sunum Teknikleri</dc:title>
  <dc:creator>hp</dc:creator>
  <cp:lastModifiedBy>aslı</cp:lastModifiedBy>
  <cp:revision>65</cp:revision>
  <dcterms:created xsi:type="dcterms:W3CDTF">2006-12-24T10:08:49Z</dcterms:created>
  <dcterms:modified xsi:type="dcterms:W3CDTF">2017-10-10T08:15:34Z</dcterms:modified>
</cp:coreProperties>
</file>