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98" r:id="rId3"/>
    <p:sldId id="282" r:id="rId4"/>
    <p:sldId id="305" r:id="rId5"/>
    <p:sldId id="299" r:id="rId6"/>
    <p:sldId id="300" r:id="rId7"/>
    <p:sldId id="301" r:id="rId8"/>
    <p:sldId id="307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00B050"/>
                </a:solidFill>
              </a:rPr>
              <a:t>DÜZEYLERİNE GÖRE ÇATIŞMA TÜRLERİ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57808" y="1196752"/>
            <a:ext cx="8028384" cy="4752528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Örgütsel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tr-TR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örgüt</a:t>
            </a:r>
            <a:r>
              <a:rPr lang="en-US" sz="2800" dirty="0"/>
              <a:t> </a:t>
            </a:r>
            <a:r>
              <a:rPr lang="en-US" sz="2800" dirty="0" err="1"/>
              <a:t>üyesinin</a:t>
            </a:r>
            <a:r>
              <a:rPr lang="en-US" sz="2800" dirty="0"/>
              <a:t> </a:t>
            </a:r>
            <a:r>
              <a:rPr lang="tr-TR" sz="2800" dirty="0"/>
              <a:t>birey düzeyinde, kişinin </a:t>
            </a:r>
            <a:r>
              <a:rPr lang="en-US" sz="2800" dirty="0" err="1"/>
              <a:t>kendi</a:t>
            </a:r>
            <a:r>
              <a:rPr lang="en-US" sz="2800" dirty="0"/>
              <a:t> </a:t>
            </a:r>
            <a:r>
              <a:rPr lang="en-US" sz="2800" dirty="0" err="1"/>
              <a:t>içinde</a:t>
            </a:r>
            <a:r>
              <a:rPr lang="en-US" sz="2800" dirty="0"/>
              <a:t> </a:t>
            </a:r>
            <a:r>
              <a:rPr lang="en-US" sz="2800" dirty="0" err="1"/>
              <a:t>yaşadığı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en-US" sz="2800" dirty="0"/>
              <a:t>, </a:t>
            </a:r>
            <a:r>
              <a:rPr lang="tr-TR" sz="2800" dirty="0"/>
              <a:t>grup düzeyinde, </a:t>
            </a:r>
            <a:r>
              <a:rPr lang="en-US" sz="2800" dirty="0" err="1"/>
              <a:t>grup</a:t>
            </a:r>
            <a:r>
              <a:rPr lang="en-US" sz="2800" dirty="0"/>
              <a:t>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çatışma</a:t>
            </a:r>
            <a:r>
              <a:rPr lang="tr-TR" sz="2800" dirty="0"/>
              <a:t> ve </a:t>
            </a:r>
            <a:r>
              <a:rPr lang="en-US" sz="2800" dirty="0"/>
              <a:t> </a:t>
            </a:r>
            <a:r>
              <a:rPr lang="en-US" sz="2800" dirty="0" err="1"/>
              <a:t>gruplararası</a:t>
            </a:r>
            <a:r>
              <a:rPr lang="tr-TR" sz="2800" dirty="0"/>
              <a:t>, örgüt düzeyinde ise örgüt içi çatışma ve Örgütler arası çatışma olarak sınıflandırılmaktadır (Can, Azizoğlu, Aydın, s. 418, 2011; Özdemir, s. 8, 2013).</a:t>
            </a:r>
          </a:p>
          <a:p>
            <a:pPr marL="0" indent="0" algn="just">
              <a:buNone/>
            </a:pPr>
            <a:r>
              <a:rPr lang="en-US" sz="2800" dirty="0"/>
              <a:t> </a:t>
            </a:r>
            <a:endParaRPr lang="tr-TR" sz="2800" dirty="0"/>
          </a:p>
          <a:p>
            <a:endParaRPr lang="tr-TR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3E94D4-8760-4AA7-857E-890A3A8D8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00B050"/>
                </a:solidFill>
              </a:rPr>
              <a:t>Bireysel  Çatışma </a:t>
            </a:r>
            <a:br>
              <a:rPr lang="tr-TR" dirty="0">
                <a:solidFill>
                  <a:srgbClr val="00B050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D3100-4A0A-4D0E-8DB3-D2FAB275A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dirty="0"/>
              <a:t>Örgütlerde ortaya çıkabilecek birey düzeyinde çatışma taraf olan gruplara göre beş tür  çatışma  olabilir (Koçel, s. 667, 2007).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Kişilerin kendi içlerindeki çatışma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Kişiler arası çatışma 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Kişiler ve gruplar arası çatışmalar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Grupların kendi içinde ve gruplar arası çatışmalar</a:t>
            </a:r>
          </a:p>
          <a:p>
            <a:pPr>
              <a:buFont typeface="+mj-lt"/>
              <a:buAutoNum type="arabicPeriod"/>
            </a:pPr>
            <a:r>
              <a:rPr lang="tr-TR" sz="2600" dirty="0"/>
              <a:t> Organizasyonlar arası çatışmalar (Koçel, s.2007: 508).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31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>
            <a:extLst>
              <a:ext uri="{FF2B5EF4-FFF2-40B4-BE49-F238E27FC236}">
                <a16:creationId xmlns:a16="http://schemas.microsoft.com/office/drawing/2014/main" id="{2507C60A-C4DF-40F1-8E47-EB8D629B2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B050"/>
                </a:solidFill>
              </a:rPr>
              <a:t>Bireysel  Çatışma</a:t>
            </a:r>
            <a:r>
              <a:rPr lang="tr-TR" dirty="0"/>
              <a:t> </a:t>
            </a:r>
            <a:endParaRPr lang="tr-TR" sz="2700" dirty="0">
              <a:solidFill>
                <a:srgbClr val="00B050"/>
              </a:solidFill>
            </a:endParaRPr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C418831E-E5C4-42A8-9B7C-776EA907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000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tr-TR" sz="2000" dirty="0"/>
              <a:t>Bireysel çatışmada, bireyin  kapasitesinin üstünde iş yapması istendiğinde  ya da kendisinden ne yapması istendiğini bilemediği durumlarda baskı ya da  zorlanma hisseder (Koçel, s. 667, 2007).  </a:t>
            </a:r>
            <a:r>
              <a:rPr lang="tr-TR" sz="2000" dirty="0" err="1"/>
              <a:t>İşgörenlerin</a:t>
            </a:r>
            <a:r>
              <a:rPr lang="tr-TR" sz="2000" dirty="0"/>
              <a:t> sık sık görev yerlerinin değiştirilmesiyle onların hiçbir işi tam olarak öğrenememeleri belirsizliği beraberinde de çatışmaya getirecektir (Can, Azizoğlu, Aydın, s. 420,  2011). </a:t>
            </a:r>
          </a:p>
          <a:p>
            <a:pPr marL="0" indent="0">
              <a:buNone/>
            </a:pPr>
            <a:endParaRPr lang="tr-TR" sz="2000" dirty="0"/>
          </a:p>
          <a:p>
            <a:endParaRPr lang="tr-TR" sz="2400" b="1" dirty="0"/>
          </a:p>
          <a:p>
            <a:pPr marL="0" indent="0">
              <a:buNone/>
            </a:pPr>
            <a:endParaRPr lang="tr-TR" sz="2000" b="1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6180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313421-9A01-4EA7-8E03-42B818A6D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00B050"/>
                </a:solidFill>
              </a:rPr>
              <a:t>Bireysel  Çatışma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CFC872-0176-4B1E-9389-2505FFC94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000" dirty="0"/>
              <a:t>Çatışmaların bireylerden kaynaklanan nedenleri(Yeniçeri, s.92, 2009):</a:t>
            </a:r>
          </a:p>
          <a:p>
            <a:pPr marL="0" indent="0">
              <a:buNone/>
            </a:pPr>
            <a:r>
              <a:rPr lang="tr-TR" sz="2000" dirty="0"/>
              <a:t>1- Kişilik farklarının neden olduğu çatışmalar</a:t>
            </a:r>
          </a:p>
          <a:p>
            <a:pPr marL="0" indent="0">
              <a:buNone/>
            </a:pPr>
            <a:r>
              <a:rPr lang="tr-TR" sz="2000" dirty="0"/>
              <a:t>2-Kıt kaynaklar için rekabetin neden olduğu çatışmalar</a:t>
            </a:r>
          </a:p>
          <a:p>
            <a:pPr marL="0" indent="0">
              <a:buNone/>
            </a:pPr>
            <a:r>
              <a:rPr lang="tr-TR" sz="2000" dirty="0"/>
              <a:t>3-Statülerin farklı algılanmasının neden olduğu çatışmalar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1813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23CE6E-F80E-4BB9-A0A6-C4CA1C1D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B050"/>
                </a:solidFill>
              </a:rPr>
              <a:t>Kişilerarası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Çatışma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F1E06C-148A-456E-AB3A-7CE8DFFFD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Kişilerarası</a:t>
            </a:r>
            <a:r>
              <a:rPr lang="en-US" sz="2400" dirty="0"/>
              <a:t> </a:t>
            </a:r>
            <a:r>
              <a:rPr lang="en-US" sz="2400" dirty="0" err="1"/>
              <a:t>çatışma</a:t>
            </a:r>
            <a:r>
              <a:rPr lang="en-US" sz="2400" dirty="0"/>
              <a:t>, </a:t>
            </a:r>
            <a:r>
              <a:rPr lang="tr-TR" sz="2400" dirty="0"/>
              <a:t>iki kişi arasında </a:t>
            </a:r>
            <a:r>
              <a:rPr lang="en-US" sz="2400" dirty="0" err="1"/>
              <a:t>karar</a:t>
            </a:r>
            <a:r>
              <a:rPr lang="en-US" sz="2400" dirty="0"/>
              <a:t> </a:t>
            </a:r>
            <a:r>
              <a:rPr lang="en-US" sz="2400" dirty="0" err="1"/>
              <a:t>verme</a:t>
            </a:r>
            <a:r>
              <a:rPr lang="en-US" sz="2400" dirty="0"/>
              <a:t> </a:t>
            </a:r>
            <a:r>
              <a:rPr lang="en-US" sz="2400" dirty="0" err="1"/>
              <a:t>sürecin</a:t>
            </a:r>
            <a:r>
              <a:rPr lang="tr-TR" sz="2400" dirty="0"/>
              <a:t>d</a:t>
            </a:r>
            <a:r>
              <a:rPr lang="en-US" sz="2400" dirty="0"/>
              <a:t>e </a:t>
            </a:r>
            <a:r>
              <a:rPr lang="tr-TR" sz="2400" dirty="0"/>
              <a:t>a</a:t>
            </a:r>
            <a:r>
              <a:rPr lang="en-US" sz="2400" dirty="0" err="1"/>
              <a:t>maçların</a:t>
            </a:r>
            <a:r>
              <a:rPr lang="en-US" sz="2400" dirty="0"/>
              <a:t>, </a:t>
            </a:r>
            <a:r>
              <a:rPr lang="en-US" sz="2400" dirty="0" err="1"/>
              <a:t>yöntemlerin</a:t>
            </a:r>
            <a:r>
              <a:rPr lang="en-US" sz="2400" dirty="0"/>
              <a:t>, </a:t>
            </a:r>
            <a:r>
              <a:rPr lang="en-US" sz="2400" dirty="0" err="1"/>
              <a:t>deneyimlerin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değer</a:t>
            </a:r>
            <a:r>
              <a:rPr lang="en-US" sz="2400" dirty="0"/>
              <a:t> </a:t>
            </a:r>
            <a:r>
              <a:rPr lang="en-US" sz="2400" dirty="0" err="1"/>
              <a:t>yargılarının</a:t>
            </a:r>
            <a:r>
              <a:rPr lang="en-US" sz="2400" dirty="0"/>
              <a:t> </a:t>
            </a:r>
            <a:r>
              <a:rPr lang="en-US" sz="2400" dirty="0" err="1"/>
              <a:t>farklılı</a:t>
            </a:r>
            <a:r>
              <a:rPr lang="tr-TR" sz="2400" dirty="0" err="1"/>
              <a:t>ğı</a:t>
            </a:r>
            <a:r>
              <a:rPr lang="tr-TR" sz="2400" dirty="0"/>
              <a:t> nedeniyle ortaya çıkan çatışmalardır</a:t>
            </a:r>
            <a:r>
              <a:rPr lang="en-US" sz="2400" dirty="0"/>
              <a:t> </a:t>
            </a:r>
            <a:r>
              <a:rPr lang="tr-TR" sz="2400" dirty="0"/>
              <a:t>(Can, Azizoğlu, Aydın, s. 421, 2011). Bireyler arasında yaşanan çatışma sonunda bireyler savunma saldırganlık, uzlaşma ve çekilme davranışı gösterirler (Öztürk, s.13, 2013). </a:t>
            </a:r>
            <a:r>
              <a:rPr lang="en-US" sz="2400" dirty="0" err="1"/>
              <a:t>İkili</a:t>
            </a:r>
            <a:r>
              <a:rPr lang="en-US" sz="2400" dirty="0"/>
              <a:t> </a:t>
            </a:r>
            <a:r>
              <a:rPr lang="en-US" sz="2400" dirty="0" err="1"/>
              <a:t>çatışma</a:t>
            </a:r>
            <a:r>
              <a:rPr lang="tr-TR" sz="2400" dirty="0" err="1"/>
              <a:t>nın</a:t>
            </a:r>
            <a:r>
              <a:rPr lang="tr-TR" sz="2400" dirty="0"/>
              <a:t> yoğunluğunun artması, </a:t>
            </a:r>
            <a:r>
              <a:rPr lang="en-US" sz="2400" dirty="0"/>
              <a:t> </a:t>
            </a:r>
            <a:r>
              <a:rPr lang="tr-TR" sz="2400" dirty="0"/>
              <a:t>çatışan kişileri zorlaması, çatışmayı kavgaya dönüştürebilir (Başaran, s. 264, 1992).</a:t>
            </a:r>
          </a:p>
          <a:p>
            <a:pPr algn="just"/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45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F71215-6936-429D-BEFC-DDEB8051E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B050"/>
                </a:solidFill>
              </a:rPr>
              <a:t>Gruplararası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Çatışma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A35690-11E4-41FC-99CF-5A7FC14D1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2404864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Örgüt </a:t>
            </a:r>
            <a:r>
              <a:rPr lang="en-US" sz="2400" dirty="0" err="1"/>
              <a:t>içinde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sık</a:t>
            </a:r>
            <a:r>
              <a:rPr lang="en-US" sz="2400" dirty="0"/>
              <a:t> </a:t>
            </a:r>
            <a:r>
              <a:rPr lang="en-US" sz="2400" dirty="0" err="1"/>
              <a:t>yaşanan</a:t>
            </a:r>
            <a:r>
              <a:rPr lang="en-US" sz="2400" dirty="0"/>
              <a:t> </a:t>
            </a:r>
            <a:r>
              <a:rPr lang="en-US" sz="2400" dirty="0" err="1"/>
              <a:t>çatışma</a:t>
            </a:r>
            <a:r>
              <a:rPr lang="en-US" sz="2400" dirty="0"/>
              <a:t> </a:t>
            </a:r>
            <a:r>
              <a:rPr lang="en-US" sz="2400" dirty="0" err="1"/>
              <a:t>türü</a:t>
            </a:r>
            <a:r>
              <a:rPr lang="en-US" sz="2400" dirty="0"/>
              <a:t> </a:t>
            </a:r>
            <a:r>
              <a:rPr lang="en-US" sz="2400" dirty="0" err="1"/>
              <a:t>işi</a:t>
            </a:r>
            <a:r>
              <a:rPr lang="en-US" sz="2400" dirty="0"/>
              <a:t> </a:t>
            </a:r>
            <a:r>
              <a:rPr lang="en-US" sz="2400" dirty="0" err="1"/>
              <a:t>gruplararası</a:t>
            </a:r>
            <a:r>
              <a:rPr lang="en-US" sz="2400" dirty="0"/>
              <a:t> </a:t>
            </a:r>
            <a:r>
              <a:rPr lang="en-US" sz="2400" dirty="0" err="1"/>
              <a:t>çatışmadır</a:t>
            </a:r>
            <a:r>
              <a:rPr lang="en-US" sz="2400" dirty="0"/>
              <a:t>. Bu </a:t>
            </a:r>
            <a:r>
              <a:rPr lang="en-US" sz="2400" dirty="0" err="1"/>
              <a:t>çatışma</a:t>
            </a:r>
            <a:r>
              <a:rPr lang="en-US" sz="2400" dirty="0"/>
              <a:t>, </a:t>
            </a:r>
            <a:r>
              <a:rPr lang="en-US" sz="2400" dirty="0" err="1"/>
              <a:t>aynı</a:t>
            </a:r>
            <a:r>
              <a:rPr lang="en-US" sz="2400" dirty="0"/>
              <a:t> </a:t>
            </a:r>
            <a:r>
              <a:rPr lang="en-US" sz="2400" dirty="0" err="1"/>
              <a:t>amire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çeşitli</a:t>
            </a:r>
            <a:r>
              <a:rPr lang="en-US" sz="2400" dirty="0"/>
              <a:t> </a:t>
            </a:r>
            <a:r>
              <a:rPr lang="en-US" sz="2400" dirty="0" err="1"/>
              <a:t>bölümler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yaşanabileceği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, </a:t>
            </a:r>
            <a:r>
              <a:rPr lang="en-US" sz="2400" dirty="0" err="1"/>
              <a:t>farklı</a:t>
            </a:r>
            <a:r>
              <a:rPr lang="en-US" sz="2400" dirty="0"/>
              <a:t> </a:t>
            </a:r>
            <a:r>
              <a:rPr lang="en-US" sz="2400" dirty="0" err="1"/>
              <a:t>amirlere</a:t>
            </a:r>
            <a:r>
              <a:rPr lang="en-US" sz="2400" dirty="0"/>
              <a:t> </a:t>
            </a:r>
            <a:r>
              <a:rPr lang="en-US" sz="2400" dirty="0" err="1"/>
              <a:t>bağlı</a:t>
            </a:r>
            <a:r>
              <a:rPr lang="en-US" sz="2400" dirty="0"/>
              <a:t> </a:t>
            </a:r>
            <a:r>
              <a:rPr lang="en-US" sz="2400" dirty="0" err="1"/>
              <a:t>bölümler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en-US" sz="2400" dirty="0"/>
              <a:t> da </a:t>
            </a:r>
            <a:r>
              <a:rPr lang="en-US" sz="2400" dirty="0" err="1"/>
              <a:t>yaşanabilir</a:t>
            </a:r>
            <a:r>
              <a:rPr lang="tr-TR" sz="2400" dirty="0"/>
              <a:t> (Can, Azizoğlu, Aydın, 2011). Grup düzeyindeki çatışmalar, grubun içinde ve gruplar arasında olmak üzere iki başlıkta ele alınabilir (Özdemir, s. 13, 2013).</a:t>
            </a:r>
          </a:p>
          <a:p>
            <a:pPr algn="just"/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50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5D219B-81CD-40C5-9C92-F205FBF5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rgbClr val="00B050"/>
                </a:solidFill>
              </a:rPr>
              <a:t>Yönetici Uzman Çatışması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9F6383-5D2F-4515-894A-C1D312435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9"/>
            <a:ext cx="8229600" cy="377515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Yönet</a:t>
            </a:r>
            <a:r>
              <a:rPr lang="tr-TR" sz="2400" dirty="0" err="1"/>
              <a:t>ici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uzmanın</a:t>
            </a:r>
            <a:r>
              <a:rPr lang="en-US" sz="2400" dirty="0"/>
              <a:t> </a:t>
            </a:r>
            <a:r>
              <a:rPr lang="en-US" sz="2400" dirty="0" err="1"/>
              <a:t>arasında</a:t>
            </a:r>
            <a:r>
              <a:rPr lang="tr-TR" sz="2400" dirty="0"/>
              <a:t>ki çatışma </a:t>
            </a:r>
            <a:r>
              <a:rPr lang="en-US" sz="2400" dirty="0"/>
              <a:t> </a:t>
            </a:r>
            <a:r>
              <a:rPr lang="tr-TR" sz="2400" dirty="0"/>
              <a:t>her ikisinde rollerini yerine getirme isteğinden kaynaklanır. </a:t>
            </a:r>
            <a:r>
              <a:rPr lang="en-US" sz="2400" dirty="0" err="1"/>
              <a:t>Uzman</a:t>
            </a:r>
            <a:r>
              <a:rPr lang="en-US" sz="2400" dirty="0"/>
              <a:t> </a:t>
            </a:r>
            <a:r>
              <a:rPr lang="tr-TR" sz="2400" dirty="0"/>
              <a:t>uzmanı olduğu bilgilerin doğruluğunu </a:t>
            </a:r>
            <a:r>
              <a:rPr lang="en-US" sz="2400" dirty="0" err="1"/>
              <a:t>savunur</a:t>
            </a:r>
            <a:r>
              <a:rPr lang="en-US" sz="2400" dirty="0"/>
              <a:t>. </a:t>
            </a:r>
            <a:r>
              <a:rPr lang="en-US" sz="2400" dirty="0" err="1"/>
              <a:t>Yönet</a:t>
            </a:r>
            <a:r>
              <a:rPr lang="tr-TR" sz="2400" dirty="0" err="1"/>
              <a:t>ici</a:t>
            </a:r>
            <a:r>
              <a:rPr lang="tr-TR" sz="2400" dirty="0"/>
              <a:t> ise </a:t>
            </a:r>
            <a:r>
              <a:rPr lang="en-US" sz="2400" dirty="0"/>
              <a:t> </a:t>
            </a:r>
            <a:r>
              <a:rPr lang="tr-TR" sz="2400" dirty="0"/>
              <a:t>bu bilgilerin kendisini başarısızlığa götüreceğine </a:t>
            </a:r>
            <a:r>
              <a:rPr lang="en-US" sz="2400" dirty="0" err="1"/>
              <a:t>inandığı</a:t>
            </a:r>
            <a:r>
              <a:rPr lang="en-US" sz="2400" dirty="0"/>
              <a:t> </a:t>
            </a:r>
            <a:r>
              <a:rPr lang="tr-TR" sz="2400" dirty="0"/>
              <a:t>için </a:t>
            </a:r>
            <a:r>
              <a:rPr lang="en-US" sz="2400" dirty="0" err="1"/>
              <a:t>uzman</a:t>
            </a:r>
            <a:r>
              <a:rPr lang="en-US" sz="2400" dirty="0"/>
              <a:t> </a:t>
            </a:r>
            <a:r>
              <a:rPr lang="en-US" sz="2400" dirty="0" err="1"/>
              <a:t>önerilerini</a:t>
            </a:r>
            <a:r>
              <a:rPr lang="en-US" sz="2400" dirty="0"/>
              <a:t> </a:t>
            </a:r>
            <a:r>
              <a:rPr lang="en-US" sz="2400" dirty="0" err="1"/>
              <a:t>uygulamak</a:t>
            </a:r>
            <a:r>
              <a:rPr lang="en-US" sz="2400" dirty="0"/>
              <a:t> </a:t>
            </a:r>
            <a:r>
              <a:rPr lang="en-US" sz="2400" dirty="0" err="1"/>
              <a:t>istemez</a:t>
            </a:r>
            <a:r>
              <a:rPr lang="en-US" sz="2400" dirty="0"/>
              <a:t>. </a:t>
            </a:r>
            <a:r>
              <a:rPr lang="tr-TR" sz="2400" dirty="0"/>
              <a:t>Bu zıtlık çatışmayı doğurur (Başaran, s. 265, 1992).</a:t>
            </a:r>
          </a:p>
        </p:txBody>
      </p:sp>
    </p:spTree>
    <p:extLst>
      <p:ext uri="{BB962C8B-B14F-4D97-AF65-F5344CB8AC3E}">
        <p14:creationId xmlns:p14="http://schemas.microsoft.com/office/powerpoint/2010/main" val="408895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115CE-BAC4-4418-B410-4B1C916F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FA2638-9FD6-4A12-80AB-72D4CC99C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Özdemir, A., A. (2013). Çatışma ve Stres Yönetimi I. «Çatışmanın Doğası: Tanımı, Türleri, ve Süreci». Anadolu Üniversitesi Yayınları: </a:t>
            </a:r>
            <a:r>
              <a:rPr lang="tr-TR" sz="1500">
                <a:latin typeface="Times New Roman" panose="02020603050405020304" pitchFamily="18" charset="0"/>
                <a:cs typeface="Times New Roman" panose="02020603050405020304" pitchFamily="18" charset="0"/>
              </a:rPr>
              <a:t>Eskişehir.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Başaran, İ. E.  (1992). Yönetimde İnsan İlişkileri (Yönetsel Davranış). Gül Yayınevi, Kadıoğlu Matbaası: Ankara.</a:t>
            </a: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Koçel, T. (2007). İşletme Yöneticiliği, Yönetim ve Organizasyon-Organizasyonlarda Davranış-Klasik-Modern-Çağdaş Yaklaşımlar, İstanbul. 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Yeniçeri, Ö. (2009).Örgütlerde çatışma ve Yabancılaşma. IQ Kültür ve Sanat Yayıncılık: İstanbul.</a:t>
            </a:r>
          </a:p>
          <a:p>
            <a:pPr marL="0" indent="0">
              <a:buNone/>
            </a:pP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Can, H, Azizoğlu, A. Ö., Aydın, E. M. (2011) Organizasyon ve Yönetim. Siyasal Kitabevi: Ankara.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27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544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DÜZEYLERİNE GÖRE ÇATIŞMA TÜRLERİ</vt:lpstr>
      <vt:lpstr>Bireysel  Çatışma  </vt:lpstr>
      <vt:lpstr>Bireysel  Çatışma </vt:lpstr>
      <vt:lpstr>Bireysel  Çatışma</vt:lpstr>
      <vt:lpstr>Kişilerarası Çatışma</vt:lpstr>
      <vt:lpstr>Gruplararası Çatışma </vt:lpstr>
      <vt:lpstr>Yönetici Uzman Çatışması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hp</cp:lastModifiedBy>
  <cp:revision>14</cp:revision>
  <dcterms:created xsi:type="dcterms:W3CDTF">2020-04-29T13:03:24Z</dcterms:created>
  <dcterms:modified xsi:type="dcterms:W3CDTF">2020-05-09T14:06:07Z</dcterms:modified>
</cp:coreProperties>
</file>