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74" r:id="rId2"/>
    <p:sldId id="256" r:id="rId3"/>
    <p:sldId id="257"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 id="290" r:id="rId20"/>
    <p:sldId id="291"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BFF44"/>
    <a:srgbClr val="0CFF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62"/>
    <p:restoredTop sz="94681"/>
  </p:normalViewPr>
  <p:slideViewPr>
    <p:cSldViewPr snapToGrid="0" snapToObjects="1">
      <p:cViewPr varScale="1">
        <p:scale>
          <a:sx n="116" d="100"/>
          <a:sy n="116" d="100"/>
        </p:scale>
        <p:origin x="4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00B467-34E6-AD43-A649-3AD0FCEA335C}" type="datetimeFigureOut">
              <a:t>13.04.2026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E8D3B55-243D-294F-B114-A495AB2CE6D1}" type="slidenum">
              <a:t>‹#›</a:t>
            </a:fld>
            <a:endParaRPr lang="tr-TR"/>
          </a:p>
        </p:txBody>
      </p:sp>
    </p:spTree>
    <p:extLst>
      <p:ext uri="{BB962C8B-B14F-4D97-AF65-F5344CB8AC3E}">
        <p14:creationId xmlns:p14="http://schemas.microsoft.com/office/powerpoint/2010/main" val="2557314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0E8D3B55-243D-294F-B114-A495AB2CE6D1}" type="slidenum">
              <a:t>5</a:t>
            </a:fld>
            <a:endParaRPr lang="tr-TR"/>
          </a:p>
        </p:txBody>
      </p:sp>
    </p:spTree>
    <p:extLst>
      <p:ext uri="{BB962C8B-B14F-4D97-AF65-F5344CB8AC3E}">
        <p14:creationId xmlns:p14="http://schemas.microsoft.com/office/powerpoint/2010/main" val="14427317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73A0230-8032-7E4C-8D99-326619E81591}"/>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11FE89D-C402-FE4E-A047-4B3E3595881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C1B71B96-2424-7D4E-81B7-ACEC5150668B}"/>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5" name="Alt Bilgi Yer Tutucusu 4">
            <a:extLst>
              <a:ext uri="{FF2B5EF4-FFF2-40B4-BE49-F238E27FC236}">
                <a16:creationId xmlns:a16="http://schemas.microsoft.com/office/drawing/2014/main" id="{2B83CDCC-53E8-BD4D-BEA7-360005D4E91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F6B1315-6A90-AE45-B7B3-4939DC99970B}"/>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208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308FE0-BCE7-4E4C-953D-2CEF9EFA32B2}"/>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ADC841F3-F040-3041-998C-65D25ADFFEDC}"/>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20E7C83B-44EE-3E4E-BEA7-168301F4CFE8}"/>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5" name="Alt Bilgi Yer Tutucusu 4">
            <a:extLst>
              <a:ext uri="{FF2B5EF4-FFF2-40B4-BE49-F238E27FC236}">
                <a16:creationId xmlns:a16="http://schemas.microsoft.com/office/drawing/2014/main" id="{68DE035C-E254-B04E-B046-158DB9751A1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857A836-0DC8-7549-86A3-D68ECED1B8F8}"/>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3229963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884A71B6-4B97-1B48-8083-D27CF8FA544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10279337-1166-7F43-A15A-F1B95D4BB6D3}"/>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B040B00F-CA25-BB4D-BDAD-11B8D22EE8A8}"/>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5" name="Alt Bilgi Yer Tutucusu 4">
            <a:extLst>
              <a:ext uri="{FF2B5EF4-FFF2-40B4-BE49-F238E27FC236}">
                <a16:creationId xmlns:a16="http://schemas.microsoft.com/office/drawing/2014/main" id="{428B20F7-8F7C-A646-B7E8-4F5647501E0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5B839A-9727-5243-8994-070438F4C2DD}"/>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465716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B3132A8-8271-3E48-95E9-D5E763FB08D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B7ACA11-2BE3-D44E-8D5B-2D439F6C0B0D}"/>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0282F4F-C6CB-DF4B-9A32-2233CC93DA57}"/>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5" name="Alt Bilgi Yer Tutucusu 4">
            <a:extLst>
              <a:ext uri="{FF2B5EF4-FFF2-40B4-BE49-F238E27FC236}">
                <a16:creationId xmlns:a16="http://schemas.microsoft.com/office/drawing/2014/main" id="{7707F2A6-E931-3945-A8E7-B0989A9F25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C8EF9F53-6BB7-5340-8F92-AC32A824FF3D}"/>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215394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F503199-E5F4-4B48-974E-82D2D9DB771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C0979BC3-8F41-2D47-9D75-CE2840D1990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47E052A-FDE0-DD49-90F4-A6179B5057DA}"/>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5" name="Alt Bilgi Yer Tutucusu 4">
            <a:extLst>
              <a:ext uri="{FF2B5EF4-FFF2-40B4-BE49-F238E27FC236}">
                <a16:creationId xmlns:a16="http://schemas.microsoft.com/office/drawing/2014/main" id="{54D46B93-3566-5B43-80F6-425B25597E3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C64F1F-7147-5945-AA62-721A689D3C0D}"/>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623133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18FB7C8-DAEB-6C45-B3C4-3A5EAA25598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B045600-877C-BD44-BABA-E572EB6C2A42}"/>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A3341FC7-93CF-D043-B57E-0B9039B2CF22}"/>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B9A8F38-ECD5-C94A-9EF5-8CE4A0C83F0C}"/>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6" name="Alt Bilgi Yer Tutucusu 5">
            <a:extLst>
              <a:ext uri="{FF2B5EF4-FFF2-40B4-BE49-F238E27FC236}">
                <a16:creationId xmlns:a16="http://schemas.microsoft.com/office/drawing/2014/main" id="{47742B4B-1AE6-2945-85E3-E3D58B58725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50EDB38-433A-6A4F-BCB3-D3F153EA5F68}"/>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3344200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AE5D769-066F-864F-8BB8-8B50A4DCDDD9}"/>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D4B48E4-3779-D94F-A1FE-198EFFA53A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E5B61D5D-ACD9-AF4F-8B21-E9C90C058770}"/>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ACBC8D69-61F2-5C40-B61B-264D2AAB046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E2BC4769-FB97-2A4F-BD11-30F7451C313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1D193E7E-423F-AA43-B8DD-9A936BF04816}"/>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8" name="Alt Bilgi Yer Tutucusu 7">
            <a:extLst>
              <a:ext uri="{FF2B5EF4-FFF2-40B4-BE49-F238E27FC236}">
                <a16:creationId xmlns:a16="http://schemas.microsoft.com/office/drawing/2014/main" id="{FF3C709B-A85C-AF43-B72C-6C35D20F55F6}"/>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D87F596-AA22-2948-95DD-B43445723F43}"/>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77093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983411-EBD3-7B46-8F45-83D2581CE673}"/>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6CC0A92-9F22-D447-92C9-47D6C805D1E7}"/>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4" name="Alt Bilgi Yer Tutucusu 3">
            <a:extLst>
              <a:ext uri="{FF2B5EF4-FFF2-40B4-BE49-F238E27FC236}">
                <a16:creationId xmlns:a16="http://schemas.microsoft.com/office/drawing/2014/main" id="{BDF795B5-C5DF-DA4F-BEE5-5B8145BB5F2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B4032340-4717-4245-9612-14D5DD260ED1}"/>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605508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4E8EE1B-1530-2243-A054-1577DC8D3154}"/>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3" name="Alt Bilgi Yer Tutucusu 2">
            <a:extLst>
              <a:ext uri="{FF2B5EF4-FFF2-40B4-BE49-F238E27FC236}">
                <a16:creationId xmlns:a16="http://schemas.microsoft.com/office/drawing/2014/main" id="{EDB739C8-FB05-9A4A-BDEB-955DD5E959B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AABB8DB-315A-454E-A408-0D6C0B77A9E9}"/>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718094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71F11A-8A8C-1644-AB22-A85BE73669A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F630C16-C4BC-C748-9F90-AEAD0D3F9B3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1A6A0C2A-AA54-D842-A718-DF6D45EDDD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3FA0F95-882A-1545-A6A4-70B9EA786261}"/>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6" name="Alt Bilgi Yer Tutucusu 5">
            <a:extLst>
              <a:ext uri="{FF2B5EF4-FFF2-40B4-BE49-F238E27FC236}">
                <a16:creationId xmlns:a16="http://schemas.microsoft.com/office/drawing/2014/main" id="{C23613E9-F51C-7240-92DD-54DA4B68CB1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5D04B91-1FC2-744D-865E-32D5F0A8DC9C}"/>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3502083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C902743-A449-5040-8DAC-93FB406A422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1E4F4865-35CD-634B-92AC-A6E0844380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04BA7284-52EB-0D46-8FCE-15DF9F329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53465CC-2925-CD47-ACA4-FEAC38541EDF}"/>
              </a:ext>
            </a:extLst>
          </p:cNvPr>
          <p:cNvSpPr>
            <a:spLocks noGrp="1"/>
          </p:cNvSpPr>
          <p:nvPr>
            <p:ph type="dt" sz="half" idx="10"/>
          </p:nvPr>
        </p:nvSpPr>
        <p:spPr/>
        <p:txBody>
          <a:bodyPr/>
          <a:lstStyle/>
          <a:p>
            <a:fld id="{58C6C005-2E03-F048-8472-9A0DE747F10B}" type="datetimeFigureOut">
              <a:rPr lang="tr-TR" smtClean="0"/>
              <a:t>13.04.2026</a:t>
            </a:fld>
            <a:endParaRPr lang="tr-TR"/>
          </a:p>
        </p:txBody>
      </p:sp>
      <p:sp>
        <p:nvSpPr>
          <p:cNvPr id="6" name="Alt Bilgi Yer Tutucusu 5">
            <a:extLst>
              <a:ext uri="{FF2B5EF4-FFF2-40B4-BE49-F238E27FC236}">
                <a16:creationId xmlns:a16="http://schemas.microsoft.com/office/drawing/2014/main" id="{142AA268-8262-AE42-9CBE-366BB651CC2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A320B3-851E-9445-AFB1-B7CEBA684786}"/>
              </a:ext>
            </a:extLst>
          </p:cNvPr>
          <p:cNvSpPr>
            <a:spLocks noGrp="1"/>
          </p:cNvSpPr>
          <p:nvPr>
            <p:ph type="sldNum" sz="quarter" idx="12"/>
          </p:nvPr>
        </p:nvSpPr>
        <p:spPr/>
        <p:txBody>
          <a:bodyPr/>
          <a:lstStyle/>
          <a:p>
            <a:fld id="{98CEA101-5B06-1F45-A4DB-FA2ACDAD7DD9}" type="slidenum">
              <a:rPr lang="tr-TR" smtClean="0"/>
              <a:t>‹#›</a:t>
            </a:fld>
            <a:endParaRPr lang="tr-TR"/>
          </a:p>
        </p:txBody>
      </p:sp>
    </p:spTree>
    <p:extLst>
      <p:ext uri="{BB962C8B-B14F-4D97-AF65-F5344CB8AC3E}">
        <p14:creationId xmlns:p14="http://schemas.microsoft.com/office/powerpoint/2010/main" val="145267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CB098D6B-3736-5843-9F64-717AFB9C16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523CDF-BDC6-6A47-8455-6B34CDA4FA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86EBEAB-D9D2-C64F-AEF5-C876986139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C6C005-2E03-F048-8472-9A0DE747F10B}" type="datetimeFigureOut">
              <a:rPr lang="tr-TR" smtClean="0"/>
              <a:t>13.04.2026</a:t>
            </a:fld>
            <a:endParaRPr lang="tr-TR"/>
          </a:p>
        </p:txBody>
      </p:sp>
      <p:sp>
        <p:nvSpPr>
          <p:cNvPr id="5" name="Alt Bilgi Yer Tutucusu 4">
            <a:extLst>
              <a:ext uri="{FF2B5EF4-FFF2-40B4-BE49-F238E27FC236}">
                <a16:creationId xmlns:a16="http://schemas.microsoft.com/office/drawing/2014/main" id="{27F1399F-C02D-DE44-B795-550E65B077C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124F547-7763-054E-8FAD-180355833D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CEA101-5B06-1F45-A4DB-FA2ACDAD7DD9}" type="slidenum">
              <a:rPr lang="tr-TR" smtClean="0"/>
              <a:t>‹#›</a:t>
            </a:fld>
            <a:endParaRPr lang="tr-TR"/>
          </a:p>
        </p:txBody>
      </p:sp>
    </p:spTree>
    <p:extLst>
      <p:ext uri="{BB962C8B-B14F-4D97-AF65-F5344CB8AC3E}">
        <p14:creationId xmlns:p14="http://schemas.microsoft.com/office/powerpoint/2010/main" val="748960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etin kutusu 1">
            <a:extLst>
              <a:ext uri="{FF2B5EF4-FFF2-40B4-BE49-F238E27FC236}">
                <a16:creationId xmlns:a16="http://schemas.microsoft.com/office/drawing/2014/main" id="{5046614B-1757-EB44-825B-937F32FECDB0}"/>
              </a:ext>
            </a:extLst>
          </p:cNvPr>
          <p:cNvSpPr txBox="1"/>
          <p:nvPr/>
        </p:nvSpPr>
        <p:spPr>
          <a:xfrm>
            <a:off x="2014537" y="5248051"/>
            <a:ext cx="8959504" cy="1200329"/>
          </a:xfrm>
          <a:prstGeom prst="rect">
            <a:avLst/>
          </a:prstGeom>
          <a:noFill/>
        </p:spPr>
        <p:txBody>
          <a:bodyPr wrap="none" rtlCol="0">
            <a:spAutoFit/>
          </a:bodyPr>
          <a:lstStyle/>
          <a:p>
            <a:pPr algn="ctr"/>
            <a:r>
              <a:rPr lang="tr-TR" sz="4000" spc="600" dirty="0">
                <a:solidFill>
                  <a:srgbClr val="FF0000"/>
                </a:solidFill>
                <a:latin typeface="Century Gothic" panose="020B0502020202020204" pitchFamily="34" charset="0"/>
              </a:rPr>
              <a:t>ETKİLEŞİM OLARAK İLETİŞİM </a:t>
            </a:r>
          </a:p>
          <a:p>
            <a:pPr algn="ctr"/>
            <a:r>
              <a:rPr lang="tr-TR" sz="3200" spc="600" dirty="0">
                <a:solidFill>
                  <a:srgbClr val="FF0000"/>
                </a:solidFill>
                <a:latin typeface="Century Gothic" panose="020B0502020202020204" pitchFamily="34" charset="0"/>
              </a:rPr>
              <a:t>GOFFMAN ve GARFINKEL</a:t>
            </a:r>
          </a:p>
        </p:txBody>
      </p:sp>
      <p:pic>
        <p:nvPicPr>
          <p:cNvPr id="6" name="Resim 5">
            <a:extLst>
              <a:ext uri="{FF2B5EF4-FFF2-40B4-BE49-F238E27FC236}">
                <a16:creationId xmlns:a16="http://schemas.microsoft.com/office/drawing/2014/main" id="{E8DC696A-D542-7B4A-8625-A0CCC0A52804}"/>
              </a:ext>
            </a:extLst>
          </p:cNvPr>
          <p:cNvPicPr>
            <a:picLocks noChangeAspect="1"/>
          </p:cNvPicPr>
          <p:nvPr/>
        </p:nvPicPr>
        <p:blipFill>
          <a:blip r:embed="rId2"/>
          <a:stretch>
            <a:fillRect/>
          </a:stretch>
        </p:blipFill>
        <p:spPr>
          <a:xfrm>
            <a:off x="3029023" y="276426"/>
            <a:ext cx="6297857" cy="4329777"/>
          </a:xfrm>
          <a:prstGeom prst="rect">
            <a:avLst/>
          </a:prstGeom>
        </p:spPr>
      </p:pic>
      <p:sp>
        <p:nvSpPr>
          <p:cNvPr id="7" name="Metin kutusu 6">
            <a:extLst>
              <a:ext uri="{FF2B5EF4-FFF2-40B4-BE49-F238E27FC236}">
                <a16:creationId xmlns:a16="http://schemas.microsoft.com/office/drawing/2014/main" id="{783ADD45-A3D1-B349-9A88-9EC2289E1DA8}"/>
              </a:ext>
            </a:extLst>
          </p:cNvPr>
          <p:cNvSpPr txBox="1"/>
          <p:nvPr/>
        </p:nvSpPr>
        <p:spPr>
          <a:xfrm>
            <a:off x="3173506" y="4021428"/>
            <a:ext cx="3815468" cy="553998"/>
          </a:xfrm>
          <a:prstGeom prst="rect">
            <a:avLst/>
          </a:prstGeom>
          <a:noFill/>
        </p:spPr>
        <p:txBody>
          <a:bodyPr wrap="none" rtlCol="0">
            <a:spAutoFit/>
          </a:bodyPr>
          <a:lstStyle/>
          <a:p>
            <a:r>
              <a:rPr lang="tr-TR" sz="1600" dirty="0" err="1">
                <a:solidFill>
                  <a:srgbClr val="0BFF44"/>
                </a:solidFill>
                <a:latin typeface="Century Gothic" panose="020B0502020202020204" pitchFamily="34" charset="0"/>
              </a:rPr>
              <a:t>Nan</a:t>
            </a:r>
            <a:r>
              <a:rPr lang="tr-TR" sz="1600" dirty="0">
                <a:solidFill>
                  <a:srgbClr val="0BFF44"/>
                </a:solidFill>
                <a:latin typeface="Century Gothic" panose="020B0502020202020204" pitchFamily="34" charset="0"/>
              </a:rPr>
              <a:t> </a:t>
            </a:r>
            <a:r>
              <a:rPr lang="tr-TR" sz="1600" dirty="0" err="1">
                <a:solidFill>
                  <a:srgbClr val="0BFF44"/>
                </a:solidFill>
                <a:latin typeface="Century Gothic" panose="020B0502020202020204" pitchFamily="34" charset="0"/>
              </a:rPr>
              <a:t>Goldin</a:t>
            </a:r>
            <a:r>
              <a:rPr lang="tr-TR" sz="1600" dirty="0">
                <a:solidFill>
                  <a:srgbClr val="0BFF44"/>
                </a:solidFill>
                <a:latin typeface="Century Gothic" panose="020B0502020202020204" pitchFamily="34" charset="0"/>
              </a:rPr>
              <a:t>, 1991 </a:t>
            </a:r>
          </a:p>
          <a:p>
            <a:r>
              <a:rPr lang="tr-TR" sz="1400" noProof="1">
                <a:solidFill>
                  <a:srgbClr val="0BFF44"/>
                </a:solidFill>
                <a:latin typeface="Century Gothic" panose="020B0502020202020204" pitchFamily="34" charset="0"/>
              </a:rPr>
              <a:t>Misty</a:t>
            </a:r>
            <a:r>
              <a:rPr lang="tr-TR" sz="1400" dirty="0">
                <a:solidFill>
                  <a:srgbClr val="0BFF44"/>
                </a:solidFill>
                <a:latin typeface="Century Gothic" panose="020B0502020202020204" pitchFamily="34" charset="0"/>
              </a:rPr>
              <a:t> </a:t>
            </a:r>
            <a:r>
              <a:rPr lang="tr-TR" sz="1400" noProof="1">
                <a:solidFill>
                  <a:srgbClr val="0BFF44"/>
                </a:solidFill>
                <a:latin typeface="Century Gothic" panose="020B0502020202020204" pitchFamily="34" charset="0"/>
              </a:rPr>
              <a:t>and</a:t>
            </a:r>
            <a:r>
              <a:rPr lang="tr-TR" sz="1400" dirty="0">
                <a:solidFill>
                  <a:srgbClr val="0BFF44"/>
                </a:solidFill>
                <a:latin typeface="Century Gothic" panose="020B0502020202020204" pitchFamily="34" charset="0"/>
              </a:rPr>
              <a:t> </a:t>
            </a:r>
            <a:r>
              <a:rPr lang="tr-TR" sz="1400" spc="300" dirty="0">
                <a:solidFill>
                  <a:srgbClr val="0BFF44"/>
                </a:solidFill>
                <a:latin typeface="Century Gothic" panose="020B0502020202020204" pitchFamily="34" charset="0"/>
              </a:rPr>
              <a:t>Jimmy</a:t>
            </a:r>
            <a:r>
              <a:rPr lang="tr-TR" sz="1400" dirty="0">
                <a:solidFill>
                  <a:srgbClr val="0BFF44"/>
                </a:solidFill>
                <a:latin typeface="Century Gothic" panose="020B0502020202020204" pitchFamily="34" charset="0"/>
              </a:rPr>
              <a:t> </a:t>
            </a:r>
            <a:r>
              <a:rPr lang="tr-TR" sz="1400" dirty="0" err="1">
                <a:solidFill>
                  <a:srgbClr val="0BFF44"/>
                </a:solidFill>
                <a:latin typeface="Century Gothic" panose="020B0502020202020204" pitchFamily="34" charset="0"/>
              </a:rPr>
              <a:t>Paulette</a:t>
            </a:r>
            <a:r>
              <a:rPr lang="tr-TR" sz="1400" dirty="0">
                <a:solidFill>
                  <a:srgbClr val="0BFF44"/>
                </a:solidFill>
                <a:latin typeface="Century Gothic" panose="020B0502020202020204" pitchFamily="34" charset="0"/>
              </a:rPr>
              <a:t> in a </a:t>
            </a:r>
            <a:r>
              <a:rPr lang="tr-TR" sz="1400" dirty="0" err="1">
                <a:solidFill>
                  <a:srgbClr val="0BFF44"/>
                </a:solidFill>
                <a:latin typeface="Century Gothic" panose="020B0502020202020204" pitchFamily="34" charset="0"/>
              </a:rPr>
              <a:t>Taxi</a:t>
            </a:r>
            <a:r>
              <a:rPr lang="tr-TR" sz="1400" dirty="0">
                <a:solidFill>
                  <a:srgbClr val="0BFF44"/>
                </a:solidFill>
                <a:latin typeface="Century Gothic" panose="020B0502020202020204" pitchFamily="34" charset="0"/>
              </a:rPr>
              <a:t>, NYC</a:t>
            </a:r>
          </a:p>
        </p:txBody>
      </p:sp>
    </p:spTree>
    <p:extLst>
      <p:ext uri="{BB962C8B-B14F-4D97-AF65-F5344CB8AC3E}">
        <p14:creationId xmlns:p14="http://schemas.microsoft.com/office/powerpoint/2010/main" val="2326692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14850" y="1837550"/>
            <a:ext cx="6949440" cy="3416320"/>
          </a:xfrm>
          <a:prstGeom prst="rect">
            <a:avLst/>
          </a:prstGeom>
        </p:spPr>
        <p:txBody>
          <a:bodyPr wrap="square">
            <a:spAutoFit/>
          </a:bodyPr>
          <a:lstStyle/>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Etkileşime yönelik kavrayışın temel unsurlarından biri, onun katılımcılar tarafından sürdürülmesi gereken hem belirleyen hem de imkan tanıyan bir yapı oluşudur. Peki sürdürülmekte olan şey tam olarak nedir? Olayın doğal akışı içinde, durumun kendisi ve duruma özgü niteliklerdir.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r>
              <a:rPr lang="tr-TR" i="1"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Etkileşim Ritüelleri </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kitabının girişinde şöyle der: </a:t>
            </a:r>
          </a:p>
          <a:p>
            <a:pPr algn="just"/>
            <a:endPar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Etkileşime dair doğru bir incelemenin konusu birey ve onun psikolojisi değildir, daha ziyade, karşılıklı olarak birbirinin yanında hazır bulunan farklı kişilerin eylemleri arasındaki sentaktik ilişkidir... O halde insanlar ve onların anları değil, anlar ve o anların insanları vardır. </a:t>
            </a:r>
            <a:endParaRPr lang="en-GB" dirty="0">
              <a:solidFill>
                <a:srgbClr val="FF0000"/>
              </a:solidFill>
            </a:endParaRPr>
          </a:p>
        </p:txBody>
      </p:sp>
      <p:pic>
        <p:nvPicPr>
          <p:cNvPr id="3" name="Resim 2">
            <a:extLst>
              <a:ext uri="{FF2B5EF4-FFF2-40B4-BE49-F238E27FC236}">
                <a16:creationId xmlns:a16="http://schemas.microsoft.com/office/drawing/2014/main" id="{D2E49CC3-6236-A44F-A010-B6B75C50BFD5}"/>
              </a:ext>
            </a:extLst>
          </p:cNvPr>
          <p:cNvPicPr>
            <a:picLocks noChangeAspect="1"/>
          </p:cNvPicPr>
          <p:nvPr/>
        </p:nvPicPr>
        <p:blipFill>
          <a:blip r:embed="rId2"/>
          <a:stretch>
            <a:fillRect/>
          </a:stretch>
        </p:blipFill>
        <p:spPr>
          <a:xfrm>
            <a:off x="568960" y="548640"/>
            <a:ext cx="3670300" cy="5715000"/>
          </a:xfrm>
          <a:prstGeom prst="rect">
            <a:avLst/>
          </a:prstGeom>
        </p:spPr>
      </p:pic>
    </p:spTree>
    <p:extLst>
      <p:ext uri="{BB962C8B-B14F-4D97-AF65-F5344CB8AC3E}">
        <p14:creationId xmlns:p14="http://schemas.microsoft.com/office/powerpoint/2010/main" val="4036833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800600" y="2032129"/>
            <a:ext cx="6492240" cy="2862322"/>
          </a:xfrm>
          <a:prstGeom prst="rect">
            <a:avLst/>
          </a:prstGeom>
        </p:spPr>
        <p:txBody>
          <a:bodyPr wrap="square">
            <a:spAutoFit/>
          </a:bodyPr>
          <a:lstStyle/>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Kamuya açık bir ortamda, diğer kişilerle bir arada iken gösterilen bireysel davranışlar, o anın gereklerine, onlardan ne istendiğine göre belirlenmiş yanıtlardır. Bu davranışlara yön veren can alıcı unsur, diğer kişilerle karşı karşıya bulunduğumuza dair müşterek farkındalığımızdır. Bu farkındalığın karşı tarafa mütemadiyen bildirilmesi ve karşıdakilerin amaçlı bir davranış içinde bulunulduğunu fark edebilecekleri şekilde gösterilmesi gerekir.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dikkat çektiği “uygar kayıtsızlık” olgusu bu farkındalığın nasıl idare edildiğini bize gösterir. </a:t>
            </a:r>
          </a:p>
        </p:txBody>
      </p:sp>
      <p:pic>
        <p:nvPicPr>
          <p:cNvPr id="3" name="Resim 2">
            <a:extLst>
              <a:ext uri="{FF2B5EF4-FFF2-40B4-BE49-F238E27FC236}">
                <a16:creationId xmlns:a16="http://schemas.microsoft.com/office/drawing/2014/main" id="{7B68D1AD-6DC0-234E-A178-D79A9188D7CF}"/>
              </a:ext>
            </a:extLst>
          </p:cNvPr>
          <p:cNvPicPr>
            <a:picLocks noChangeAspect="1"/>
          </p:cNvPicPr>
          <p:nvPr/>
        </p:nvPicPr>
        <p:blipFill>
          <a:blip r:embed="rId2"/>
          <a:stretch>
            <a:fillRect/>
          </a:stretch>
        </p:blipFill>
        <p:spPr>
          <a:xfrm>
            <a:off x="541020" y="605790"/>
            <a:ext cx="3657600" cy="5715000"/>
          </a:xfrm>
          <a:prstGeom prst="rect">
            <a:avLst/>
          </a:prstGeom>
        </p:spPr>
      </p:pic>
    </p:spTree>
    <p:extLst>
      <p:ext uri="{BB962C8B-B14F-4D97-AF65-F5344CB8AC3E}">
        <p14:creationId xmlns:p14="http://schemas.microsoft.com/office/powerpoint/2010/main" val="630561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37710" y="1403210"/>
            <a:ext cx="6949440" cy="3693319"/>
          </a:xfrm>
          <a:prstGeom prst="rect">
            <a:avLst/>
          </a:prstGeom>
        </p:spPr>
        <p:txBody>
          <a:bodyPr wrap="square">
            <a:spAutoFit/>
          </a:bodyPr>
          <a:lstStyle/>
          <a:p>
            <a:pPr algn="just"/>
            <a:r>
              <a:rPr lang="tr-TR" i="1"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Toplum İçinde Davranmak </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kitabının başlıca konusu olan, tanımadığımız kişilerle kamusal ortamlarda endişe ya da korku hissetmeksizin bir arada bulunabilme imkanı, uzun ve henüz tamamlanmamış bir tarihsel sürecin ürünüdür. Bu tür bir kayıtsızlık, içinde bulunduğumuz, bizi her gün yabancılarla iletişim kurmaya iten türde bir dünyada yaşayabilmek için temel bir ihtiyaçtır. Eğer günlük yaşamdaki etkileşimlerle sayısız küçük işin üstesinden gelmek durumundaysak isek, herhangi bir sorun yaşamadan yabancılarla yan yana olabilmeli ve bu durumu bir endişe, korku ya da düşmanlık kaynağı gibi görmeden onlarla başa çıkabilmeliyiz.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bir olgu olarak uygar kayıtsızlığa dikkatimizi çekmesinin nedeni budur.</a:t>
            </a:r>
            <a:endParaRPr lang="en-GB" dirty="0">
              <a:solidFill>
                <a:srgbClr val="FF0000"/>
              </a:solidFill>
            </a:endParaRPr>
          </a:p>
        </p:txBody>
      </p:sp>
      <p:pic>
        <p:nvPicPr>
          <p:cNvPr id="3" name="Resim 2">
            <a:extLst>
              <a:ext uri="{FF2B5EF4-FFF2-40B4-BE49-F238E27FC236}">
                <a16:creationId xmlns:a16="http://schemas.microsoft.com/office/drawing/2014/main" id="{F9DD982B-2E82-4D4E-8E02-8D588D1432F0}"/>
              </a:ext>
            </a:extLst>
          </p:cNvPr>
          <p:cNvPicPr>
            <a:picLocks noChangeAspect="1"/>
          </p:cNvPicPr>
          <p:nvPr/>
        </p:nvPicPr>
        <p:blipFill>
          <a:blip r:embed="rId2"/>
          <a:stretch>
            <a:fillRect/>
          </a:stretch>
        </p:blipFill>
        <p:spPr>
          <a:xfrm>
            <a:off x="541020" y="605790"/>
            <a:ext cx="3657600" cy="5715000"/>
          </a:xfrm>
          <a:prstGeom prst="rect">
            <a:avLst/>
          </a:prstGeom>
        </p:spPr>
      </p:pic>
    </p:spTree>
    <p:extLst>
      <p:ext uri="{BB962C8B-B14F-4D97-AF65-F5344CB8AC3E}">
        <p14:creationId xmlns:p14="http://schemas.microsoft.com/office/powerpoint/2010/main" val="36120059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1737360" y="1140321"/>
            <a:ext cx="8949690" cy="4801314"/>
          </a:xfrm>
          <a:prstGeom prst="rect">
            <a:avLst/>
          </a:prstGeom>
        </p:spPr>
        <p:txBody>
          <a:bodyPr wrap="square">
            <a:spAutoFit/>
          </a:bodyPr>
          <a:lstStyle/>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Bakan kişinin gözleri bu nezaketi gösterirken ötekinin gözlerine değebilir ancak genelde hiçbir şekilde “tanımaya” izin verilmez. Sokaktan geçen iki kişi arasında bu nezaket sergilendiği zaman, uygar kayıtsızlık diğer kişiyi yaklaşık sekiz ayak ötedeyken süzmek gibi özel bir şekil alabilir. Bu esnada sokağın iki yanı jestlerle bölüştürülür ve diğeri tam yanından geçerken ise gözler yere eğilir –bu, bir nevi ışıkları azaltmak ve ortamı loş hale getirmek gibidir. Her halükarda burada belki de kişilerarası ritüellerin en hafifinden, ama toplumumuzda kişilerin toplumsal ilişkilerini sürekli düzenleyen bir ritüelden bahsediyoruz.</a:t>
            </a:r>
          </a:p>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p>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Kişi uygar kayıtsızlığa uygun davranarak orada bulunan diğer kişilerin niyetlerinden şüphelenmesini gerektiren hiçbir sebep olmadığını ve başkalarını korkutmak, onlara düşman olmak ve onlardan kaçınmayı istemek için de bir gerekçesi olmadığını ima etmiş olur (Aynı zamanda bu nezaketi göstererek orada bulunan diğer kişiler tarafından kendisine de böyle davranılmasını sağlamış olur). Bu da gösterir ki, görülmesinden ve gördüğünün görülmesinden kaçınması ya da korkması için hiçbir sebep yoktur; kendisinden, bulunduğu yerden ve çevreden utanmamaktadır.</a:t>
            </a:r>
          </a:p>
        </p:txBody>
      </p:sp>
    </p:spTree>
    <p:extLst>
      <p:ext uri="{BB962C8B-B14F-4D97-AF65-F5344CB8AC3E}">
        <p14:creationId xmlns:p14="http://schemas.microsoft.com/office/powerpoint/2010/main" val="3707147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491990" y="1654670"/>
            <a:ext cx="6949440" cy="3693319"/>
          </a:xfrm>
          <a:prstGeom prst="rect">
            <a:avLst/>
          </a:prstGeom>
        </p:spPr>
        <p:txBody>
          <a:bodyPr wrap="square">
            <a:spAutoFit/>
          </a:bodyPr>
          <a:lstStyle/>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Uygar kayıtsızlık, korku ya da tehdit ihtimali olmayan genel ve ortak kullanıma açık mekanlara olanak tanıyarak sivil toplumun varlığına katkı sağlar. Herhangi birinin uygar kayıtsızlıkla muamele göreceğini umduğu ölçüde genel bir eşitliğin oluşabileceğini varsayar.  </a:t>
            </a:r>
          </a:p>
          <a:p>
            <a:pPr algn="just"/>
            <a:endPar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r>
              <a:rPr lang="tr-TR" i="1"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Tımarhaneler</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kitabında da kullandığı tipik yöntem, “normal” olanın tanımını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apofatik</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olumsuzlama</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bir yolla inşa etmesidir.  Bu, Tanrı’nın vasıflarını onun ne olmadığı üzerinden açıklayan teolojik bir tekniktir. Eğer uygar kayıtsızlık norm ise o halde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sorusu şu olur: “Bu norm kimleri kapsamaz?” Toplum içindeyken gözler kime dikilir? Toplum içinde kim varlığını tehdit altında hisseder? </a:t>
            </a:r>
          </a:p>
        </p:txBody>
      </p:sp>
      <p:pic>
        <p:nvPicPr>
          <p:cNvPr id="3" name="Resim 2">
            <a:extLst>
              <a:ext uri="{FF2B5EF4-FFF2-40B4-BE49-F238E27FC236}">
                <a16:creationId xmlns:a16="http://schemas.microsoft.com/office/drawing/2014/main" id="{84576DE7-47CF-0E4A-88B2-712CEBB5154B}"/>
              </a:ext>
            </a:extLst>
          </p:cNvPr>
          <p:cNvPicPr>
            <a:picLocks noChangeAspect="1"/>
          </p:cNvPicPr>
          <p:nvPr/>
        </p:nvPicPr>
        <p:blipFill>
          <a:blip r:embed="rId2"/>
          <a:stretch>
            <a:fillRect/>
          </a:stretch>
        </p:blipFill>
        <p:spPr>
          <a:xfrm>
            <a:off x="690686" y="1276461"/>
            <a:ext cx="3481264" cy="4449736"/>
          </a:xfrm>
          <a:prstGeom prst="rect">
            <a:avLst/>
          </a:prstGeom>
        </p:spPr>
      </p:pic>
    </p:spTree>
    <p:extLst>
      <p:ext uri="{BB962C8B-B14F-4D97-AF65-F5344CB8AC3E}">
        <p14:creationId xmlns:p14="http://schemas.microsoft.com/office/powerpoint/2010/main" val="1558464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14850" y="1837550"/>
            <a:ext cx="6949440" cy="3416320"/>
          </a:xfrm>
          <a:prstGeom prst="rect">
            <a:avLst/>
          </a:prstGeom>
        </p:spPr>
        <p:txBody>
          <a:bodyPr wrap="square">
            <a:spAutoFit/>
          </a:bodyPr>
          <a:lstStyle/>
          <a:p>
            <a:pPr algn="just"/>
            <a:r>
              <a:rPr lang="en-GB" dirty="0" err="1">
                <a:solidFill>
                  <a:srgbClr val="FF0000"/>
                </a:solidFill>
                <a:latin typeface="Century Gothic" panose="020B0502020202020204" pitchFamily="34" charset="0"/>
              </a:rPr>
              <a:t>Goffman’ın</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şu</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ya</a:t>
            </a:r>
            <a:r>
              <a:rPr lang="en-GB" dirty="0">
                <a:solidFill>
                  <a:srgbClr val="FF0000"/>
                </a:solidFill>
                <a:latin typeface="Century Gothic" panose="020B0502020202020204" pitchFamily="34" charset="0"/>
              </a:rPr>
              <a:t> da </a:t>
            </a:r>
            <a:r>
              <a:rPr lang="en-GB" dirty="0" err="1">
                <a:solidFill>
                  <a:srgbClr val="FF0000"/>
                </a:solidFill>
                <a:latin typeface="Century Gothic" panose="020B0502020202020204" pitchFamily="34" charset="0"/>
              </a:rPr>
              <a:t>bu</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şekilde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sosyal</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damgalanmaya</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maruz</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kalanlar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hakkındaki</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çalışması</a:t>
            </a:r>
            <a:r>
              <a:rPr lang="en-GB"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Damga</a:t>
            </a:r>
            <a:r>
              <a:rPr lang="en-GB" i="1"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Örselenmiş</a:t>
            </a:r>
            <a:r>
              <a:rPr lang="en-GB" i="1"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Kimliğin</a:t>
            </a:r>
            <a:r>
              <a:rPr lang="en-GB" i="1"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İdare</a:t>
            </a:r>
            <a:r>
              <a:rPr lang="en-GB" i="1"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Edilişi</a:t>
            </a:r>
            <a:r>
              <a:rPr lang="en-GB" i="1"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Üzerine</a:t>
            </a:r>
            <a:r>
              <a:rPr lang="en-GB" i="1" dirty="0">
                <a:solidFill>
                  <a:srgbClr val="FF0000"/>
                </a:solidFill>
                <a:latin typeface="Century Gothic" panose="020B0502020202020204" pitchFamily="34" charset="0"/>
              </a:rPr>
              <a:t> </a:t>
            </a:r>
            <a:r>
              <a:rPr lang="en-GB" i="1" dirty="0" err="1">
                <a:solidFill>
                  <a:srgbClr val="FF0000"/>
                </a:solidFill>
                <a:latin typeface="Century Gothic" panose="020B0502020202020204" pitchFamily="34" charset="0"/>
              </a:rPr>
              <a:t>Notlar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uygar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kayıtsızlığın</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genel</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bir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tecrübeye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işaret</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etmediğini</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açık</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biçimde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gösterir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Güneyli</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bir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beyazın</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yanından</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geçen</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zencilere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karşı</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gereksizce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fırlattığı</a:t>
            </a:r>
            <a:r>
              <a:rPr lang="en-GB" dirty="0">
                <a:solidFill>
                  <a:srgbClr val="FF0000"/>
                </a:solidFill>
                <a:latin typeface="Century Gothic" panose="020B0502020202020204" pitchFamily="34" charset="0"/>
              </a:rPr>
              <a:t> </a:t>
            </a:r>
            <a:r>
              <a:rPr lang="tr-TR" noProof="1">
                <a:solidFill>
                  <a:srgbClr val="FF0000"/>
                </a:solidFill>
                <a:latin typeface="Century Gothic" panose="020B0502020202020204" pitchFamily="34" charset="0"/>
              </a:rPr>
              <a:t>nefret</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bakışı”na</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özellikle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dikkat</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çeker</a:t>
            </a:r>
            <a:r>
              <a:rPr lang="en-GB">
                <a:solidFill>
                  <a:srgbClr val="FF0000"/>
                </a:solidFill>
                <a:latin typeface="Century Gothic" panose="020B0502020202020204" pitchFamily="34" charset="0"/>
              </a:rPr>
              <a:t>. </a:t>
            </a:r>
            <a:r>
              <a:rPr lang="tr-TR">
                <a:solidFill>
                  <a:srgbClr val="FF0000"/>
                </a:solidFill>
                <a:latin typeface="Century Gothic" panose="020B0502020202020204" pitchFamily="34" charset="0"/>
              </a:rPr>
              <a:t>Goffman </a:t>
            </a:r>
            <a:r>
              <a:rPr lang="tr-TR" dirty="0">
                <a:solidFill>
                  <a:srgbClr val="FF0000"/>
                </a:solidFill>
                <a:latin typeface="Century Gothic" panose="020B0502020202020204" pitchFamily="34" charset="0"/>
              </a:rPr>
              <a:t>bunları yazdığı sırada, ABD’de sivil haklar hareketi henüz başlamıştı. Bu hareket tam da, uygar kayıtsızlık hakkına sahip olma, böylece “diğer herkes gibi” muamele görme talebiyle yola koyulmuştu.</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Uygar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kayıtsızlık</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toplum</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içinde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ötekilerle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bir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arada</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var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olma</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imkanı</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verir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Onsuz</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sosyalliğin</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ötekilerle</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var</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olma</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ontolojisi</a:t>
            </a:r>
            <a:r>
              <a:rPr lang="en-GB" dirty="0">
                <a:solidFill>
                  <a:srgbClr val="FF0000"/>
                </a:solidFill>
                <a:latin typeface="Century Gothic" panose="020B0502020202020204" pitchFamily="34" charset="0"/>
              </a:rPr>
              <a:t> </a:t>
            </a:r>
            <a:r>
              <a:rPr lang="en-GB" dirty="0" err="1">
                <a:solidFill>
                  <a:srgbClr val="FF0000"/>
                </a:solidFill>
                <a:latin typeface="Century Gothic" panose="020B0502020202020204" pitchFamily="34" charset="0"/>
              </a:rPr>
              <a:t>yıkılır</a:t>
            </a:r>
            <a:r>
              <a:rPr lang="en-GB" dirty="0">
                <a:solidFill>
                  <a:srgbClr val="FF0000"/>
                </a:solidFill>
                <a:latin typeface="Century Gothic" panose="020B0502020202020204" pitchFamily="34" charset="0"/>
              </a:rPr>
              <a:t>. </a:t>
            </a:r>
          </a:p>
        </p:txBody>
      </p:sp>
      <p:pic>
        <p:nvPicPr>
          <p:cNvPr id="3" name="Resim 2">
            <a:extLst>
              <a:ext uri="{FF2B5EF4-FFF2-40B4-BE49-F238E27FC236}">
                <a16:creationId xmlns:a16="http://schemas.microsoft.com/office/drawing/2014/main" id="{AE2FA860-61E4-CA4C-9C17-06A57D3DB097}"/>
              </a:ext>
            </a:extLst>
          </p:cNvPr>
          <p:cNvPicPr>
            <a:picLocks noChangeAspect="1"/>
          </p:cNvPicPr>
          <p:nvPr/>
        </p:nvPicPr>
        <p:blipFill>
          <a:blip r:embed="rId2"/>
          <a:stretch>
            <a:fillRect/>
          </a:stretch>
        </p:blipFill>
        <p:spPr>
          <a:xfrm>
            <a:off x="670560" y="774699"/>
            <a:ext cx="3409950" cy="5348941"/>
          </a:xfrm>
          <a:prstGeom prst="rect">
            <a:avLst/>
          </a:prstGeom>
        </p:spPr>
      </p:pic>
    </p:spTree>
    <p:extLst>
      <p:ext uri="{BB962C8B-B14F-4D97-AF65-F5344CB8AC3E}">
        <p14:creationId xmlns:p14="http://schemas.microsoft.com/office/powerpoint/2010/main" val="3994308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25608" y="1741009"/>
            <a:ext cx="6949440" cy="3416320"/>
          </a:xfrm>
          <a:prstGeom prst="rect">
            <a:avLst/>
          </a:prstGeom>
        </p:spPr>
        <p:txBody>
          <a:bodyPr wrap="square">
            <a:spAutoFit/>
          </a:bodyPr>
          <a:lstStyle/>
          <a:p>
            <a:pPr algn="just"/>
            <a:r>
              <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 bireylerin birbirleriyle etkileşim halinde sosyal aktörler olmaları için gereken şeyin ne olduğunu sorar. Sosyal hayatı olanaklı kılan nedir? Bireyler arasında, onların eylemlerinde sosyal bir etkileşimden söz edebilmemiz için gerekli unsur nedir? Yüz kavramı bu soruya verilen yanıtlardan biridir. Ona göre yüz kişinin psikolojik özelliklerinin bir yansıması değildir; birey kendi yüzünün efendisi ya da sahibi değildir. Bireyin yüzü toplumdan “ödünç”tür ve geri alınabilir. Her bireye, yüzü bir şekilde kendine, öz benliğine aitmiş gibi gelebilir ancak yüz kişisel bir iyelik değildir. Ötekilerle etkileşim içinde elde edilen, uygulanan ve idare edilen (ya da tersi) bir şeydir. </a:t>
            </a:r>
            <a:endParaRPr lang="en-GB" dirty="0">
              <a:solidFill>
                <a:srgbClr val="FF0000"/>
              </a:solidFill>
            </a:endParaRPr>
          </a:p>
        </p:txBody>
      </p:sp>
      <p:pic>
        <p:nvPicPr>
          <p:cNvPr id="3" name="Resim 2">
            <a:extLst>
              <a:ext uri="{FF2B5EF4-FFF2-40B4-BE49-F238E27FC236}">
                <a16:creationId xmlns:a16="http://schemas.microsoft.com/office/drawing/2014/main" id="{ADA8E946-0B73-EB45-A943-4F0F55B9AEFF}"/>
              </a:ext>
            </a:extLst>
          </p:cNvPr>
          <p:cNvPicPr>
            <a:picLocks noChangeAspect="1"/>
          </p:cNvPicPr>
          <p:nvPr/>
        </p:nvPicPr>
        <p:blipFill>
          <a:blip r:embed="rId2"/>
          <a:stretch>
            <a:fillRect/>
          </a:stretch>
        </p:blipFill>
        <p:spPr>
          <a:xfrm>
            <a:off x="670560" y="774699"/>
            <a:ext cx="3409950" cy="5348941"/>
          </a:xfrm>
          <a:prstGeom prst="rect">
            <a:avLst/>
          </a:prstGeom>
        </p:spPr>
      </p:pic>
    </p:spTree>
    <p:extLst>
      <p:ext uri="{BB962C8B-B14F-4D97-AF65-F5344CB8AC3E}">
        <p14:creationId xmlns:p14="http://schemas.microsoft.com/office/powerpoint/2010/main" val="3267179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491990" y="2295007"/>
            <a:ext cx="6949440" cy="2308324"/>
          </a:xfrm>
          <a:prstGeom prst="rect">
            <a:avLst/>
          </a:prstGeom>
        </p:spPr>
        <p:txBody>
          <a:bodyPr wrap="square">
            <a:spAutoFit/>
          </a:bodyPr>
          <a:lstStyle/>
          <a:p>
            <a:pPr algn="just"/>
            <a:r>
              <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rPr>
              <a:t>Bu, Goffman’ın yüz çalışması olarak adlandırdığı ve “etkileşimin hedefi değil, koşulu” saydığı şeydir. Herhangi bir sosyal ortamda, yüzün korunumu karşılıklı işleyen bir görevdir; katılımcılar diğer kişilerin varlığını fark ettiklerini bu şekilde gösterirler. Böyle yaparak, birbirlerine hesapverebilir bir konumda bulunduklarını da kabul etmiş olurlar. Bu kavrayış Goffman’ı “yüz irtibatları” dediği gündelik ilişkiler ağını daha yakından incelemeye yöneltir.</a:t>
            </a:r>
            <a:endParaRPr lang="en-GB" dirty="0">
              <a:solidFill>
                <a:srgbClr val="FF0000"/>
              </a:solidFill>
            </a:endParaRPr>
          </a:p>
        </p:txBody>
      </p:sp>
      <p:pic>
        <p:nvPicPr>
          <p:cNvPr id="3" name="Resim 2">
            <a:extLst>
              <a:ext uri="{FF2B5EF4-FFF2-40B4-BE49-F238E27FC236}">
                <a16:creationId xmlns:a16="http://schemas.microsoft.com/office/drawing/2014/main" id="{B0BE5BBA-C575-6B4C-886C-29B30E72883E}"/>
              </a:ext>
            </a:extLst>
          </p:cNvPr>
          <p:cNvPicPr>
            <a:picLocks noChangeAspect="1"/>
          </p:cNvPicPr>
          <p:nvPr/>
        </p:nvPicPr>
        <p:blipFill>
          <a:blip r:embed="rId2"/>
          <a:stretch>
            <a:fillRect/>
          </a:stretch>
        </p:blipFill>
        <p:spPr>
          <a:xfrm>
            <a:off x="670560" y="774699"/>
            <a:ext cx="3409950" cy="5348941"/>
          </a:xfrm>
          <a:prstGeom prst="rect">
            <a:avLst/>
          </a:prstGeom>
        </p:spPr>
      </p:pic>
    </p:spTree>
    <p:extLst>
      <p:ext uri="{BB962C8B-B14F-4D97-AF65-F5344CB8AC3E}">
        <p14:creationId xmlns:p14="http://schemas.microsoft.com/office/powerpoint/2010/main" val="39339133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03420" y="2070168"/>
            <a:ext cx="6949440" cy="3416320"/>
          </a:xfrm>
          <a:prstGeom prst="rect">
            <a:avLst/>
          </a:prstGeom>
        </p:spPr>
        <p:txBody>
          <a:bodyPr wrap="square">
            <a:spAutoFit/>
          </a:bodyPr>
          <a:lstStyle/>
          <a:p>
            <a:pPr algn="just"/>
            <a:r>
              <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 iletişim kavrayışımıza yaptığı en temel katkı, iletişimi daima bireylerin içine girdikleri bir durum, belli bir olayın parçası olmak şeklinde ele alması ve bu nedenle kişilerin içinde bulundukları duruma ve onun gereklerine göre hareket ettiklerini vurgulamasıdır. İnsanların birbirleriyle görüşmek maksadıyla bulundukları mekanların fiziksel özellikleri, girdikleri etkileşimin kapsamını belirleyip onu sınırlandırır. Sözgelimi asansörler, binen kişilerin uygar kayıtsızlık içinde bulunmalarını gerektirir. Burada iletişimin şekillenmiş karakterine güçlü bir vurgu yapılır. Etkileşim sırasında aktarılanlar, konuşulanların toplamından daima çok daha zengin bir dokuya sahiptir. </a:t>
            </a:r>
            <a:endParaRPr lang="en-GB" dirty="0">
              <a:solidFill>
                <a:srgbClr val="FF0000"/>
              </a:solidFill>
            </a:endParaRPr>
          </a:p>
        </p:txBody>
      </p:sp>
      <p:pic>
        <p:nvPicPr>
          <p:cNvPr id="3" name="Resim 2">
            <a:extLst>
              <a:ext uri="{FF2B5EF4-FFF2-40B4-BE49-F238E27FC236}">
                <a16:creationId xmlns:a16="http://schemas.microsoft.com/office/drawing/2014/main" id="{3CF8B100-2EDA-6F46-88F8-4399395BE92B}"/>
              </a:ext>
            </a:extLst>
          </p:cNvPr>
          <p:cNvPicPr>
            <a:picLocks noChangeAspect="1"/>
          </p:cNvPicPr>
          <p:nvPr/>
        </p:nvPicPr>
        <p:blipFill>
          <a:blip r:embed="rId2"/>
          <a:stretch>
            <a:fillRect/>
          </a:stretch>
        </p:blipFill>
        <p:spPr>
          <a:xfrm>
            <a:off x="690686" y="1276461"/>
            <a:ext cx="3481264" cy="4449736"/>
          </a:xfrm>
          <a:prstGeom prst="rect">
            <a:avLst/>
          </a:prstGeom>
        </p:spPr>
      </p:pic>
    </p:spTree>
    <p:extLst>
      <p:ext uri="{BB962C8B-B14F-4D97-AF65-F5344CB8AC3E}">
        <p14:creationId xmlns:p14="http://schemas.microsoft.com/office/powerpoint/2010/main" val="2851739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14850" y="1616630"/>
            <a:ext cx="6949440" cy="3693319"/>
          </a:xfrm>
          <a:prstGeom prst="rect">
            <a:avLst/>
          </a:prstGeom>
        </p:spPr>
        <p:txBody>
          <a:bodyPr wrap="square">
            <a:spAutoFit/>
          </a:bodyPr>
          <a:lstStyle/>
          <a:p>
            <a:pPr algn="just"/>
            <a:r>
              <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rPr>
              <a:t>“Odaklanmış toplantılar”da, kişiler rastgele değil, ortak bir amaç için birbirlerinin karşısındadır. Toplanmanın odağındaki bu amaç, katılımcıların daha en başta, durumun gereklerine uyum sağlayacak şekilde kendilerini hizaya soktukları bazı dönüşümler yapmayı gerektirir. İçine girdikleri durumun taleplerine göre, katılımcıların ifade tarzlarını -dış görünümleri ve giyim kuşamlarıyla kendileri hakkında ilettikleri enformasyon- düzeltmeleri gerekebilir. Kişi, ifade tarzını duruma göre ayarlamasıyla, hal ve hareketleriyle o duruma uyum sağlama yönünde istekliliğini göstermiş ve kabul görme talebini ortaya koymuş olur. Uygunsuz bir ifade tarzı her zaman dikkat çeker ve uç örneklerde reddedilme ya da dışarıda tutulma gibi güçlüklere yol açabilir.</a:t>
            </a:r>
            <a:endParaRPr lang="en-GB" dirty="0">
              <a:solidFill>
                <a:srgbClr val="FF0000"/>
              </a:solidFill>
            </a:endParaRPr>
          </a:p>
        </p:txBody>
      </p:sp>
      <p:pic>
        <p:nvPicPr>
          <p:cNvPr id="3" name="Resim 2">
            <a:extLst>
              <a:ext uri="{FF2B5EF4-FFF2-40B4-BE49-F238E27FC236}">
                <a16:creationId xmlns:a16="http://schemas.microsoft.com/office/drawing/2014/main" id="{7A0F3C6E-2CCD-B344-A5E4-0EB2B00756D5}"/>
              </a:ext>
            </a:extLst>
          </p:cNvPr>
          <p:cNvPicPr>
            <a:picLocks noChangeAspect="1"/>
          </p:cNvPicPr>
          <p:nvPr/>
        </p:nvPicPr>
        <p:blipFill>
          <a:blip r:embed="rId2"/>
          <a:stretch>
            <a:fillRect/>
          </a:stretch>
        </p:blipFill>
        <p:spPr>
          <a:xfrm>
            <a:off x="541020" y="605790"/>
            <a:ext cx="3657600" cy="5715000"/>
          </a:xfrm>
          <a:prstGeom prst="rect">
            <a:avLst/>
          </a:prstGeom>
        </p:spPr>
      </p:pic>
    </p:spTree>
    <p:extLst>
      <p:ext uri="{BB962C8B-B14F-4D97-AF65-F5344CB8AC3E}">
        <p14:creationId xmlns:p14="http://schemas.microsoft.com/office/powerpoint/2010/main" val="387875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94E42DE9-7DAD-4245-B54F-A54FFC1F65EA}"/>
              </a:ext>
            </a:extLst>
          </p:cNvPr>
          <p:cNvSpPr/>
          <p:nvPr/>
        </p:nvSpPr>
        <p:spPr>
          <a:xfrm>
            <a:off x="5296348" y="1880147"/>
            <a:ext cx="6171303" cy="3170099"/>
          </a:xfrm>
          <a:prstGeom prst="rect">
            <a:avLst/>
          </a:prstGeom>
        </p:spPr>
        <p:txBody>
          <a:bodyPr wrap="square">
            <a:spAutoFit/>
          </a:bodyPr>
          <a:lstStyle/>
          <a:p>
            <a:pPr algn="just"/>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Klasik (makro) sosyoloji sosyallik sorunuyla </a:t>
            </a:r>
            <a:r>
              <a:rPr lang="tr-TR" sz="2000" i="1"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toplum</a:t>
            </a: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düzeyinde ilgilenmişti, toplumu geniş bir ölçekte, temelini oluşturan iktisadi, politik ve </a:t>
            </a:r>
            <a:r>
              <a:rPr lang="tr-TR" sz="2000"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sosyo</a:t>
            </a: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-kültürel yapılardaki farklılaşmayla oluşmuş bir kitle toplumu ya da ulus boyutunda ele almıştı. Kimi zaman makro sosyoloji olarak adlandırılan bu bakış, kişileri aşan ve yapısal bir nitelik atfedilen geniş ölçekli toplumsal güçlerin toplumun tekil üyelerine zorlayıcı bir etkide bulunduğu, onların hayatlarına hükmettiğini vurgulamıştı. </a:t>
            </a:r>
            <a:endParaRPr lang="en-GB" sz="2000" dirty="0">
              <a:solidFill>
                <a:srgbClr val="FF0000"/>
              </a:solidFill>
              <a:latin typeface="Century Gothic" panose="020B0502020202020204" pitchFamily="34" charset="0"/>
            </a:endParaRPr>
          </a:p>
        </p:txBody>
      </p:sp>
      <p:pic>
        <p:nvPicPr>
          <p:cNvPr id="6" name="Resim 5">
            <a:extLst>
              <a:ext uri="{FF2B5EF4-FFF2-40B4-BE49-F238E27FC236}">
                <a16:creationId xmlns:a16="http://schemas.microsoft.com/office/drawing/2014/main" id="{667F3DD8-0867-BB4B-AAC5-24DB3F0E1FAD}"/>
              </a:ext>
            </a:extLst>
          </p:cNvPr>
          <p:cNvPicPr>
            <a:picLocks noChangeAspect="1"/>
          </p:cNvPicPr>
          <p:nvPr/>
        </p:nvPicPr>
        <p:blipFill rotWithShape="1">
          <a:blip r:embed="rId2"/>
          <a:srcRect b="9318"/>
          <a:stretch/>
        </p:blipFill>
        <p:spPr>
          <a:xfrm>
            <a:off x="1120588" y="926392"/>
            <a:ext cx="3732903" cy="5077610"/>
          </a:xfrm>
          <a:prstGeom prst="rect">
            <a:avLst/>
          </a:prstGeom>
        </p:spPr>
      </p:pic>
    </p:spTree>
    <p:extLst>
      <p:ext uri="{BB962C8B-B14F-4D97-AF65-F5344CB8AC3E}">
        <p14:creationId xmlns:p14="http://schemas.microsoft.com/office/powerpoint/2010/main" val="6879253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1108710" y="1151750"/>
            <a:ext cx="9909810" cy="4801314"/>
          </a:xfrm>
          <a:prstGeom prst="rect">
            <a:avLst/>
          </a:prstGeom>
        </p:spPr>
        <p:txBody>
          <a:bodyPr wrap="square">
            <a:spAutoFit/>
          </a:bodyPr>
          <a:lstStyle/>
          <a:p>
            <a:pPr algn="just"/>
            <a:r>
              <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 iletişimin hayata geçmesi için nelerin karşılıklı aktarıma girmesi gerektiğine, bize gönderilen sinyalleri algılayıp anladığımızı gösterecek şekilde sinyaller iletmemizin önemine dikkat çeker. Duruma dahil olma ve iletişim kurmaya istekli oluşumuzun kendisi (elbette tersinin, yani isteksizliğimiz de) iletilmesi gereken bir sinyaldir. Etkileşime dahil olan diğer kişilerin varlığını tanımamız da öyle. Ve tüm bunlar öyle bir şekilde yapılmalıdır ki, yalnızca yapmış olmak yeterli değildir, yapmış olduğumuz şeyin mutlaka görülebilir olması ve yeterli bulunup onaylanması gerekir. Bunun içindir ki, yüz irtibatları, ifadeler ve bakışların değiş tokuşuyla, göz teması kurulmasıyla başlar. </a:t>
            </a:r>
          </a:p>
          <a:p>
            <a:endPar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endParaRPr>
          </a:p>
          <a:p>
            <a:pPr algn="just"/>
            <a:r>
              <a:rPr lang="tr-TR">
                <a:solidFill>
                  <a:srgbClr val="FF0000"/>
                </a:solidFill>
                <a:latin typeface="Century Gothic" panose="020B0502020202020204" pitchFamily="34" charset="0"/>
                <a:ea typeface="Calibri" panose="020F0502020204030204" pitchFamily="34" charset="0"/>
                <a:cs typeface="Times New Roman" panose="02020603050405020304" pitchFamily="18" charset="0"/>
              </a:rPr>
              <a:t>Burada olağanüstü bir ifade aracı olan insan yüzü iş başındadır. Gözler, ses ve duruş kişinin -olumlu ya da olumsuz- duruma uyumlanışına dair sinyalleri aktarırlar.  Etkileşim süresince katılımcılar, yaklaşılabilir bir mesafede olduklarını diğerlerine gösterip bunu sürdürmeli, duruma ani bir şekilde dahil olmaktan veya umursamazlık emaresi göstermekten kaçınmalıdırlar. Böyle olabilmesi için toplantı yapılandırılmalıdır. Başlamalı, devam etmeli, bitmeli ve bunların tümü başarıyla sonlandırılmalıdır. Duruma dahil olmanın, bunu devam ettirmenin ve zamanı geldiğinde durumun dışına çıkmanın belli ritüelleri ve usülleri vardır. </a:t>
            </a:r>
            <a:endParaRPr lang="en-GB" dirty="0">
              <a:solidFill>
                <a:srgbClr val="FF0000"/>
              </a:solidFill>
            </a:endParaRPr>
          </a:p>
        </p:txBody>
      </p:sp>
    </p:spTree>
    <p:extLst>
      <p:ext uri="{BB962C8B-B14F-4D97-AF65-F5344CB8AC3E}">
        <p14:creationId xmlns:p14="http://schemas.microsoft.com/office/powerpoint/2010/main" val="5268247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CB42590A-01C7-8B40-B6C2-68E28F201675}"/>
              </a:ext>
            </a:extLst>
          </p:cNvPr>
          <p:cNvSpPr/>
          <p:nvPr/>
        </p:nvSpPr>
        <p:spPr>
          <a:xfrm>
            <a:off x="1305568" y="1826256"/>
            <a:ext cx="5970495" cy="3477875"/>
          </a:xfrm>
          <a:prstGeom prst="rect">
            <a:avLst/>
          </a:prstGeom>
        </p:spPr>
        <p:txBody>
          <a:bodyPr wrap="square">
            <a:spAutoFit/>
          </a:bodyPr>
          <a:lstStyle/>
          <a:p>
            <a:pPr algn="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Klasik sosyolojinin aksine 1950’lerle birlikte sosyal hayatın olağanlığıyla, sosyal failler ve onların etkileşimleriyle ilgilenen yeni türde bir sosyolojik anlayış (mikro) etkisini gösterdi. Bu anlayış 1950’lerde ABD’de gelişti ve iki ana figürü </a:t>
            </a:r>
            <a:r>
              <a:rPr lang="tr-TR" sz="2000"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Erving</a:t>
            </a: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r>
              <a:rPr lang="tr-TR" sz="2000"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a:t>
            </a: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ile </a:t>
            </a:r>
            <a:r>
              <a:rPr lang="tr-TR" sz="2000"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Harold</a:t>
            </a: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r>
              <a:rPr lang="tr-TR" sz="2000"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Garfinkel</a:t>
            </a:r>
            <a:r>
              <a:rPr lang="tr-TR" sz="2000"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idi. Bu iki ismin meşgul olduğu kavramlar, kültürel çalışmaların İngiltere’deki çağdaş öncülerinden epey farklı olsa da, temelde aynı meseleyle ilgiliydiler; gündelik sosyal hayat ve toplumun sıradan üyeleri. </a:t>
            </a:r>
            <a:endParaRPr lang="en-GB" sz="2000" dirty="0">
              <a:solidFill>
                <a:srgbClr val="FF0000"/>
              </a:solidFill>
            </a:endParaRPr>
          </a:p>
        </p:txBody>
      </p:sp>
      <p:pic>
        <p:nvPicPr>
          <p:cNvPr id="5" name="Resim 4">
            <a:extLst>
              <a:ext uri="{FF2B5EF4-FFF2-40B4-BE49-F238E27FC236}">
                <a16:creationId xmlns:a16="http://schemas.microsoft.com/office/drawing/2014/main" id="{2332B508-8817-324E-91B7-90352C55AC4A}"/>
              </a:ext>
            </a:extLst>
          </p:cNvPr>
          <p:cNvPicPr>
            <a:picLocks noChangeAspect="1"/>
          </p:cNvPicPr>
          <p:nvPr/>
        </p:nvPicPr>
        <p:blipFill>
          <a:blip r:embed="rId2"/>
          <a:stretch>
            <a:fillRect/>
          </a:stretch>
        </p:blipFill>
        <p:spPr>
          <a:xfrm>
            <a:off x="7605836" y="496874"/>
            <a:ext cx="2400509" cy="3068320"/>
          </a:xfrm>
          <a:prstGeom prst="rect">
            <a:avLst/>
          </a:prstGeom>
        </p:spPr>
      </p:pic>
      <p:pic>
        <p:nvPicPr>
          <p:cNvPr id="7" name="Resim 6">
            <a:extLst>
              <a:ext uri="{FF2B5EF4-FFF2-40B4-BE49-F238E27FC236}">
                <a16:creationId xmlns:a16="http://schemas.microsoft.com/office/drawing/2014/main" id="{A9286A01-C44A-A44B-9018-CE4B579228A6}"/>
              </a:ext>
            </a:extLst>
          </p:cNvPr>
          <p:cNvPicPr>
            <a:picLocks noChangeAspect="1"/>
          </p:cNvPicPr>
          <p:nvPr/>
        </p:nvPicPr>
        <p:blipFill>
          <a:blip r:embed="rId3"/>
          <a:stretch>
            <a:fillRect/>
          </a:stretch>
        </p:blipFill>
        <p:spPr>
          <a:xfrm>
            <a:off x="7605836" y="4115092"/>
            <a:ext cx="3134321" cy="2387308"/>
          </a:xfrm>
          <a:prstGeom prst="rect">
            <a:avLst/>
          </a:prstGeom>
        </p:spPr>
      </p:pic>
    </p:spTree>
    <p:extLst>
      <p:ext uri="{BB962C8B-B14F-4D97-AF65-F5344CB8AC3E}">
        <p14:creationId xmlns:p14="http://schemas.microsoft.com/office/powerpoint/2010/main" val="2834295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E4BA75AE-0EC2-2348-B9D7-8A251349D2AB}"/>
              </a:ext>
            </a:extLst>
          </p:cNvPr>
          <p:cNvSpPr/>
          <p:nvPr/>
        </p:nvSpPr>
        <p:spPr>
          <a:xfrm>
            <a:off x="4514850" y="1837550"/>
            <a:ext cx="6949440" cy="2585323"/>
          </a:xfrm>
          <a:prstGeom prst="rect">
            <a:avLst/>
          </a:prstGeom>
        </p:spPr>
        <p:txBody>
          <a:bodyPr wrap="square">
            <a:spAutoFit/>
          </a:bodyPr>
          <a:lstStyle/>
          <a:p>
            <a:pPr algn="just"/>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yazılarında benliğin iki farklı yorumunu sunar ve bu ikisi arasındaki gerilim çözülmeden bırakılır. Bir yanda hem saldırgan hem de savunmacı olabilen gizli benlik, diğer yanda ise incelikli/kırılgan ve kutsal bir benlik durur. Bunların ilkine, temel problemi “izlenim yönetme sanatı” olan </a:t>
            </a:r>
            <a:r>
              <a:rPr lang="tr-TR" i="1"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Günlük Yaşamda Benliğin Sunumu</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kitabında daha fazla rastlanır. Kitap boyunca üstünde sıkça durulan ve çokça tartışılan bir metafor, sosyal yaşamın bir tiyatro sahnesi olduğudur; gündelik varoluşun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dramaturjisi</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endParaRPr lang="en-GB" dirty="0">
              <a:solidFill>
                <a:srgbClr val="FF0000"/>
              </a:solidFill>
            </a:endParaRPr>
          </a:p>
        </p:txBody>
      </p:sp>
      <p:pic>
        <p:nvPicPr>
          <p:cNvPr id="8" name="Resim 7">
            <a:extLst>
              <a:ext uri="{FF2B5EF4-FFF2-40B4-BE49-F238E27FC236}">
                <a16:creationId xmlns:a16="http://schemas.microsoft.com/office/drawing/2014/main" id="{B5F62D0A-79AB-EE45-81D6-B07837688EFA}"/>
              </a:ext>
            </a:extLst>
          </p:cNvPr>
          <p:cNvPicPr>
            <a:picLocks noChangeAspect="1"/>
          </p:cNvPicPr>
          <p:nvPr/>
        </p:nvPicPr>
        <p:blipFill>
          <a:blip r:embed="rId2"/>
          <a:stretch>
            <a:fillRect/>
          </a:stretch>
        </p:blipFill>
        <p:spPr>
          <a:xfrm>
            <a:off x="708660" y="1062989"/>
            <a:ext cx="3371850" cy="5057775"/>
          </a:xfrm>
          <a:prstGeom prst="rect">
            <a:avLst/>
          </a:prstGeom>
        </p:spPr>
      </p:pic>
    </p:spTree>
    <p:extLst>
      <p:ext uri="{BB962C8B-B14F-4D97-AF65-F5344CB8AC3E}">
        <p14:creationId xmlns:p14="http://schemas.microsoft.com/office/powerpoint/2010/main" val="32787168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608381" y="4500740"/>
            <a:ext cx="10961370" cy="2031325"/>
          </a:xfrm>
          <a:prstGeom prst="rect">
            <a:avLst/>
          </a:prstGeom>
        </p:spPr>
        <p:txBody>
          <a:bodyPr wrap="square">
            <a:spAutoFit/>
          </a:bodyPr>
          <a:lstStyle/>
          <a:p>
            <a:pPr algn="just"/>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etkili bir şekilde kullandığı çarpıcı bir teatral metafor, günlük yaşamın sahne önü ve sahne arkası bölümleridir. Kişinin ötekilerin eleştiri ve denetimine maruz kalabilecek şekilde “sahnede” olduğu ya da aksine sahne arkasında bulunduğu yer ve zamanlar. Sahnenin önündeki durumlar, kişinin kendi performansını yönlendirip planlamaya özen göstermesini gerektirir. Öğretmenler ve sınıf ortamı (derslik) buna örnek verilebilir. Kişi sahne arkasına (örneğin, öğretmenler odası) geçtiğinde rahatlayabilir. Artık  dışardan nasıl göründüğünü denetlemek zorunda değildir, sahne önündeyken uygunsuz görülebilecek şeyleri artık söyleyip yapabilir. </a:t>
            </a:r>
            <a:endParaRPr lang="en-GB" dirty="0">
              <a:solidFill>
                <a:srgbClr val="FF0000"/>
              </a:solidFill>
            </a:endParaRPr>
          </a:p>
        </p:txBody>
      </p:sp>
      <p:pic>
        <p:nvPicPr>
          <p:cNvPr id="9" name="Resim 8">
            <a:extLst>
              <a:ext uri="{FF2B5EF4-FFF2-40B4-BE49-F238E27FC236}">
                <a16:creationId xmlns:a16="http://schemas.microsoft.com/office/drawing/2014/main" id="{D54ECA3B-1753-6E4D-AE7F-B1152718AAEF}"/>
              </a:ext>
            </a:extLst>
          </p:cNvPr>
          <p:cNvPicPr>
            <a:picLocks noChangeAspect="1"/>
          </p:cNvPicPr>
          <p:nvPr/>
        </p:nvPicPr>
        <p:blipFill>
          <a:blip r:embed="rId3"/>
          <a:stretch>
            <a:fillRect/>
          </a:stretch>
        </p:blipFill>
        <p:spPr>
          <a:xfrm>
            <a:off x="3245914" y="372568"/>
            <a:ext cx="5406596" cy="3922432"/>
          </a:xfrm>
          <a:prstGeom prst="rect">
            <a:avLst/>
          </a:prstGeom>
        </p:spPr>
      </p:pic>
    </p:spTree>
    <p:extLst>
      <p:ext uri="{BB962C8B-B14F-4D97-AF65-F5344CB8AC3E}">
        <p14:creationId xmlns:p14="http://schemas.microsoft.com/office/powerpoint/2010/main" val="3339696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892040" y="1917891"/>
            <a:ext cx="6537960" cy="2585323"/>
          </a:xfrm>
          <a:prstGeom prst="rect">
            <a:avLst/>
          </a:prstGeom>
        </p:spPr>
        <p:txBody>
          <a:bodyPr wrap="square">
            <a:spAutoFit/>
          </a:bodyPr>
          <a:lstStyle/>
          <a:p>
            <a:pPr algn="just"/>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Goffman’ın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kavradığı en temel noktalardan biri, benliğin içten gelen ve verili değil, daha ziyade belli rolleri canlandırarak üretilen bir şey olduğudur. Bu düşünceden sökün eden ve birden kritik hale gelen soru, rol yapan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performer</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ile oynanan rol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performance</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arasında nasıl bir ilişki olduğudur. İzlenim yönetme sanatı, ötekilere sunulmak üzere tasarlanıp icra edilen bir benliğin ardında düşmanca ya da savunmacı bir kişinin bulunabileceğini açıklamaya imkan tanır. </a:t>
            </a:r>
            <a:endParaRPr lang="en-GB" dirty="0">
              <a:solidFill>
                <a:srgbClr val="FF0000"/>
              </a:solidFill>
            </a:endParaRPr>
          </a:p>
        </p:txBody>
      </p:sp>
      <p:pic>
        <p:nvPicPr>
          <p:cNvPr id="4" name="Resim 3">
            <a:extLst>
              <a:ext uri="{FF2B5EF4-FFF2-40B4-BE49-F238E27FC236}">
                <a16:creationId xmlns:a16="http://schemas.microsoft.com/office/drawing/2014/main" id="{0F19BEE7-F147-6B4B-8477-D87AB427599F}"/>
              </a:ext>
            </a:extLst>
          </p:cNvPr>
          <p:cNvPicPr>
            <a:picLocks noChangeAspect="1"/>
          </p:cNvPicPr>
          <p:nvPr/>
        </p:nvPicPr>
        <p:blipFill>
          <a:blip r:embed="rId2"/>
          <a:stretch>
            <a:fillRect/>
          </a:stretch>
        </p:blipFill>
        <p:spPr>
          <a:xfrm>
            <a:off x="873566" y="1262684"/>
            <a:ext cx="3481264" cy="4449736"/>
          </a:xfrm>
          <a:prstGeom prst="rect">
            <a:avLst/>
          </a:prstGeom>
        </p:spPr>
      </p:pic>
    </p:spTree>
    <p:extLst>
      <p:ext uri="{BB962C8B-B14F-4D97-AF65-F5344CB8AC3E}">
        <p14:creationId xmlns:p14="http://schemas.microsoft.com/office/powerpoint/2010/main" val="2577716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14850" y="1837550"/>
            <a:ext cx="6949440" cy="3416320"/>
          </a:xfrm>
          <a:prstGeom prst="rect">
            <a:avLst/>
          </a:prstGeom>
        </p:spPr>
        <p:txBody>
          <a:bodyPr wrap="square">
            <a:spAutoFit/>
          </a:bodyPr>
          <a:lstStyle/>
          <a:p>
            <a:pPr algn="just"/>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Tımarhaneler’den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benlik hakkında oldukça farklı bir değerlendirme çıkar. Bu kitap, tam gözetim kurumları ve buralara kapatılmış olanlar hakkındadır.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bu çarpıcı ifadeyi hapishaneler, kışlalar ve akıl hastaneleri (ayrıca rahibe okulları, manastırlar ve yatılı okullar) gibi mekanlar için kullanır. tam gözetim kurumlarına giren kişilerin başına gelen, o eski “uygar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benlik”lerinin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sistematik bir yıkıma uğratılmasıdır.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bunu, gerçek anlamıyla benliğin aşağılanması olarak adlandırır. Tam gözetim kurumlarına girenler “sivil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ölüm”e</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maruz kalırlar. Olağan bir parçamız gibi kabul ettiğimiz gündelik benliğin nasıl insafsızca soyulup atıldığı kitapta etkili bir şekilde resmedilir. </a:t>
            </a:r>
            <a:endParaRPr lang="en-GB" dirty="0">
              <a:solidFill>
                <a:srgbClr val="FF0000"/>
              </a:solidFill>
            </a:endParaRPr>
          </a:p>
        </p:txBody>
      </p:sp>
      <p:pic>
        <p:nvPicPr>
          <p:cNvPr id="3" name="Resim 2">
            <a:extLst>
              <a:ext uri="{FF2B5EF4-FFF2-40B4-BE49-F238E27FC236}">
                <a16:creationId xmlns:a16="http://schemas.microsoft.com/office/drawing/2014/main" id="{653351A3-952A-E54B-B2E9-ECA63DFDBEE2}"/>
              </a:ext>
            </a:extLst>
          </p:cNvPr>
          <p:cNvPicPr>
            <a:picLocks noChangeAspect="1"/>
          </p:cNvPicPr>
          <p:nvPr/>
        </p:nvPicPr>
        <p:blipFill rotWithShape="1">
          <a:blip r:embed="rId2"/>
          <a:srcRect b="6593"/>
          <a:stretch/>
        </p:blipFill>
        <p:spPr>
          <a:xfrm>
            <a:off x="471170" y="778510"/>
            <a:ext cx="3677920" cy="5278054"/>
          </a:xfrm>
          <a:prstGeom prst="rect">
            <a:avLst/>
          </a:prstGeom>
        </p:spPr>
      </p:pic>
    </p:spTree>
    <p:extLst>
      <p:ext uri="{BB962C8B-B14F-4D97-AF65-F5344CB8AC3E}">
        <p14:creationId xmlns:p14="http://schemas.microsoft.com/office/powerpoint/2010/main" val="2818370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503420" y="1639457"/>
            <a:ext cx="6949440" cy="3693319"/>
          </a:xfrm>
          <a:prstGeom prst="rect">
            <a:avLst/>
          </a:prstGeom>
        </p:spPr>
        <p:txBody>
          <a:bodyPr wrap="square">
            <a:spAutoFit/>
          </a:bodyPr>
          <a:lstStyle/>
          <a:p>
            <a:pPr algn="just"/>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Goffman</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tam gözetim kurumlarında benliğin dayanak ve sınırlarını bertaraf etmek için kullanılan yöntemleri genel hatlarıyla açıklar. İsimler rakamlara dönüştürülür, sivil kıyafetlerin yerini üniformalar alır, bazılarında saçlar kazınır ve kişinin kimliğini donatan özel eşyalara el konur. Buralarda tutulanlar, hiçbir surette yalnız kalamadıkları ve mütemadiyen grup halinde bulundukları “toplu” bir var oluşa itilirler. Yatakhanelerde veya ortak hücrelerde uyurlar, yıkandıkları yerler ya tamamen açıktır ya da kilit tutmaz. Kişinin kendi başına olabileceğini hiçbir alan yoktur. Tam gözetim kurumları “kişileri değiştirmeye yönelik seralardır. Bu kurumların her biri, benliğe yapılabilecek şeyler üzerine doğal bir deneydir.” </a:t>
            </a:r>
            <a:endParaRPr lang="en-GB" dirty="0">
              <a:solidFill>
                <a:srgbClr val="FF0000"/>
              </a:solidFill>
            </a:endParaRPr>
          </a:p>
        </p:txBody>
      </p:sp>
      <p:pic>
        <p:nvPicPr>
          <p:cNvPr id="3" name="Resim 2">
            <a:extLst>
              <a:ext uri="{FF2B5EF4-FFF2-40B4-BE49-F238E27FC236}">
                <a16:creationId xmlns:a16="http://schemas.microsoft.com/office/drawing/2014/main" id="{A8B294A5-9BAF-5F43-B0A8-2032FEAC1A99}"/>
              </a:ext>
            </a:extLst>
          </p:cNvPr>
          <p:cNvPicPr>
            <a:picLocks noChangeAspect="1"/>
          </p:cNvPicPr>
          <p:nvPr/>
        </p:nvPicPr>
        <p:blipFill rotWithShape="1">
          <a:blip r:embed="rId2"/>
          <a:srcRect b="6593"/>
          <a:stretch/>
        </p:blipFill>
        <p:spPr>
          <a:xfrm>
            <a:off x="471170" y="847090"/>
            <a:ext cx="3677920" cy="5278054"/>
          </a:xfrm>
          <a:prstGeom prst="rect">
            <a:avLst/>
          </a:prstGeom>
        </p:spPr>
      </p:pic>
    </p:spTree>
    <p:extLst>
      <p:ext uri="{BB962C8B-B14F-4D97-AF65-F5344CB8AC3E}">
        <p14:creationId xmlns:p14="http://schemas.microsoft.com/office/powerpoint/2010/main" val="205364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F3AB8FAA-0C72-8343-B3AF-9648643AE0E7}"/>
              </a:ext>
            </a:extLst>
          </p:cNvPr>
          <p:cNvSpPr/>
          <p:nvPr/>
        </p:nvSpPr>
        <p:spPr>
          <a:xfrm>
            <a:off x="4469130" y="1220330"/>
            <a:ext cx="6949440" cy="4247317"/>
          </a:xfrm>
          <a:prstGeom prst="rect">
            <a:avLst/>
          </a:prstGeom>
        </p:spPr>
        <p:txBody>
          <a:bodyPr wrap="square">
            <a:spAutoFit/>
          </a:bodyPr>
          <a:lstStyle/>
          <a:p>
            <a:pPr algn="just"/>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Sistematik olarak aşağılama, küçük düşürme, utandırma ve kutsallıktan çıkarmaya dayalı tüm bu uygulamaların vardığı nokta, benliğin “silinmesi”, “yok </a:t>
            </a:r>
            <a:r>
              <a:rPr lang="tr-TR" dirty="0" err="1">
                <a:solidFill>
                  <a:srgbClr val="FF0000"/>
                </a:solidFill>
                <a:latin typeface="Century Gothic" panose="020B0502020202020204" pitchFamily="34" charset="0"/>
                <a:ea typeface="Calibri" panose="020F0502020204030204" pitchFamily="34" charset="0"/>
                <a:cs typeface="Times New Roman" panose="02020603050405020304" pitchFamily="18" charset="0"/>
              </a:rPr>
              <a:t>edilmesi”dir</a:t>
            </a:r>
            <a:r>
              <a:rPr lang="tr-TR" dirty="0">
                <a:solidFill>
                  <a:srgbClr val="FF0000"/>
                </a:solidFill>
                <a:latin typeface="Century Gothic" panose="020B0502020202020204" pitchFamily="34" charset="0"/>
                <a:ea typeface="Calibri" panose="020F0502020204030204" pitchFamily="34" charset="0"/>
                <a:cs typeface="Times New Roman" panose="02020603050405020304" pitchFamily="18" charset="0"/>
              </a:rPr>
              <a:t>. </a:t>
            </a:r>
            <a:r>
              <a:rPr lang="tr-TR" dirty="0">
                <a:solidFill>
                  <a:srgbClr val="FF0000"/>
                </a:solidFill>
                <a:latin typeface="Century Gothic" panose="020B0502020202020204" pitchFamily="34" charset="0"/>
              </a:rPr>
              <a:t>Gündelik  sivil benliğin yapısının neden ibaret olduğu, işte bu şekilde -onun sistematik yıkımıyla- görülmeye başlar. Görünür hale gelen, bireyin kutsal bir varlık olduğu fikridir. Kutsal varlıklar, diğerlerinden saygı ve kabul görmeye haiz sayılır ve yalnızca kutsal varlıklar ritüeller yoluyla bu niteliklerinden arındırılabilir (</a:t>
            </a:r>
            <a:r>
              <a:rPr lang="tr-TR" dirty="0" err="1">
                <a:solidFill>
                  <a:srgbClr val="FF0000"/>
                </a:solidFill>
                <a:latin typeface="Century Gothic" panose="020B0502020202020204" pitchFamily="34" charset="0"/>
              </a:rPr>
              <a:t>kutsaldışılaştırma</a:t>
            </a:r>
            <a:r>
              <a:rPr lang="tr-TR" dirty="0">
                <a:solidFill>
                  <a:srgbClr val="FF0000"/>
                </a:solidFill>
                <a:latin typeface="Century Gothic" panose="020B0502020202020204" pitchFamily="34" charset="0"/>
              </a:rPr>
              <a:t>). Tüm bu olumlu ve olumsuz vasıflarıyla benliği kutsal olarak görmesi, </a:t>
            </a:r>
            <a:r>
              <a:rPr lang="tr-TR" dirty="0" err="1">
                <a:solidFill>
                  <a:srgbClr val="FF0000"/>
                </a:solidFill>
                <a:latin typeface="Century Gothic" panose="020B0502020202020204" pitchFamily="34" charset="0"/>
              </a:rPr>
              <a:t>Goffman’a</a:t>
            </a:r>
            <a:r>
              <a:rPr lang="tr-TR" dirty="0">
                <a:solidFill>
                  <a:srgbClr val="FF0000"/>
                </a:solidFill>
                <a:latin typeface="Century Gothic" panose="020B0502020202020204" pitchFamily="34" charset="0"/>
              </a:rPr>
              <a:t> </a:t>
            </a:r>
            <a:r>
              <a:rPr lang="tr-TR" i="1" dirty="0">
                <a:solidFill>
                  <a:srgbClr val="FF0000"/>
                </a:solidFill>
                <a:latin typeface="Century Gothic" panose="020B0502020202020204" pitchFamily="34" charset="0"/>
              </a:rPr>
              <a:t>yüz </a:t>
            </a:r>
            <a:r>
              <a:rPr lang="tr-TR" dirty="0">
                <a:solidFill>
                  <a:srgbClr val="FF0000"/>
                </a:solidFill>
                <a:latin typeface="Century Gothic" panose="020B0502020202020204" pitchFamily="34" charset="0"/>
              </a:rPr>
              <a:t>kavramı hakkında düşünmesi için bir temel sağlar. Kişiler yüz yüze bakarken, birbirlerine karşı sürdürmek zorunda hissettikleri ortak yükümlülükler taşırlar. Bu yüz yüze durumlarda </a:t>
            </a:r>
            <a:r>
              <a:rPr lang="tr-TR" dirty="0" err="1">
                <a:solidFill>
                  <a:srgbClr val="FF0000"/>
                </a:solidFill>
                <a:latin typeface="Century Gothic" panose="020B0502020202020204" pitchFamily="34" charset="0"/>
              </a:rPr>
              <a:t>Goffman’ın</a:t>
            </a:r>
            <a:r>
              <a:rPr lang="tr-TR" dirty="0">
                <a:solidFill>
                  <a:srgbClr val="FF0000"/>
                </a:solidFill>
                <a:latin typeface="Century Gothic" panose="020B0502020202020204" pitchFamily="34" charset="0"/>
              </a:rPr>
              <a:t> </a:t>
            </a:r>
            <a:r>
              <a:rPr lang="tr-TR" i="1" dirty="0">
                <a:solidFill>
                  <a:srgbClr val="FF0000"/>
                </a:solidFill>
                <a:latin typeface="Century Gothic" panose="020B0502020202020204" pitchFamily="34" charset="0"/>
              </a:rPr>
              <a:t>etkileşimli düzen </a:t>
            </a:r>
            <a:r>
              <a:rPr lang="tr-TR" dirty="0">
                <a:solidFill>
                  <a:srgbClr val="FF0000"/>
                </a:solidFill>
                <a:latin typeface="Century Gothic" panose="020B0502020202020204" pitchFamily="34" charset="0"/>
              </a:rPr>
              <a:t>dediği ilişki biçimleri etkili olmaya başlar.</a:t>
            </a:r>
            <a:endParaRPr lang="en-GB" dirty="0">
              <a:solidFill>
                <a:srgbClr val="FF0000"/>
              </a:solidFill>
              <a:latin typeface="Century Gothic" panose="020B0502020202020204" pitchFamily="34" charset="0"/>
            </a:endParaRPr>
          </a:p>
        </p:txBody>
      </p:sp>
      <p:pic>
        <p:nvPicPr>
          <p:cNvPr id="3" name="Resim 2">
            <a:extLst>
              <a:ext uri="{FF2B5EF4-FFF2-40B4-BE49-F238E27FC236}">
                <a16:creationId xmlns:a16="http://schemas.microsoft.com/office/drawing/2014/main" id="{8441E32D-50B9-0849-A7E3-B7CEA3956068}"/>
              </a:ext>
            </a:extLst>
          </p:cNvPr>
          <p:cNvPicPr>
            <a:picLocks noChangeAspect="1"/>
          </p:cNvPicPr>
          <p:nvPr/>
        </p:nvPicPr>
        <p:blipFill>
          <a:blip r:embed="rId2"/>
          <a:stretch>
            <a:fillRect/>
          </a:stretch>
        </p:blipFill>
        <p:spPr>
          <a:xfrm>
            <a:off x="564956" y="1017911"/>
            <a:ext cx="3481264" cy="4449736"/>
          </a:xfrm>
          <a:prstGeom prst="rect">
            <a:avLst/>
          </a:prstGeom>
        </p:spPr>
      </p:pic>
    </p:spTree>
    <p:extLst>
      <p:ext uri="{BB962C8B-B14F-4D97-AF65-F5344CB8AC3E}">
        <p14:creationId xmlns:p14="http://schemas.microsoft.com/office/powerpoint/2010/main" val="3371083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9551</TotalTime>
  <Words>1986</Words>
  <Application>Microsoft Macintosh PowerPoint</Application>
  <PresentationFormat>Geniş ekran</PresentationFormat>
  <Paragraphs>32</Paragraphs>
  <Slides>20</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Calibri</vt:lpstr>
      <vt:lpstr>Calibri Light</vt:lpstr>
      <vt:lpstr>Century Gothic</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Oguzhan.Tas</cp:lastModifiedBy>
  <cp:revision>51</cp:revision>
  <dcterms:created xsi:type="dcterms:W3CDTF">2024-02-28T10:03:24Z</dcterms:created>
  <dcterms:modified xsi:type="dcterms:W3CDTF">2026-04-13T18:05:08Z</dcterms:modified>
</cp:coreProperties>
</file>